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  <p:sldMasterId id="2147484323" r:id="rId2"/>
  </p:sldMasterIdLst>
  <p:notesMasterIdLst>
    <p:notesMasterId r:id="rId90"/>
  </p:notesMasterIdLst>
  <p:sldIdLst>
    <p:sldId id="273" r:id="rId3"/>
    <p:sldId id="327" r:id="rId4"/>
    <p:sldId id="274" r:id="rId5"/>
    <p:sldId id="275" r:id="rId6"/>
    <p:sldId id="276" r:id="rId7"/>
    <p:sldId id="277" r:id="rId8"/>
    <p:sldId id="509" r:id="rId9"/>
    <p:sldId id="279" r:id="rId10"/>
    <p:sldId id="280" r:id="rId11"/>
    <p:sldId id="281" r:id="rId12"/>
    <p:sldId id="439" r:id="rId13"/>
    <p:sldId id="440" r:id="rId14"/>
    <p:sldId id="441" r:id="rId15"/>
    <p:sldId id="442" r:id="rId16"/>
    <p:sldId id="443" r:id="rId17"/>
    <p:sldId id="444" r:id="rId18"/>
    <p:sldId id="445" r:id="rId19"/>
    <p:sldId id="446" r:id="rId20"/>
    <p:sldId id="447" r:id="rId21"/>
    <p:sldId id="448" r:id="rId22"/>
    <p:sldId id="449" r:id="rId23"/>
    <p:sldId id="450" r:id="rId24"/>
    <p:sldId id="451" r:id="rId25"/>
    <p:sldId id="452" r:id="rId26"/>
    <p:sldId id="498" r:id="rId27"/>
    <p:sldId id="454" r:id="rId28"/>
    <p:sldId id="455" r:id="rId29"/>
    <p:sldId id="511" r:id="rId30"/>
    <p:sldId id="456" r:id="rId31"/>
    <p:sldId id="458" r:id="rId32"/>
    <p:sldId id="459" r:id="rId33"/>
    <p:sldId id="460" r:id="rId34"/>
    <p:sldId id="512" r:id="rId35"/>
    <p:sldId id="461" r:id="rId36"/>
    <p:sldId id="513" r:id="rId37"/>
    <p:sldId id="287" r:id="rId38"/>
    <p:sldId id="288" r:id="rId39"/>
    <p:sldId id="289" r:id="rId40"/>
    <p:sldId id="290" r:id="rId41"/>
    <p:sldId id="291" r:id="rId42"/>
    <p:sldId id="415" r:id="rId43"/>
    <p:sldId id="416" r:id="rId44"/>
    <p:sldId id="437" r:id="rId45"/>
    <p:sldId id="505" r:id="rId46"/>
    <p:sldId id="506" r:id="rId47"/>
    <p:sldId id="417" r:id="rId48"/>
    <p:sldId id="418" r:id="rId49"/>
    <p:sldId id="419" r:id="rId50"/>
    <p:sldId id="420" r:id="rId51"/>
    <p:sldId id="421" r:id="rId52"/>
    <p:sldId id="422" r:id="rId53"/>
    <p:sldId id="423" r:id="rId54"/>
    <p:sldId id="424" r:id="rId55"/>
    <p:sldId id="425" r:id="rId56"/>
    <p:sldId id="426" r:id="rId57"/>
    <p:sldId id="428" r:id="rId58"/>
    <p:sldId id="433" r:id="rId59"/>
    <p:sldId id="316" r:id="rId60"/>
    <p:sldId id="518" r:id="rId61"/>
    <p:sldId id="519" r:id="rId62"/>
    <p:sldId id="463" r:id="rId63"/>
    <p:sldId id="520" r:id="rId64"/>
    <p:sldId id="521" r:id="rId65"/>
    <p:sldId id="522" r:id="rId66"/>
    <p:sldId id="523" r:id="rId67"/>
    <p:sldId id="524" r:id="rId68"/>
    <p:sldId id="525" r:id="rId69"/>
    <p:sldId id="526" r:id="rId70"/>
    <p:sldId id="527" r:id="rId71"/>
    <p:sldId id="528" r:id="rId72"/>
    <p:sldId id="529" r:id="rId73"/>
    <p:sldId id="530" r:id="rId74"/>
    <p:sldId id="531" r:id="rId75"/>
    <p:sldId id="532" r:id="rId76"/>
    <p:sldId id="533" r:id="rId77"/>
    <p:sldId id="534" r:id="rId78"/>
    <p:sldId id="535" r:id="rId79"/>
    <p:sldId id="536" r:id="rId80"/>
    <p:sldId id="537" r:id="rId81"/>
    <p:sldId id="538" r:id="rId82"/>
    <p:sldId id="539" r:id="rId83"/>
    <p:sldId id="540" r:id="rId84"/>
    <p:sldId id="541" r:id="rId85"/>
    <p:sldId id="542" r:id="rId86"/>
    <p:sldId id="434" r:id="rId87"/>
    <p:sldId id="466" r:id="rId88"/>
    <p:sldId id="338" r:id="rId89"/>
  </p:sldIdLst>
  <p:sldSz cx="12192000" cy="6858000"/>
  <p:notesSz cx="6724650" cy="97742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9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029" autoAdjust="0"/>
  </p:normalViewPr>
  <p:slideViewPr>
    <p:cSldViewPr snapToGrid="0">
      <p:cViewPr varScale="1">
        <p:scale>
          <a:sx n="83" d="100"/>
          <a:sy n="83" d="100"/>
        </p:scale>
        <p:origin x="658" y="82"/>
      </p:cViewPr>
      <p:guideLst>
        <p:guide orient="horz" pos="2160"/>
        <p:guide pos="3840"/>
        <p:guide pos="39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80163923565425"/>
          <c:y val="5.0505442405529274E-2"/>
          <c:w val="0.87107866724993022"/>
          <c:h val="0.933764758925596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6.5441788008027014E-3"/>
                  <c:y val="1.50448550714512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B94-4750-9D71-0A4ACB54CE43}"/>
                </c:ext>
              </c:extLst>
            </c:dLbl>
            <c:dLbl>
              <c:idx val="1"/>
              <c:layout>
                <c:manualLayout>
                  <c:x val="-3.8471420389746026E-3"/>
                  <c:y val="1.094530674808280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94-4750-9D71-0A4ACB54CE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Уточненный 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#,##0.00000</c:formatCode>
                <c:ptCount val="2"/>
                <c:pt idx="0">
                  <c:v>10979634.470899999</c:v>
                </c:pt>
                <c:pt idx="1">
                  <c:v>10950859.53324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94-4750-9D71-0A4ACB54CE4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3.8940035162325192E-4"/>
                  <c:y val="1.507619383397982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94-4750-9D71-0A4ACB54CE43}"/>
                </c:ext>
              </c:extLst>
            </c:dLbl>
            <c:dLbl>
              <c:idx val="1"/>
              <c:layout>
                <c:manualLayout>
                  <c:x val="8.0768319782910727E-3"/>
                  <c:y val="-1.22131419438497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B94-4750-9D71-0A4ACB54CE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Уточненный план</c:v>
                </c:pt>
                <c:pt idx="1">
                  <c:v>Факт</c:v>
                </c:pt>
              </c:strCache>
            </c:strRef>
          </c:cat>
          <c:val>
            <c:numRef>
              <c:f>Лист1!$C$2:$C$3</c:f>
              <c:numCache>
                <c:formatCode>#,##0.00000</c:formatCode>
                <c:ptCount val="2"/>
                <c:pt idx="0">
                  <c:v>10531629.6022</c:v>
                </c:pt>
                <c:pt idx="1">
                  <c:v>10082643.776339995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B94-4750-9D71-0A4ACB54CE4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профицит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2.7787563044438671E-3"/>
                  <c:y val="5.18718359283349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B94-4750-9D71-0A4ACB54CE43}"/>
                </c:ext>
              </c:extLst>
            </c:dLbl>
            <c:dLbl>
              <c:idx val="1"/>
              <c:layout>
                <c:manualLayout>
                  <c:x val="1.6629635066789678E-2"/>
                  <c:y val="2.20413930263383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DE-4572-B25C-702EC7B6BC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Уточненный план</c:v>
                </c:pt>
                <c:pt idx="1">
                  <c:v>Факт</c:v>
                </c:pt>
              </c:strCache>
            </c:strRef>
          </c:cat>
          <c:val>
            <c:numRef>
              <c:f>Лист1!$D$2:$D$3</c:f>
              <c:numCache>
                <c:formatCode>#,##0.00000</c:formatCode>
                <c:ptCount val="2"/>
                <c:pt idx="0">
                  <c:v>293515.95869999996</c:v>
                </c:pt>
                <c:pt idx="1">
                  <c:v>868215.75690000004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B94-4750-9D71-0A4ACB54CE4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мун.долг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60000"/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60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lumMod val="60000"/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6.0958887384535924E-3"/>
                  <c:y val="-6.3088361953249675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B94-4750-9D71-0A4ACB54CE43}"/>
                </c:ext>
              </c:extLst>
            </c:dLbl>
            <c:dLbl>
              <c:idx val="1"/>
              <c:layout>
                <c:manualLayout>
                  <c:x val="-1.5432464705255563E-3"/>
                  <c:y val="7.172013946017941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B94-4750-9D71-0A4ACB54CE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Уточненный план</c:v>
                </c:pt>
                <c:pt idx="1">
                  <c:v>Факт</c:v>
                </c:pt>
              </c:strCache>
            </c:strRef>
          </c:cat>
          <c:val>
            <c:numRef>
              <c:f>Лист1!$E$2:$E$3</c:f>
              <c:numCache>
                <c:formatCode>#,##0.00000</c:formatCode>
                <c:ptCount val="2"/>
                <c:pt idx="0">
                  <c:v>203345</c:v>
                </c:pt>
                <c:pt idx="1">
                  <c:v>203345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B94-4750-9D71-0A4ACB54C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4977280"/>
        <c:axId val="165007744"/>
      </c:barChart>
      <c:catAx>
        <c:axId val="16497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5007744"/>
        <c:crosses val="autoZero"/>
        <c:auto val="1"/>
        <c:lblAlgn val="ctr"/>
        <c:lblOffset val="100"/>
        <c:noMultiLvlLbl val="0"/>
      </c:catAx>
      <c:valAx>
        <c:axId val="16500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497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81503280048675"/>
          <c:y val="4.2959812258691284E-2"/>
          <c:w val="0.76673434319221812"/>
          <c:h val="0.863525202181624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pattFill prst="narHorz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Lbls>
            <c:dLbl>
              <c:idx val="0"/>
              <c:layout>
                <c:manualLayout>
                  <c:x val="-1.0991205996663761E-3"/>
                  <c:y val="1.03710046901513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DF9-4315-810E-3BEE3CF39758}"/>
                </c:ext>
              </c:extLst>
            </c:dLbl>
            <c:dLbl>
              <c:idx val="1"/>
              <c:layout>
                <c:manualLayout>
                  <c:x val="0"/>
                  <c:y val="8.0139581696624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F9-4315-810E-3BEE3CF39758}"/>
                </c:ext>
              </c:extLst>
            </c:dLbl>
            <c:dLbl>
              <c:idx val="2"/>
              <c:layout>
                <c:manualLayout>
                  <c:x val="-1.0991205996663581E-3"/>
                  <c:y val="-3.771274432782350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DF9-4315-810E-3BEE3CF397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1474389.4</c:v>
                </c:pt>
                <c:pt idx="1">
                  <c:v>2002622.9</c:v>
                </c:pt>
                <c:pt idx="2">
                  <c:v>3864161.1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F9-4315-810E-3BEE3CF3975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pattFill prst="narHorz">
              <a:fgClr>
                <a:schemeClr val="accent5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/>
              </a:innerShdw>
            </a:effectLst>
          </c:spPr>
          <c:invertIfNegative val="0"/>
          <c:dLbls>
            <c:dLbl>
              <c:idx val="0"/>
              <c:layout>
                <c:manualLayout>
                  <c:x val="2.1982411993327041E-3"/>
                  <c:y val="1.50850977311292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DF9-4315-810E-3BEE3CF39758}"/>
                </c:ext>
              </c:extLst>
            </c:dLbl>
            <c:dLbl>
              <c:idx val="1"/>
              <c:layout>
                <c:manualLayout>
                  <c:x val="-1.0991205996663581E-3"/>
                  <c:y val="1.27280512106404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DF9-4315-810E-3BEE3CF39758}"/>
                </c:ext>
              </c:extLst>
            </c:dLbl>
            <c:dLbl>
              <c:idx val="2"/>
              <c:layout>
                <c:manualLayout>
                  <c:x val="0"/>
                  <c:y val="1.03710046901513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DF9-4315-810E-3BEE3CF397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288360.5</c:v>
                </c:pt>
                <c:pt idx="1">
                  <c:v>399623.7</c:v>
                </c:pt>
                <c:pt idx="2">
                  <c:v>395276.7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DF9-4315-810E-3BEE3CF3975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1.27280512106403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DF9-4315-810E-3BEE3CF39758}"/>
                </c:ext>
              </c:extLst>
            </c:dLbl>
            <c:dLbl>
              <c:idx val="1"/>
              <c:layout>
                <c:manualLayout>
                  <c:x val="0"/>
                  <c:y val="1.03710046901513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DF9-4315-810E-3BEE3CF39758}"/>
                </c:ext>
              </c:extLst>
            </c:dLbl>
            <c:dLbl>
              <c:idx val="2"/>
              <c:layout>
                <c:manualLayout>
                  <c:x val="-4.3964823986654081E-3"/>
                  <c:y val="-1.414227912293378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DF9-4315-810E-3BEE3CF397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4463023.2</c:v>
                </c:pt>
                <c:pt idx="1">
                  <c:v>4093175.4</c:v>
                </c:pt>
                <c:pt idx="2">
                  <c:v>6691421.7000000002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DF9-4315-810E-3BEE3CF39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183328768"/>
        <c:axId val="183330304"/>
      </c:barChart>
      <c:catAx>
        <c:axId val="18332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3330304"/>
        <c:crosses val="autoZero"/>
        <c:auto val="1"/>
        <c:lblAlgn val="ctr"/>
        <c:lblOffset val="100"/>
        <c:noMultiLvlLbl val="0"/>
      </c:catAx>
      <c:valAx>
        <c:axId val="183330304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3328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501448286186379E-2"/>
          <c:y val="0.12417027289534664"/>
          <c:w val="0.92196701138770731"/>
          <c:h val="0.703193477850033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pattFill prst="narHorz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Lbls>
            <c:dLbl>
              <c:idx val="0"/>
              <c:layout>
                <c:manualLayout>
                  <c:x val="-9.3599892676722134E-3"/>
                  <c:y val="3.60358309730240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5CA-41AA-B18F-A45EA8A414A0}"/>
                </c:ext>
              </c:extLst>
            </c:dLbl>
            <c:dLbl>
              <c:idx val="1"/>
              <c:layout>
                <c:manualLayout>
                  <c:x val="-3.1644818950771578E-2"/>
                  <c:y val="1.743319007656966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70-47F7-A9D1-CDD9753868F9}"/>
                </c:ext>
              </c:extLst>
            </c:dLbl>
            <c:dLbl>
              <c:idx val="2"/>
              <c:layout>
                <c:manualLayout>
                  <c:x val="-9.020716941031492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252-4AC6-BCC5-D9039B0BE735}"/>
                </c:ext>
              </c:extLst>
            </c:dLbl>
            <c:dLbl>
              <c:idx val="4"/>
              <c:layout>
                <c:manualLayout>
                  <c:x val="-1.3870297903827353E-2"/>
                  <c:y val="-1.394655206125577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52-4AC6-BCC5-D9039B0BE7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банковские кредиты</c:v>
                </c:pt>
                <c:pt idx="1">
                  <c:v>Бюджетные кредиты</c:v>
                </c:pt>
                <c:pt idx="2">
                  <c:v>муниципальные гарантии</c:v>
                </c:pt>
                <c:pt idx="3">
                  <c:v>расходы на исполнение мун.гарантий</c:v>
                </c:pt>
                <c:pt idx="4">
                  <c:v>расходы на обслуживание мун.долга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90000</c:v>
                </c:pt>
                <c:pt idx="1">
                  <c:v>303500</c:v>
                </c:pt>
                <c:pt idx="2">
                  <c:v>25047.5</c:v>
                </c:pt>
                <c:pt idx="3">
                  <c:v>0</c:v>
                </c:pt>
                <c:pt idx="4">
                  <c:v>2762.6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C1-4BB5-83ED-484DFBA791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pattFill prst="narHorz">
              <a:fgClr>
                <a:schemeClr val="accent5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/>
              </a:innerShdw>
            </a:effectLst>
          </c:spPr>
          <c:invertIfNegative val="0"/>
          <c:dLbls>
            <c:dLbl>
              <c:idx val="0"/>
              <c:layout>
                <c:manualLayout>
                  <c:x val="6.7734862862814512E-4"/>
                  <c:y val="-7.20716619460498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CA-41AA-B18F-A45EA8A414A0}"/>
                </c:ext>
              </c:extLst>
            </c:dLbl>
            <c:dLbl>
              <c:idx val="1"/>
              <c:layout>
                <c:manualLayout>
                  <c:x val="-3.7973782740925916E-3"/>
                  <c:y val="3.8036490471859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14-4AAC-9B87-ABF02514342F}"/>
                </c:ext>
              </c:extLst>
            </c:dLbl>
            <c:dLbl>
              <c:idx val="2"/>
              <c:layout>
                <c:manualLayout>
                  <c:x val="2.5315855160617192E-3"/>
                  <c:y val="-1.9018245235929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52-4AC6-BCC5-D9039B0BE735}"/>
                </c:ext>
              </c:extLst>
            </c:dLbl>
            <c:dLbl>
              <c:idx val="4"/>
              <c:layout>
                <c:manualLayout>
                  <c:x val="-3.6772574867762892E-3"/>
                  <c:y val="-5.70547357077888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15-4ECE-B9D0-427F6908F4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банковские кредиты</c:v>
                </c:pt>
                <c:pt idx="1">
                  <c:v>Бюджетные кредиты</c:v>
                </c:pt>
                <c:pt idx="2">
                  <c:v>муниципальные гарантии</c:v>
                </c:pt>
                <c:pt idx="3">
                  <c:v>расходы на исполнение мун.гарантий</c:v>
                </c:pt>
                <c:pt idx="4">
                  <c:v>расходы на обслуживание мун.долга</c:v>
                </c:pt>
              </c:strCache>
            </c:strRef>
          </c:cat>
          <c:val>
            <c:numRef>
              <c:f>Лист1!$C$2:$C$6</c:f>
              <c:numCache>
                <c:formatCode>#,##0.00000</c:formatCode>
                <c:ptCount val="5"/>
                <c:pt idx="0" formatCode="#,##0.0">
                  <c:v>140000</c:v>
                </c:pt>
                <c:pt idx="1">
                  <c:v>303500</c:v>
                </c:pt>
                <c:pt idx="2">
                  <c:v>0</c:v>
                </c:pt>
                <c:pt idx="3">
                  <c:v>0</c:v>
                </c:pt>
                <c:pt idx="4">
                  <c:v>5204.4500200000002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C1-4BB5-83ED-484DFBA7912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dLbl>
              <c:idx val="0"/>
              <c:layout>
                <c:manualLayout>
                  <c:x val="6.328963790154342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AE1-49D9-B6E0-878D9ADA9B6F}"/>
                </c:ext>
              </c:extLst>
            </c:dLbl>
            <c:dLbl>
              <c:idx val="1"/>
              <c:layout>
                <c:manualLayout>
                  <c:x val="4.6834332047141894E-2"/>
                  <c:y val="3.8036490471859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14-4AAC-9B87-ABF02514342F}"/>
                </c:ext>
              </c:extLst>
            </c:dLbl>
            <c:dLbl>
              <c:idx val="2"/>
              <c:layout>
                <c:manualLayout>
                  <c:x val="1.930712697137256E-2"/>
                  <c:y val="-1.521459618874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52-4AC6-BCC5-D9039B0BE735}"/>
                </c:ext>
              </c:extLst>
            </c:dLbl>
            <c:dLbl>
              <c:idx val="3"/>
              <c:layout>
                <c:manualLayout>
                  <c:x val="1.0225431856755843E-2"/>
                  <c:y val="-2.28218942831155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5B-4186-AB95-4F7FFF6E2396}"/>
                </c:ext>
              </c:extLst>
            </c:dLbl>
            <c:dLbl>
              <c:idx val="4"/>
              <c:layout>
                <c:manualLayout>
                  <c:x val="8.6381519339411659E-3"/>
                  <c:y val="1.1410947141557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52-4AC6-BCC5-D9039B0BE7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банковские кредиты</c:v>
                </c:pt>
                <c:pt idx="1">
                  <c:v>Бюджетные кредиты</c:v>
                </c:pt>
                <c:pt idx="2">
                  <c:v>муниципальные гарантии</c:v>
                </c:pt>
                <c:pt idx="3">
                  <c:v>расходы на исполнение мун.гарантий</c:v>
                </c:pt>
                <c:pt idx="4">
                  <c:v>расходы на обслуживание мун.долга</c:v>
                </c:pt>
              </c:strCache>
            </c:strRef>
          </c:cat>
          <c:val>
            <c:numRef>
              <c:f>Лист1!$D$2:$D$6</c:f>
              <c:numCache>
                <c:formatCode>#,##0.00000</c:formatCode>
                <c:ptCount val="5"/>
                <c:pt idx="0">
                  <c:v>0</c:v>
                </c:pt>
                <c:pt idx="1">
                  <c:v>203345</c:v>
                </c:pt>
                <c:pt idx="2">
                  <c:v>0</c:v>
                </c:pt>
                <c:pt idx="3">
                  <c:v>0</c:v>
                </c:pt>
                <c:pt idx="4">
                  <c:v>3568.3279400000001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C1-4BB5-83ED-484DFBA791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87240832"/>
        <c:axId val="187242368"/>
      </c:barChart>
      <c:catAx>
        <c:axId val="18724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7242368"/>
        <c:crosses val="autoZero"/>
        <c:auto val="1"/>
        <c:lblAlgn val="ctr"/>
        <c:lblOffset val="100"/>
        <c:noMultiLvlLbl val="0"/>
      </c:catAx>
      <c:valAx>
        <c:axId val="187242368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7240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FA4-4DD9-9E09-3DCC7975B87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CA-49D3-B140-5D424011DC42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CFA4-4DD9-9E09-3DCC7975B874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FA4-4DD9-9E09-3DCC7975B874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FA4-4DD9-9E09-3DCC7975B874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CFA4-4DD9-9E09-3DCC7975B874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A4-4DD9-9E09-3DCC7975B874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FA4-4DD9-9E09-3DCC7975B874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FA4-4DD9-9E09-3DCC7975B874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A4-4DD9-9E09-3DCC7975B874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CFA4-4DD9-9E09-3DCC7975B87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FFCA-49D3-B140-5D424011DC42}"/>
              </c:ext>
            </c:extLst>
          </c:dPt>
          <c:dPt>
            <c:idx val="1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CFA4-4DD9-9E09-3DCC7975B874}"/>
              </c:ext>
            </c:extLst>
          </c:dPt>
          <c:dLbls>
            <c:dLbl>
              <c:idx val="0"/>
              <c:layout>
                <c:manualLayout>
                  <c:x val="8.5321567636227526E-3"/>
                  <c:y val="-4.930192953957897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FA4-4DD9-9E09-3DCC7975B874}"/>
                </c:ext>
              </c:extLst>
            </c:dLbl>
            <c:dLbl>
              <c:idx val="2"/>
              <c:layout>
                <c:manualLayout>
                  <c:x val="4.7925352027055002E-2"/>
                  <c:y val="3.12525940374308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FA4-4DD9-9E09-3DCC7975B874}"/>
                </c:ext>
              </c:extLst>
            </c:dLbl>
            <c:dLbl>
              <c:idx val="3"/>
              <c:layout>
                <c:manualLayout>
                  <c:x val="4.1134533366181662E-2"/>
                  <c:y val="5.567961843807679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FA4-4DD9-9E09-3DCC7975B874}"/>
                </c:ext>
              </c:extLst>
            </c:dLbl>
            <c:dLbl>
              <c:idx val="4"/>
              <c:layout>
                <c:manualLayout>
                  <c:x val="1.0923717072952229E-2"/>
                  <c:y val="-2.441761669156341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A4-4DD9-9E09-3DCC7975B874}"/>
                </c:ext>
              </c:extLst>
            </c:dLbl>
            <c:dLbl>
              <c:idx val="5"/>
              <c:layout>
                <c:manualLayout>
                  <c:x val="-5.7866496878869814E-3"/>
                  <c:y val="8.309405163467311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FA4-4DD9-9E09-3DCC7975B874}"/>
                </c:ext>
              </c:extLst>
            </c:dLbl>
            <c:dLbl>
              <c:idx val="6"/>
              <c:layout>
                <c:manualLayout>
                  <c:x val="-4.4892288199854823E-2"/>
                  <c:y val="-9.266482767475024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A4-4DD9-9E09-3DCC7975B874}"/>
                </c:ext>
              </c:extLst>
            </c:dLbl>
            <c:dLbl>
              <c:idx val="7"/>
              <c:layout>
                <c:manualLayout>
                  <c:x val="-5.3840382406486066E-2"/>
                  <c:y val="-0.129691725975201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A4-4DD9-9E09-3DCC7975B874}"/>
                </c:ext>
              </c:extLst>
            </c:dLbl>
            <c:dLbl>
              <c:idx val="8"/>
              <c:layout>
                <c:manualLayout>
                  <c:x val="2.9451570483799306E-3"/>
                  <c:y val="-0.1052825946683007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FA4-4DD9-9E09-3DCC7975B874}"/>
                </c:ext>
              </c:extLst>
            </c:dLbl>
            <c:dLbl>
              <c:idx val="9"/>
              <c:layout>
                <c:manualLayout>
                  <c:x val="3.2408245799831654E-2"/>
                  <c:y val="-9.411582845208524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FA4-4DD9-9E09-3DCC7975B874}"/>
                </c:ext>
              </c:extLst>
            </c:dLbl>
            <c:dLbl>
              <c:idx val="10"/>
              <c:layout>
                <c:manualLayout>
                  <c:x val="3.1384639750181575E-2"/>
                  <c:y val="-5.66430785270699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FA4-4DD9-9E09-3DCC7975B874}"/>
                </c:ext>
              </c:extLst>
            </c:dLbl>
            <c:dLbl>
              <c:idx val="11"/>
              <c:layout>
                <c:manualLayout>
                  <c:x val="4.7571645224558229E-3"/>
                  <c:y val="-1.080613736804767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FCA-49D3-B140-5D424011DC42}"/>
                </c:ext>
              </c:extLst>
            </c:dLbl>
            <c:dLbl>
              <c:idx val="12"/>
              <c:layout>
                <c:manualLayout>
                  <c:x val="5.6670276790370663E-2"/>
                  <c:y val="7.147091929550650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FA4-4DD9-9E09-3DCC7975B8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Охрана окружающей среды</c:v>
                </c:pt>
                <c:pt idx="6">
                  <c:v>Образование</c:v>
                </c:pt>
                <c:pt idx="7">
                  <c:v>Культура, кинематография</c:v>
                </c:pt>
                <c:pt idx="8">
                  <c:v>Здравоохранение</c:v>
                </c:pt>
                <c:pt idx="9">
                  <c:v>Социальная политика</c:v>
                </c:pt>
                <c:pt idx="10">
                  <c:v>Физическая культура и спорт</c:v>
                </c:pt>
                <c:pt idx="11">
                  <c:v>Средства массовой информации</c:v>
                </c:pt>
                <c:pt idx="12">
                  <c:v>Обслуживание государственного (муниципального) долга</c:v>
                </c:pt>
              </c:strCache>
            </c:strRef>
          </c:cat>
          <c:val>
            <c:numRef>
              <c:f>Лист1!$B$2:$B$14</c:f>
              <c:numCache>
                <c:formatCode>0.00%</c:formatCode>
                <c:ptCount val="13"/>
                <c:pt idx="0">
                  <c:v>5.6000000000000001E-2</c:v>
                </c:pt>
                <c:pt idx="1">
                  <c:v>6.0000000000000027E-4</c:v>
                </c:pt>
                <c:pt idx="2">
                  <c:v>5.0000000000000018E-3</c:v>
                </c:pt>
                <c:pt idx="3">
                  <c:v>2.3E-2</c:v>
                </c:pt>
                <c:pt idx="4">
                  <c:v>0.14300000000000004</c:v>
                </c:pt>
                <c:pt idx="5">
                  <c:v>2.0000000000000009E-3</c:v>
                </c:pt>
                <c:pt idx="6">
                  <c:v>0.71700000000000019</c:v>
                </c:pt>
                <c:pt idx="7">
                  <c:v>2.3E-2</c:v>
                </c:pt>
                <c:pt idx="8" formatCode="0%">
                  <c:v>0</c:v>
                </c:pt>
                <c:pt idx="9">
                  <c:v>1.2E-2</c:v>
                </c:pt>
                <c:pt idx="10">
                  <c:v>1.6000000000000007E-2</c:v>
                </c:pt>
                <c:pt idx="11">
                  <c:v>1.0000000000000005E-3</c:v>
                </c:pt>
                <c:pt idx="12">
                  <c:v>4.0000000000000018E-4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A4-4DD9-9E09-3DCC7975B87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6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010375061813229"/>
          <c:y val="0"/>
          <c:w val="0.36264987257027681"/>
          <c:h val="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289845474613676"/>
          <c:y val="0.1760642217045279"/>
          <c:w val="0.39984283636794143"/>
          <c:h val="0.7205698035132176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585-405C-AB36-955C902A341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1AC-47E1-BA2C-0A08B45D1DEE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585-405C-AB36-955C902A3419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85-405C-AB36-955C902A3419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585-405C-AB36-955C902A3419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85-405C-AB36-955C902A3419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585-405C-AB36-955C902A3419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85-405C-AB36-955C902A3419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585-405C-AB36-955C902A3419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A5E-4C1B-BD7C-A397FB59AE86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B585-405C-AB36-955C902A3419}"/>
              </c:ext>
            </c:extLst>
          </c:dPt>
          <c:dPt>
            <c:idx val="11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585-405C-AB36-955C902A3419}"/>
              </c:ext>
            </c:extLst>
          </c:dPt>
          <c:dPt>
            <c:idx val="1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303D-4033-870C-BAAC0CB22217}"/>
              </c:ext>
            </c:extLst>
          </c:dPt>
          <c:dPt>
            <c:idx val="1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03D-4033-870C-BAAC0CB22217}"/>
              </c:ext>
            </c:extLst>
          </c:dPt>
          <c:dPt>
            <c:idx val="1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23F-4FAE-B758-8595F8A40AE1}"/>
              </c:ext>
            </c:extLst>
          </c:dPt>
          <c:dPt>
            <c:idx val="15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303D-4033-870C-BAAC0CB22217}"/>
              </c:ext>
            </c:extLst>
          </c:dPt>
          <c:dPt>
            <c:idx val="16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03D-4033-870C-BAAC0CB22217}"/>
              </c:ext>
            </c:extLst>
          </c:dPt>
          <c:dPt>
            <c:idx val="17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623F-4FAE-B758-8595F8A40AE1}"/>
              </c:ext>
            </c:extLst>
          </c:dPt>
          <c:dPt>
            <c:idx val="18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4-20C2-40A2-8E13-A2585FE6C19D}"/>
              </c:ext>
            </c:extLst>
          </c:dPt>
          <c:dLbls>
            <c:dLbl>
              <c:idx val="0"/>
              <c:layout>
                <c:manualLayout>
                  <c:x val="4.9898443477024483E-2"/>
                  <c:y val="1.6188354744979819E-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B585-405C-AB36-955C902A3419}"/>
                </c:ext>
              </c:extLst>
            </c:dLbl>
            <c:dLbl>
              <c:idx val="1"/>
              <c:layout>
                <c:manualLayout>
                  <c:x val="8.9728319374953611E-2"/>
                  <c:y val="0.1143027351844177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/>
                      <a:t>Развитие инженерной инфраструктуры и энергоэффективности; 50 004,48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856370302164508"/>
                      <c:h val="0.132483876398673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1AC-47E1-BA2C-0A08B45D1DEE}"/>
                </c:ext>
              </c:extLst>
            </c:dLbl>
            <c:dLbl>
              <c:idx val="2"/>
              <c:layout>
                <c:manualLayout>
                  <c:x val="-0.11707029742520372"/>
                  <c:y val="0.1305462922192294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85-405C-AB36-955C902A3419}"/>
                </c:ext>
              </c:extLst>
            </c:dLbl>
            <c:dLbl>
              <c:idx val="3"/>
              <c:layout>
                <c:manualLayout>
                  <c:x val="-0.13214145469563521"/>
                  <c:y val="6.959195633029423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85-405C-AB36-955C902A3419}"/>
                </c:ext>
              </c:extLst>
            </c:dLbl>
            <c:dLbl>
              <c:idx val="4"/>
              <c:layout>
                <c:manualLayout>
                  <c:x val="-0.12961388209964725"/>
                  <c:y val="-8.8479071694985492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85-405C-AB36-955C902A3419}"/>
                </c:ext>
              </c:extLst>
            </c:dLbl>
            <c:dLbl>
              <c:idx val="5"/>
              <c:layout>
                <c:manualLayout>
                  <c:x val="-9.3992847035565097E-2"/>
                  <c:y val="-3.734961018441780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85-405C-AB36-955C902A3419}"/>
                </c:ext>
              </c:extLst>
            </c:dLbl>
            <c:dLbl>
              <c:idx val="6"/>
              <c:layout>
                <c:manualLayout>
                  <c:x val="-8.325959201359516E-2"/>
                  <c:y val="-8.600759557604667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85-405C-AB36-955C902A3419}"/>
                </c:ext>
              </c:extLst>
            </c:dLbl>
            <c:dLbl>
              <c:idx val="7"/>
              <c:layout>
                <c:manualLayout>
                  <c:x val="-0.10660523625432462"/>
                  <c:y val="7.484459179444681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85-405C-AB36-955C902A3419}"/>
                </c:ext>
              </c:extLst>
            </c:dLbl>
            <c:dLbl>
              <c:idx val="8"/>
              <c:layout>
                <c:manualLayout>
                  <c:x val="-0.12955252503368186"/>
                  <c:y val="0.1568918682656443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585-405C-AB36-955C902A3419}"/>
                </c:ext>
              </c:extLst>
            </c:dLbl>
            <c:dLbl>
              <c:idx val="9"/>
              <c:layout>
                <c:manualLayout>
                  <c:x val="-0.27122544150110373"/>
                  <c:y val="4.784587779329968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A5E-4C1B-BD7C-A397FB59AE86}"/>
                </c:ext>
              </c:extLst>
            </c:dLbl>
            <c:dLbl>
              <c:idx val="10"/>
              <c:layout>
                <c:manualLayout>
                  <c:x val="-0.20693055564958937"/>
                  <c:y val="-4.084678046000832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585-405C-AB36-955C902A3419}"/>
                </c:ext>
              </c:extLst>
            </c:dLbl>
            <c:dLbl>
              <c:idx val="11"/>
              <c:layout>
                <c:manualLayout>
                  <c:x val="-5.2897339511599334E-2"/>
                  <c:y val="-9.81527843269730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595517295075862"/>
                      <c:h val="0.156501890799834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B585-405C-AB36-955C902A3419}"/>
                </c:ext>
              </c:extLst>
            </c:dLbl>
            <c:dLbl>
              <c:idx val="12"/>
              <c:layout>
                <c:manualLayout>
                  <c:x val="6.9258278145695393E-2"/>
                  <c:y val="-0.1124095210570314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03D-4033-870C-BAAC0CB22217}"/>
                </c:ext>
              </c:extLst>
            </c:dLbl>
            <c:dLbl>
              <c:idx val="13"/>
              <c:layout>
                <c:manualLayout>
                  <c:x val="0.18102170939939471"/>
                  <c:y val="-4.267056050559466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03D-4033-870C-BAAC0CB22217}"/>
                </c:ext>
              </c:extLst>
            </c:dLbl>
            <c:dLbl>
              <c:idx val="14"/>
              <c:layout>
                <c:manualLayout>
                  <c:x val="0.19009096079241189"/>
                  <c:y val="3.172755646498144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109755519597024"/>
                      <c:h val="0.142131650176129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623F-4FAE-B758-8595F8A40AE1}"/>
                </c:ext>
              </c:extLst>
            </c:dLbl>
            <c:dLbl>
              <c:idx val="15"/>
              <c:layout>
                <c:manualLayout>
                  <c:x val="3.6886767862099837E-2"/>
                  <c:y val="-8.322773129921259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03D-4033-870C-BAAC0CB22217}"/>
                </c:ext>
              </c:extLst>
            </c:dLbl>
            <c:dLbl>
              <c:idx val="16"/>
              <c:layout>
                <c:manualLayout>
                  <c:x val="0.1234376798396761"/>
                  <c:y val="0.1095574427579776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391676427376928"/>
                      <c:h val="0.249803149606299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303D-4033-870C-BAAC0CB22217}"/>
                </c:ext>
              </c:extLst>
            </c:dLbl>
            <c:dLbl>
              <c:idx val="17"/>
              <c:layout>
                <c:manualLayout>
                  <c:x val="9.6062315082498673E-3"/>
                  <c:y val="-1.25588446694985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605434289544419"/>
                      <c:h val="0.11122532894736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623F-4FAE-B758-8595F8A40AE1}"/>
                </c:ext>
              </c:extLst>
            </c:dLbl>
            <c:dLbl>
              <c:idx val="18"/>
              <c:layout>
                <c:manualLayout>
                  <c:x val="4.8885417160344224E-2"/>
                  <c:y val="0.2626690064235386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20C2-40A2-8E13-A2585FE6C1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Лист1!$A$2:$A$20</c:f>
              <c:strCache>
                <c:ptCount val="19"/>
                <c:pt idx="0">
                  <c:v>Строительство объектов социальной инфраструктуры</c:v>
                </c:pt>
                <c:pt idx="1">
                  <c:v>Развитие инженерной инфраструктуры и энергоэффективности</c:v>
                </c:pt>
                <c:pt idx="2">
                  <c:v>«Спорт»</c:v>
                </c:pt>
                <c:pt idx="3">
                  <c:v>«Предпринимательство» </c:v>
                </c:pt>
                <c:pt idx="4">
                  <c:v>«Экология и  окружающая среда»</c:v>
                </c:pt>
                <c:pt idx="5">
                  <c:v>«Культура»</c:v>
                </c:pt>
                <c:pt idx="6">
                  <c:v>Архитектура и градостроительство</c:v>
                </c:pt>
                <c:pt idx="7">
                  <c:v>«Образование»</c:v>
                </c:pt>
                <c:pt idx="8">
                  <c:v>Развитие сельского хозяйства</c:v>
                </c:pt>
                <c:pt idx="9">
                  <c:v>Цифровое муниципальное образование</c:v>
                </c:pt>
                <c:pt idx="10">
                  <c:v>«Социальная защита населения»</c:v>
                </c:pt>
                <c:pt idx="11">
                  <c:v>«Развитие и функционирование дорожно-транспортного комплекса»</c:v>
                </c:pt>
                <c:pt idx="12">
                  <c:v>«Управление имуществом и муниципальными финансами»</c:v>
                </c:pt>
                <c:pt idx="13">
                  <c:v>Переселение граждан из аварийного жилищного фонда</c:v>
                </c:pt>
                <c:pt idx="14">
                  <c:v>Формирование современной комфортной городской среды»	</c:v>
                </c:pt>
                <c:pt idx="15">
                  <c:v>«Жилище»</c:v>
                </c:pt>
                <c:pt idx="16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7">
                  <c:v>"Здравоохранение"</c:v>
                </c:pt>
                <c:pt idx="18">
                  <c:v>«Безопасность и обеспечение безопасности жизнедеятельности населения»</c:v>
                </c:pt>
              </c:strCache>
            </c:strRef>
          </c:cat>
          <c:val>
            <c:numRef>
              <c:f>Лист1!$B$2:$B$20</c:f>
              <c:numCache>
                <c:formatCode>#,##0.00</c:formatCode>
                <c:ptCount val="19"/>
                <c:pt idx="0">
                  <c:v>4732185.2080300003</c:v>
                </c:pt>
                <c:pt idx="1">
                  <c:v>50004.478580000003</c:v>
                </c:pt>
                <c:pt idx="2">
                  <c:v>165408.68888</c:v>
                </c:pt>
                <c:pt idx="3">
                  <c:v>419.70620999999949</c:v>
                </c:pt>
                <c:pt idx="4">
                  <c:v>25042.367869999998</c:v>
                </c:pt>
                <c:pt idx="5">
                  <c:v>288603.78899999999</c:v>
                </c:pt>
                <c:pt idx="6">
                  <c:v>0</c:v>
                </c:pt>
                <c:pt idx="7">
                  <c:v>2437384.8324899944</c:v>
                </c:pt>
                <c:pt idx="8">
                  <c:v>535.69110000000001</c:v>
                </c:pt>
                <c:pt idx="9">
                  <c:v>79667.891690000004</c:v>
                </c:pt>
                <c:pt idx="10">
                  <c:v>49385.542260000002</c:v>
                </c:pt>
                <c:pt idx="11">
                  <c:v>197715.39074999999</c:v>
                </c:pt>
                <c:pt idx="12">
                  <c:v>456934.43777000002</c:v>
                </c:pt>
                <c:pt idx="13">
                  <c:v>65702.520239999998</c:v>
                </c:pt>
                <c:pt idx="14">
                  <c:v>1290355.0299300011</c:v>
                </c:pt>
                <c:pt idx="15">
                  <c:v>69353.886320000005</c:v>
                </c:pt>
                <c:pt idx="16">
                  <c:v>30135.066630000001</c:v>
                </c:pt>
                <c:pt idx="17">
                  <c:v>300</c:v>
                </c:pt>
                <c:pt idx="18">
                  <c:v>74134.460639999903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585-405C-AB36-955C902A341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61"/>
        <c:extLst>
          <c:ext xmlns:c15="http://schemas.microsoft.com/office/drawing/2012/chart" uri="{02D57815-91ED-43cb-92C2-25804820EDAC}">
            <c15:filteredPi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Лист1!$C$1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2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E-B585-405C-AB36-955C902A3419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4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B-4C8A-4E55-8C9D-1A1A579CCC1A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6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2-B585-405C-AB36-955C902A3419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4-B585-405C-AB36-955C902A3419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4">
                        <a:lumMod val="6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6-B585-405C-AB36-955C902A3419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>
                        <a:lumMod val="6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8-B585-405C-AB36-955C902A3419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A-B585-405C-AB36-955C902A3419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C-B585-405C-AB36-955C902A3419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6">
                        <a:lumMod val="80000"/>
                        <a:lumOff val="2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E-B585-405C-AB36-955C902A3419}"/>
                    </c:ext>
                  </c:extLst>
                </c:dPt>
                <c:dPt>
                  <c:idx val="9"/>
                  <c:bubble3D val="0"/>
                  <c:spPr>
                    <a:solidFill>
                      <a:schemeClr val="accent2">
                        <a:lumMod val="8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0-B585-405C-AB36-955C902A3419}"/>
                    </c:ext>
                  </c:extLst>
                </c:dPt>
                <c:dPt>
                  <c:idx val="10"/>
                  <c:bubble3D val="0"/>
                  <c:spPr>
                    <a:solidFill>
                      <a:schemeClr val="accent4">
                        <a:lumMod val="8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2-B585-405C-AB36-955C902A3419}"/>
                    </c:ext>
                  </c:extLst>
                </c:dPt>
                <c:dPt>
                  <c:idx val="11"/>
                  <c:bubble3D val="0"/>
                  <c:spPr>
                    <a:solidFill>
                      <a:schemeClr val="accent6">
                        <a:lumMod val="8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4-B585-405C-AB36-955C902A3419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bestFi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1"/>
                  <c:leaderLines>
                    <c:spPr>
                      <a:ln w="6350" cap="flat" cmpd="sng" algn="ctr">
                        <a:solidFill>
                          <a:schemeClr val="tx1"/>
                        </a:solidFill>
                        <a:prstDash val="solid"/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Лист1!$A$2:$A$13</c15:sqref>
                        </c15:formulaRef>
                      </c:ext>
                    </c:extLst>
                    <c:strCache>
                      <c:ptCount val="12"/>
                      <c:pt idx="0">
                        <c:v>Строительство объектов социальной инфраструктуры</c:v>
                      </c:pt>
                      <c:pt idx="1">
                        <c:v>Развитие инженерной инфраструктуры и энергоэффективности</c:v>
                      </c:pt>
                      <c:pt idx="2">
                        <c:v>«Спорт»</c:v>
                      </c:pt>
                      <c:pt idx="3">
                        <c:v>«Предпринимательство» </c:v>
                      </c:pt>
                      <c:pt idx="4">
                        <c:v>«Экология и  окружающая среда»</c:v>
                      </c:pt>
                      <c:pt idx="5">
                        <c:v>«Культура»</c:v>
                      </c:pt>
                      <c:pt idx="6">
                        <c:v>Архитектура и градостроительство</c:v>
                      </c:pt>
                      <c:pt idx="7">
                        <c:v>«Образование»</c:v>
                      </c:pt>
                      <c:pt idx="8">
                        <c:v>Развитие сельского хозяйства</c:v>
                      </c:pt>
                      <c:pt idx="9">
                        <c:v>Цифровое муниципальное образование</c:v>
                      </c:pt>
                      <c:pt idx="10">
                        <c:v>«Социальная защита населения»</c:v>
                      </c:pt>
                      <c:pt idx="11">
                        <c:v>«Развитие и функционирование дорожно-транспортного комплекса»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Лист1!$C$2:$C$13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5-B585-405C-AB36-955C902A3419}"/>
                  </c:ext>
                </c:extLst>
              </c15:ser>
            </c15:filteredPieSeries>
            <c15:filteredPi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Столбец2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2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7-B585-405C-AB36-955C902A3419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4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3-4C8A-4E55-8C9D-1A1A579CCC1A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6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B-B585-405C-AB36-955C902A3419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D-B585-405C-AB36-955C902A3419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4">
                        <a:lumMod val="6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F-B585-405C-AB36-955C902A3419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>
                        <a:lumMod val="6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1-B585-405C-AB36-955C902A3419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3-B585-405C-AB36-955C902A3419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5-B585-405C-AB36-955C902A3419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6">
                        <a:lumMod val="80000"/>
                        <a:lumOff val="2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7-B585-405C-AB36-955C902A3419}"/>
                    </c:ext>
                  </c:extLst>
                </c:dPt>
                <c:dPt>
                  <c:idx val="9"/>
                  <c:bubble3D val="0"/>
                  <c:spPr>
                    <a:solidFill>
                      <a:schemeClr val="accent2">
                        <a:lumMod val="8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9-B585-405C-AB36-955C902A3419}"/>
                    </c:ext>
                  </c:extLst>
                </c:dPt>
                <c:dPt>
                  <c:idx val="10"/>
                  <c:bubble3D val="0"/>
                  <c:spPr>
                    <a:solidFill>
                      <a:schemeClr val="accent4">
                        <a:lumMod val="8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B-B585-405C-AB36-955C902A3419}"/>
                    </c:ext>
                  </c:extLst>
                </c:dPt>
                <c:dPt>
                  <c:idx val="11"/>
                  <c:bubble3D val="0"/>
                  <c:spPr>
                    <a:solidFill>
                      <a:schemeClr val="accent6">
                        <a:lumMod val="8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D-B585-405C-AB36-955C902A3419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bestFi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1"/>
                  <c:leaderLines>
                    <c:spPr>
                      <a:ln w="6350" cap="flat" cmpd="sng" algn="ctr">
                        <a:solidFill>
                          <a:schemeClr val="tx1"/>
                        </a:solidFill>
                        <a:prstDash val="solid"/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Лист1!$A$2:$A$13</c15:sqref>
                        </c15:formulaRef>
                      </c:ext>
                    </c:extLst>
                    <c:strCache>
                      <c:ptCount val="12"/>
                      <c:pt idx="0">
                        <c:v>Строительство объектов социальной инфраструктуры</c:v>
                      </c:pt>
                      <c:pt idx="1">
                        <c:v>Развитие инженерной инфраструктуры и энергоэффективности</c:v>
                      </c:pt>
                      <c:pt idx="2">
                        <c:v>«Спорт»</c:v>
                      </c:pt>
                      <c:pt idx="3">
                        <c:v>«Предпринимательство» </c:v>
                      </c:pt>
                      <c:pt idx="4">
                        <c:v>«Экология и  окружающая среда»</c:v>
                      </c:pt>
                      <c:pt idx="5">
                        <c:v>«Культура»</c:v>
                      </c:pt>
                      <c:pt idx="6">
                        <c:v>Архитектура и градостроительство</c:v>
                      </c:pt>
                      <c:pt idx="7">
                        <c:v>«Образование»</c:v>
                      </c:pt>
                      <c:pt idx="8">
                        <c:v>Развитие сельского хозяйства</c:v>
                      </c:pt>
                      <c:pt idx="9">
                        <c:v>Цифровое муниципальное образование</c:v>
                      </c:pt>
                      <c:pt idx="10">
                        <c:v>«Социальная защита населения»</c:v>
                      </c:pt>
                      <c:pt idx="11">
                        <c:v>«Развитие и функционирование дорожно-транспортного комплекса»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Лист1!$D$2:$D$13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E-B585-405C-AB36-955C902A3419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EB03D3-0273-4CDC-86B6-4EA26EEFEDF0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4A1C91C-5333-4634-ABDD-F8B34CE7EBC8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предупреждение и ликвидацию последствий ЧС  -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22 727,67453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gm:t>
    </dgm:pt>
    <dgm:pt modelId="{E53CC061-76B4-483D-8555-5180234B4E42}" type="parTrans" cxnId="{71FCEDCB-EF34-48D8-AC5F-BA3E64DDF513}">
      <dgm:prSet/>
      <dgm:spPr/>
      <dgm:t>
        <a:bodyPr/>
        <a:lstStyle/>
        <a:p>
          <a:endParaRPr lang="ru-RU"/>
        </a:p>
      </dgm:t>
    </dgm:pt>
    <dgm:pt modelId="{98CA8AC6-1C42-46DE-A7A1-E997CE18D515}" type="sibTrans" cxnId="{71FCEDCB-EF34-48D8-AC5F-BA3E64DDF513}">
      <dgm:prSet/>
      <dgm:spPr/>
      <dgm:t>
        <a:bodyPr/>
        <a:lstStyle/>
        <a:p>
          <a:endParaRPr lang="ru-RU"/>
        </a:p>
      </dgm:t>
    </dgm:pt>
    <dgm:pt modelId="{0D52429D-D2D3-4CE5-A9D3-B089ADEC058F}">
      <dgm:prSet custT="1"/>
      <dgm:spPr>
        <a:solidFill>
          <a:schemeClr val="accent6">
            <a:lumMod val="20000"/>
            <a:lumOff val="80000"/>
            <a:alpha val="10000"/>
          </a:schemeClr>
        </a:solidFill>
      </dgm:spPr>
      <dgm:t>
        <a:bodyPr/>
        <a:lstStyle/>
        <a:p>
          <a:pPr algn="just" rtl="0"/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содержание и ремонт дорог общего пользования, обеспечение безопасности движения – 194 807,41824 тыс. рублей.</a:t>
          </a:r>
        </a:p>
      </dgm:t>
    </dgm:pt>
    <dgm:pt modelId="{FF80BC23-36AB-4744-B34C-AA7390241509}" type="parTrans" cxnId="{215F2273-6272-4449-AAB5-25C224148F80}">
      <dgm:prSet/>
      <dgm:spPr/>
      <dgm:t>
        <a:bodyPr/>
        <a:lstStyle/>
        <a:p>
          <a:endParaRPr lang="ru-RU"/>
        </a:p>
      </dgm:t>
    </dgm:pt>
    <dgm:pt modelId="{3373A0C8-0AE3-4910-A46F-749D506CE2C0}" type="sibTrans" cxnId="{215F2273-6272-4449-AAB5-25C224148F80}">
      <dgm:prSet/>
      <dgm:spPr/>
      <dgm:t>
        <a:bodyPr/>
        <a:lstStyle/>
        <a:p>
          <a:endParaRPr lang="ru-RU"/>
        </a:p>
      </dgm:t>
    </dgm:pt>
    <dgm:pt modelId="{EDAEE844-6FED-40F1-B68A-3B64BB58422C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ремонт асфальтового покрытия дворовых территорий -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14 266,70703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</a:p>
      </dgm:t>
    </dgm:pt>
    <dgm:pt modelId="{F5B6D03A-654A-4597-A893-B382AD053C60}" type="parTrans" cxnId="{28A5B4FF-6912-4D01-A6BB-73790B1F0404}">
      <dgm:prSet/>
      <dgm:spPr/>
      <dgm:t>
        <a:bodyPr/>
        <a:lstStyle/>
        <a:p>
          <a:endParaRPr lang="ru-RU"/>
        </a:p>
      </dgm:t>
    </dgm:pt>
    <dgm:pt modelId="{E0ADA145-0AE3-4C0C-B061-BD0C9A672CAF}" type="sibTrans" cxnId="{28A5B4FF-6912-4D01-A6BB-73790B1F0404}">
      <dgm:prSet/>
      <dgm:spPr/>
      <dgm:t>
        <a:bodyPr/>
        <a:lstStyle/>
        <a:p>
          <a:endParaRPr lang="ru-RU"/>
        </a:p>
      </dgm:t>
    </dgm:pt>
    <dgm:pt modelId="{347B3006-FC82-455F-A376-1F4B9AE264A6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just" rtl="0"/>
          <a:r>
            <a: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создание условий для обеспечения комфортного проживания жителей в многоквартирных домах –                            23 946,86010 тыс. рублей</a:t>
          </a:r>
        </a:p>
      </dgm:t>
    </dgm:pt>
    <dgm:pt modelId="{17CF27B3-BFAC-4EBB-88D2-B05F242C89AE}" type="parTrans" cxnId="{4D6E348C-38B3-466F-AADE-8A0A7BAC8FCA}">
      <dgm:prSet/>
      <dgm:spPr/>
      <dgm:t>
        <a:bodyPr/>
        <a:lstStyle/>
        <a:p>
          <a:endParaRPr lang="ru-RU"/>
        </a:p>
      </dgm:t>
    </dgm:pt>
    <dgm:pt modelId="{C5B4DD10-A92C-42EC-8D9B-9C11FDB2CD89}" type="sibTrans" cxnId="{4D6E348C-38B3-466F-AADE-8A0A7BAC8FCA}">
      <dgm:prSet/>
      <dgm:spPr/>
      <dgm:t>
        <a:bodyPr/>
        <a:lstStyle/>
        <a:p>
          <a:endParaRPr lang="ru-RU"/>
        </a:p>
      </dgm:t>
    </dgm:pt>
    <dgm:pt modelId="{4FEBC82B-DF29-4E15-A63B-61505EF13921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содержание и развитие инженерной инфраструктуры и энергоэффективности – 50 004,47858 тыс. рублей</a:t>
          </a:r>
        </a:p>
      </dgm:t>
    </dgm:pt>
    <dgm:pt modelId="{4BE389BD-E5BF-4D4D-8825-BA86FC04E975}" type="parTrans" cxnId="{98CB9D0E-C321-40C8-9798-18527EA9F788}">
      <dgm:prSet/>
      <dgm:spPr/>
      <dgm:t>
        <a:bodyPr/>
        <a:lstStyle/>
        <a:p>
          <a:endParaRPr lang="ru-RU"/>
        </a:p>
      </dgm:t>
    </dgm:pt>
    <dgm:pt modelId="{1F205F8F-5FE0-48D7-BDE8-117238092880}" type="sibTrans" cxnId="{98CB9D0E-C321-40C8-9798-18527EA9F788}">
      <dgm:prSet/>
      <dgm:spPr/>
      <dgm:t>
        <a:bodyPr/>
        <a:lstStyle/>
        <a:p>
          <a:endParaRPr lang="ru-RU"/>
        </a:p>
      </dgm:t>
    </dgm:pt>
    <dgm:pt modelId="{EF53A741-6B86-43A9-9861-0226813D2057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санитарное содержание территории города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23 805,99287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gm:t>
    </dgm:pt>
    <dgm:pt modelId="{D94AA40A-B85D-4FE3-8AFA-E3E9404F4A80}" type="parTrans" cxnId="{60559500-F652-4026-BF7D-DDEC3B5733C7}">
      <dgm:prSet/>
      <dgm:spPr/>
      <dgm:t>
        <a:bodyPr/>
        <a:lstStyle/>
        <a:p>
          <a:endParaRPr lang="ru-RU"/>
        </a:p>
      </dgm:t>
    </dgm:pt>
    <dgm:pt modelId="{893A089B-C9FA-4B9D-8541-6F47D6E63DE1}" type="sibTrans" cxnId="{60559500-F652-4026-BF7D-DDEC3B5733C7}">
      <dgm:prSet/>
      <dgm:spPr/>
      <dgm:t>
        <a:bodyPr/>
        <a:lstStyle/>
        <a:p>
          <a:endParaRPr lang="ru-RU"/>
        </a:p>
      </dgm:t>
    </dgm:pt>
    <dgm:pt modelId="{80085EBC-CC34-4411-A205-95233FA37937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just" rtl="0"/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обустройство и содержание дворовых территорий, включая установку и модернизацию детских игровых, спортивных и иных площадок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76 757,82799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gm:t>
    </dgm:pt>
    <dgm:pt modelId="{FB055A17-5027-4143-B8AD-206255B942AD}" type="parTrans" cxnId="{07E7D74D-5402-4818-87C8-83569145FCD6}">
      <dgm:prSet/>
      <dgm:spPr/>
      <dgm:t>
        <a:bodyPr/>
        <a:lstStyle/>
        <a:p>
          <a:endParaRPr lang="ru-RU"/>
        </a:p>
      </dgm:t>
    </dgm:pt>
    <dgm:pt modelId="{A9E4DF4A-4C34-43F0-81F1-420742CB4A5E}" type="sibTrans" cxnId="{07E7D74D-5402-4818-87C8-83569145FCD6}">
      <dgm:prSet/>
      <dgm:spPr/>
      <dgm:t>
        <a:bodyPr/>
        <a:lstStyle/>
        <a:p>
          <a:endParaRPr lang="ru-RU"/>
        </a:p>
      </dgm:t>
    </dgm:pt>
    <dgm:pt modelId="{D1DD038B-DDBB-4958-AEED-515FB1564947}" type="pres">
      <dgm:prSet presAssocID="{C2EB03D3-0273-4CDC-86B6-4EA26EEFEDF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326C8C-5324-4BF6-8DF5-AE8E6152B067}" type="pres">
      <dgm:prSet presAssocID="{D4A1C91C-5333-4634-ABDD-F8B34CE7EBC8}" presName="linNode" presStyleCnt="0"/>
      <dgm:spPr/>
    </dgm:pt>
    <dgm:pt modelId="{F02B1DBF-CFCF-44F2-A02E-138B14F3E763}" type="pres">
      <dgm:prSet presAssocID="{D4A1C91C-5333-4634-ABDD-F8B34CE7EBC8}" presName="parentText" presStyleLbl="node1" presStyleIdx="0" presStyleCnt="7" custScaleX="277778" custLinFactNeighborX="-702" custLinFactNeighborY="-6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9D1FDD-CC57-4E14-B3BE-B67FD2A207AF}" type="pres">
      <dgm:prSet presAssocID="{98CA8AC6-1C42-46DE-A7A1-E997CE18D515}" presName="sp" presStyleCnt="0"/>
      <dgm:spPr/>
    </dgm:pt>
    <dgm:pt modelId="{6FCE43F5-6BE8-435C-BA63-1CA9965D4106}" type="pres">
      <dgm:prSet presAssocID="{0D52429D-D2D3-4CE5-A9D3-B089ADEC058F}" presName="linNode" presStyleCnt="0"/>
      <dgm:spPr/>
    </dgm:pt>
    <dgm:pt modelId="{8E35EBFA-D55F-4756-9BEC-0F9F438E1CC6}" type="pres">
      <dgm:prSet presAssocID="{0D52429D-D2D3-4CE5-A9D3-B089ADEC058F}" presName="parentText" presStyleLbl="node1" presStyleIdx="1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BC964-B000-4AD3-B540-6A5E2D540F41}" type="pres">
      <dgm:prSet presAssocID="{3373A0C8-0AE3-4910-A46F-749D506CE2C0}" presName="sp" presStyleCnt="0"/>
      <dgm:spPr/>
    </dgm:pt>
    <dgm:pt modelId="{1F689303-5FB8-4A82-8BA6-7078A4377795}" type="pres">
      <dgm:prSet presAssocID="{EDAEE844-6FED-40F1-B68A-3B64BB58422C}" presName="linNode" presStyleCnt="0"/>
      <dgm:spPr/>
    </dgm:pt>
    <dgm:pt modelId="{82728B6E-B3BB-4951-A05D-C190203B074F}" type="pres">
      <dgm:prSet presAssocID="{EDAEE844-6FED-40F1-B68A-3B64BB58422C}" presName="parentText" presStyleLbl="node1" presStyleIdx="2" presStyleCnt="7" custScaleX="277778" custLinFactNeighborX="13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164125-5894-4C4F-893D-4A9F887E8B28}" type="pres">
      <dgm:prSet presAssocID="{E0ADA145-0AE3-4C0C-B061-BD0C9A672CAF}" presName="sp" presStyleCnt="0"/>
      <dgm:spPr/>
    </dgm:pt>
    <dgm:pt modelId="{D39F528A-DA88-4200-A43E-875C10535BE0}" type="pres">
      <dgm:prSet presAssocID="{347B3006-FC82-455F-A376-1F4B9AE264A6}" presName="linNode" presStyleCnt="0"/>
      <dgm:spPr/>
    </dgm:pt>
    <dgm:pt modelId="{B26F7C5F-901C-4E66-8F70-EAEFEB912FD3}" type="pres">
      <dgm:prSet presAssocID="{347B3006-FC82-455F-A376-1F4B9AE264A6}" presName="parentText" presStyleLbl="node1" presStyleIdx="3" presStyleCnt="7" custScaleX="277778" custLinFactNeighborX="-136" custLinFactNeighborY="-382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241C04-3405-475E-8E59-5C03BCE987D0}" type="pres">
      <dgm:prSet presAssocID="{C5B4DD10-A92C-42EC-8D9B-9C11FDB2CD89}" presName="sp" presStyleCnt="0"/>
      <dgm:spPr/>
    </dgm:pt>
    <dgm:pt modelId="{AB1575D6-7BEC-411E-A035-0CB5BF57AC99}" type="pres">
      <dgm:prSet presAssocID="{4FEBC82B-DF29-4E15-A63B-61505EF13921}" presName="linNode" presStyleCnt="0"/>
      <dgm:spPr/>
    </dgm:pt>
    <dgm:pt modelId="{44C9AAD3-6E90-420D-9600-C741EE8B20D4}" type="pres">
      <dgm:prSet presAssocID="{4FEBC82B-DF29-4E15-A63B-61505EF13921}" presName="parentText" presStyleLbl="node1" presStyleIdx="4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D5BDF9-B8AD-4194-B7ED-358142198A01}" type="pres">
      <dgm:prSet presAssocID="{1F205F8F-5FE0-48D7-BDE8-117238092880}" presName="sp" presStyleCnt="0"/>
      <dgm:spPr/>
    </dgm:pt>
    <dgm:pt modelId="{6766697E-D06B-486B-A1D4-857F0F324088}" type="pres">
      <dgm:prSet presAssocID="{EF53A741-6B86-43A9-9861-0226813D2057}" presName="linNode" presStyleCnt="0"/>
      <dgm:spPr/>
    </dgm:pt>
    <dgm:pt modelId="{0D9A0793-F331-48C6-96B1-460C9A4F4387}" type="pres">
      <dgm:prSet presAssocID="{EF53A741-6B86-43A9-9861-0226813D2057}" presName="parentText" presStyleLbl="node1" presStyleIdx="5" presStyleCnt="7" custScaleX="277778" custScaleY="78162" custLinFactNeighborX="13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F93F01-3DA4-4EF3-AFEB-8F6C9821383A}" type="pres">
      <dgm:prSet presAssocID="{893A089B-C9FA-4B9D-8541-6F47D6E63DE1}" presName="sp" presStyleCnt="0"/>
      <dgm:spPr/>
    </dgm:pt>
    <dgm:pt modelId="{A8561C83-8C51-45BD-A459-FFB46DBE4E19}" type="pres">
      <dgm:prSet presAssocID="{80085EBC-CC34-4411-A205-95233FA37937}" presName="linNode" presStyleCnt="0"/>
      <dgm:spPr/>
    </dgm:pt>
    <dgm:pt modelId="{6BC0116C-FFD5-400A-8D75-E3F383CEB032}" type="pres">
      <dgm:prSet presAssocID="{80085EBC-CC34-4411-A205-95233FA37937}" presName="parentText" presStyleLbl="node1" presStyleIdx="6" presStyleCnt="7" custScaleX="277778" custLinFactNeighborX="13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792CB9-CD1C-48F6-98A1-B734980891CC}" type="presOf" srcId="{80085EBC-CC34-4411-A205-95233FA37937}" destId="{6BC0116C-FFD5-400A-8D75-E3F383CEB032}" srcOrd="0" destOrd="0" presId="urn:microsoft.com/office/officeart/2005/8/layout/vList5"/>
    <dgm:cxn modelId="{60559500-F652-4026-BF7D-DDEC3B5733C7}" srcId="{C2EB03D3-0273-4CDC-86B6-4EA26EEFEDF0}" destId="{EF53A741-6B86-43A9-9861-0226813D2057}" srcOrd="5" destOrd="0" parTransId="{D94AA40A-B85D-4FE3-8AFA-E3E9404F4A80}" sibTransId="{893A089B-C9FA-4B9D-8541-6F47D6E63DE1}"/>
    <dgm:cxn modelId="{71FCEDCB-EF34-48D8-AC5F-BA3E64DDF513}" srcId="{C2EB03D3-0273-4CDC-86B6-4EA26EEFEDF0}" destId="{D4A1C91C-5333-4634-ABDD-F8B34CE7EBC8}" srcOrd="0" destOrd="0" parTransId="{E53CC061-76B4-483D-8555-5180234B4E42}" sibTransId="{98CA8AC6-1C42-46DE-A7A1-E997CE18D515}"/>
    <dgm:cxn modelId="{4892D6D3-A5F8-46E8-B2BF-8418D45C19FD}" type="presOf" srcId="{C2EB03D3-0273-4CDC-86B6-4EA26EEFEDF0}" destId="{D1DD038B-DDBB-4958-AEED-515FB1564947}" srcOrd="0" destOrd="0" presId="urn:microsoft.com/office/officeart/2005/8/layout/vList5"/>
    <dgm:cxn modelId="{28A5B4FF-6912-4D01-A6BB-73790B1F0404}" srcId="{C2EB03D3-0273-4CDC-86B6-4EA26EEFEDF0}" destId="{EDAEE844-6FED-40F1-B68A-3B64BB58422C}" srcOrd="2" destOrd="0" parTransId="{F5B6D03A-654A-4597-A893-B382AD053C60}" sibTransId="{E0ADA145-0AE3-4C0C-B061-BD0C9A672CAF}"/>
    <dgm:cxn modelId="{98CB9D0E-C321-40C8-9798-18527EA9F788}" srcId="{C2EB03D3-0273-4CDC-86B6-4EA26EEFEDF0}" destId="{4FEBC82B-DF29-4E15-A63B-61505EF13921}" srcOrd="4" destOrd="0" parTransId="{4BE389BD-E5BF-4D4D-8825-BA86FC04E975}" sibTransId="{1F205F8F-5FE0-48D7-BDE8-117238092880}"/>
    <dgm:cxn modelId="{4F22E901-D0DA-4B54-B843-61CE267B6A73}" type="presOf" srcId="{D4A1C91C-5333-4634-ABDD-F8B34CE7EBC8}" destId="{F02B1DBF-CFCF-44F2-A02E-138B14F3E763}" srcOrd="0" destOrd="0" presId="urn:microsoft.com/office/officeart/2005/8/layout/vList5"/>
    <dgm:cxn modelId="{F758EDBF-1832-495B-8E21-57F949E8BC3F}" type="presOf" srcId="{EF53A741-6B86-43A9-9861-0226813D2057}" destId="{0D9A0793-F331-48C6-96B1-460C9A4F4387}" srcOrd="0" destOrd="0" presId="urn:microsoft.com/office/officeart/2005/8/layout/vList5"/>
    <dgm:cxn modelId="{E3294C9E-180D-4AA8-ABE4-DBFE6E130595}" type="presOf" srcId="{EDAEE844-6FED-40F1-B68A-3B64BB58422C}" destId="{82728B6E-B3BB-4951-A05D-C190203B074F}" srcOrd="0" destOrd="0" presId="urn:microsoft.com/office/officeart/2005/8/layout/vList5"/>
    <dgm:cxn modelId="{0419D6B0-0241-4AD5-AC4C-5D52232A7D0D}" type="presOf" srcId="{347B3006-FC82-455F-A376-1F4B9AE264A6}" destId="{B26F7C5F-901C-4E66-8F70-EAEFEB912FD3}" srcOrd="0" destOrd="0" presId="urn:microsoft.com/office/officeart/2005/8/layout/vList5"/>
    <dgm:cxn modelId="{4D6E348C-38B3-466F-AADE-8A0A7BAC8FCA}" srcId="{C2EB03D3-0273-4CDC-86B6-4EA26EEFEDF0}" destId="{347B3006-FC82-455F-A376-1F4B9AE264A6}" srcOrd="3" destOrd="0" parTransId="{17CF27B3-BFAC-4EBB-88D2-B05F242C89AE}" sibTransId="{C5B4DD10-A92C-42EC-8D9B-9C11FDB2CD89}"/>
    <dgm:cxn modelId="{215F2273-6272-4449-AAB5-25C224148F80}" srcId="{C2EB03D3-0273-4CDC-86B6-4EA26EEFEDF0}" destId="{0D52429D-D2D3-4CE5-A9D3-B089ADEC058F}" srcOrd="1" destOrd="0" parTransId="{FF80BC23-36AB-4744-B34C-AA7390241509}" sibTransId="{3373A0C8-0AE3-4910-A46F-749D506CE2C0}"/>
    <dgm:cxn modelId="{E589CC5F-6724-47E7-93E7-161F7C6F3B77}" type="presOf" srcId="{0D52429D-D2D3-4CE5-A9D3-B089ADEC058F}" destId="{8E35EBFA-D55F-4756-9BEC-0F9F438E1CC6}" srcOrd="0" destOrd="0" presId="urn:microsoft.com/office/officeart/2005/8/layout/vList5"/>
    <dgm:cxn modelId="{25D65D09-3D29-4E72-A6CC-9D1396A8E741}" type="presOf" srcId="{4FEBC82B-DF29-4E15-A63B-61505EF13921}" destId="{44C9AAD3-6E90-420D-9600-C741EE8B20D4}" srcOrd="0" destOrd="0" presId="urn:microsoft.com/office/officeart/2005/8/layout/vList5"/>
    <dgm:cxn modelId="{07E7D74D-5402-4818-87C8-83569145FCD6}" srcId="{C2EB03D3-0273-4CDC-86B6-4EA26EEFEDF0}" destId="{80085EBC-CC34-4411-A205-95233FA37937}" srcOrd="6" destOrd="0" parTransId="{FB055A17-5027-4143-B8AD-206255B942AD}" sibTransId="{A9E4DF4A-4C34-43F0-81F1-420742CB4A5E}"/>
    <dgm:cxn modelId="{EE6A6586-F575-4645-AA6E-42BD1A0DEE66}" type="presParOf" srcId="{D1DD038B-DDBB-4958-AEED-515FB1564947}" destId="{0E326C8C-5324-4BF6-8DF5-AE8E6152B067}" srcOrd="0" destOrd="0" presId="urn:microsoft.com/office/officeart/2005/8/layout/vList5"/>
    <dgm:cxn modelId="{85325863-B63D-4F6D-986B-8B64462852C6}" type="presParOf" srcId="{0E326C8C-5324-4BF6-8DF5-AE8E6152B067}" destId="{F02B1DBF-CFCF-44F2-A02E-138B14F3E763}" srcOrd="0" destOrd="0" presId="urn:microsoft.com/office/officeart/2005/8/layout/vList5"/>
    <dgm:cxn modelId="{B16C0D0B-6319-41EC-B729-A57C0805A938}" type="presParOf" srcId="{D1DD038B-DDBB-4958-AEED-515FB1564947}" destId="{C29D1FDD-CC57-4E14-B3BE-B67FD2A207AF}" srcOrd="1" destOrd="0" presId="urn:microsoft.com/office/officeart/2005/8/layout/vList5"/>
    <dgm:cxn modelId="{C0584740-7B90-4A8A-8807-8F045F36200C}" type="presParOf" srcId="{D1DD038B-DDBB-4958-AEED-515FB1564947}" destId="{6FCE43F5-6BE8-435C-BA63-1CA9965D4106}" srcOrd="2" destOrd="0" presId="urn:microsoft.com/office/officeart/2005/8/layout/vList5"/>
    <dgm:cxn modelId="{70B8F8D8-2209-4C05-AED8-3A31BFC9324C}" type="presParOf" srcId="{6FCE43F5-6BE8-435C-BA63-1CA9965D4106}" destId="{8E35EBFA-D55F-4756-9BEC-0F9F438E1CC6}" srcOrd="0" destOrd="0" presId="urn:microsoft.com/office/officeart/2005/8/layout/vList5"/>
    <dgm:cxn modelId="{BBA45E35-7556-4EC6-994D-9158F0075B23}" type="presParOf" srcId="{D1DD038B-DDBB-4958-AEED-515FB1564947}" destId="{0FABC964-B000-4AD3-B540-6A5E2D540F41}" srcOrd="3" destOrd="0" presId="urn:microsoft.com/office/officeart/2005/8/layout/vList5"/>
    <dgm:cxn modelId="{5F6D0668-55F3-4382-8EE0-D0C49AA8C756}" type="presParOf" srcId="{D1DD038B-DDBB-4958-AEED-515FB1564947}" destId="{1F689303-5FB8-4A82-8BA6-7078A4377795}" srcOrd="4" destOrd="0" presId="urn:microsoft.com/office/officeart/2005/8/layout/vList5"/>
    <dgm:cxn modelId="{4A1EEDAA-5636-4176-9788-45857CC8D7E9}" type="presParOf" srcId="{1F689303-5FB8-4A82-8BA6-7078A4377795}" destId="{82728B6E-B3BB-4951-A05D-C190203B074F}" srcOrd="0" destOrd="0" presId="urn:microsoft.com/office/officeart/2005/8/layout/vList5"/>
    <dgm:cxn modelId="{FF94B573-4AC1-4A77-BC5C-5038F4288F6D}" type="presParOf" srcId="{D1DD038B-DDBB-4958-AEED-515FB1564947}" destId="{27164125-5894-4C4F-893D-4A9F887E8B28}" srcOrd="5" destOrd="0" presId="urn:microsoft.com/office/officeart/2005/8/layout/vList5"/>
    <dgm:cxn modelId="{72CF5571-1603-42CE-9C12-FA8AEF3C4570}" type="presParOf" srcId="{D1DD038B-DDBB-4958-AEED-515FB1564947}" destId="{D39F528A-DA88-4200-A43E-875C10535BE0}" srcOrd="6" destOrd="0" presId="urn:microsoft.com/office/officeart/2005/8/layout/vList5"/>
    <dgm:cxn modelId="{C05560C7-AED0-4B5D-A62B-D3BAC4F8CF30}" type="presParOf" srcId="{D39F528A-DA88-4200-A43E-875C10535BE0}" destId="{B26F7C5F-901C-4E66-8F70-EAEFEB912FD3}" srcOrd="0" destOrd="0" presId="urn:microsoft.com/office/officeart/2005/8/layout/vList5"/>
    <dgm:cxn modelId="{C3E87A49-4A42-4A61-98A2-8C59236FE64F}" type="presParOf" srcId="{D1DD038B-DDBB-4958-AEED-515FB1564947}" destId="{59241C04-3405-475E-8E59-5C03BCE987D0}" srcOrd="7" destOrd="0" presId="urn:microsoft.com/office/officeart/2005/8/layout/vList5"/>
    <dgm:cxn modelId="{EA0789DA-279A-4878-A45C-D833379B7892}" type="presParOf" srcId="{D1DD038B-DDBB-4958-AEED-515FB1564947}" destId="{AB1575D6-7BEC-411E-A035-0CB5BF57AC99}" srcOrd="8" destOrd="0" presId="urn:microsoft.com/office/officeart/2005/8/layout/vList5"/>
    <dgm:cxn modelId="{1E724EF1-51EE-462E-8707-44B28ADB000E}" type="presParOf" srcId="{AB1575D6-7BEC-411E-A035-0CB5BF57AC99}" destId="{44C9AAD3-6E90-420D-9600-C741EE8B20D4}" srcOrd="0" destOrd="0" presId="urn:microsoft.com/office/officeart/2005/8/layout/vList5"/>
    <dgm:cxn modelId="{840395C2-38E3-405A-9A90-4C05CBC18242}" type="presParOf" srcId="{D1DD038B-DDBB-4958-AEED-515FB1564947}" destId="{1FD5BDF9-B8AD-4194-B7ED-358142198A01}" srcOrd="9" destOrd="0" presId="urn:microsoft.com/office/officeart/2005/8/layout/vList5"/>
    <dgm:cxn modelId="{EBA81B12-C3A9-48EA-B69E-0B23D778DA64}" type="presParOf" srcId="{D1DD038B-DDBB-4958-AEED-515FB1564947}" destId="{6766697E-D06B-486B-A1D4-857F0F324088}" srcOrd="10" destOrd="0" presId="urn:microsoft.com/office/officeart/2005/8/layout/vList5"/>
    <dgm:cxn modelId="{AC94CDF8-FD21-4FB8-938A-9EC42B77C871}" type="presParOf" srcId="{6766697E-D06B-486B-A1D4-857F0F324088}" destId="{0D9A0793-F331-48C6-96B1-460C9A4F4387}" srcOrd="0" destOrd="0" presId="urn:microsoft.com/office/officeart/2005/8/layout/vList5"/>
    <dgm:cxn modelId="{3B43FCA8-22B2-40A2-8634-C4DB98CB3A53}" type="presParOf" srcId="{D1DD038B-DDBB-4958-AEED-515FB1564947}" destId="{0DF93F01-3DA4-4EF3-AFEB-8F6C9821383A}" srcOrd="11" destOrd="0" presId="urn:microsoft.com/office/officeart/2005/8/layout/vList5"/>
    <dgm:cxn modelId="{7535DAB8-C2B2-4846-87AD-51C32B9779C0}" type="presParOf" srcId="{D1DD038B-DDBB-4958-AEED-515FB1564947}" destId="{A8561C83-8C51-45BD-A459-FFB46DBE4E19}" srcOrd="12" destOrd="0" presId="urn:microsoft.com/office/officeart/2005/8/layout/vList5"/>
    <dgm:cxn modelId="{5B0334A0-7183-4E73-8992-25DFB265CEBB}" type="presParOf" srcId="{A8561C83-8C51-45BD-A459-FFB46DBE4E19}" destId="{6BC0116C-FFD5-400A-8D75-E3F383CEB03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EA708B-E905-40D4-A231-647F41CF7B87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2E8C335-4B90-4EEE-BD7F-ADB0D1079DD6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содержание и ремонт объектов системы наружного освещения направлено 21 829,52028 тыс. рублей</a:t>
          </a:r>
        </a:p>
      </dgm:t>
    </dgm:pt>
    <dgm:pt modelId="{C069ED6C-E72A-4E00-8AB6-75D1393CD976}" type="parTrans" cxnId="{790FC229-C891-4E65-ABA1-7969056570D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37BED29-7BAA-49C0-A553-9C5285656639}" type="sibTrans" cxnId="{790FC229-C891-4E65-ABA1-7969056570D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16F408B-E045-41F3-B08D-5CF69B0127AA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оплату за электроэнергию по уличному освещению – 47 751,84000 тыс. рублей</a:t>
          </a:r>
        </a:p>
      </dgm:t>
    </dgm:pt>
    <dgm:pt modelId="{B1966BA3-AC57-4423-BF9B-AECB3CC3F728}" type="parTrans" cxnId="{FEFA277E-F0B4-48DC-BEE2-CEC7B005D7C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104DCD4-A12B-41A1-A31A-DB98E89B923F}" type="sibTrans" cxnId="{FEFA277E-F0B4-48DC-BEE2-CEC7B005D7C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9E5F1FF-EA25-4381-B7BE-1BE1239FBEFC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организацию бесплатного горячего питания обучающихся начальных классов  –</a:t>
          </a:r>
          <a:r>
            <a:rPr lang="ru-RU" sz="1800" b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70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 105,23786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за счет субсидии из федерального, областного и местного бюджетов</a:t>
          </a:r>
        </a:p>
      </dgm:t>
    </dgm:pt>
    <dgm:pt modelId="{38F40A04-B935-44C4-BBFF-959431098CF0}" type="parTrans" cxnId="{4F82BED6-6710-414A-83A2-D0767DA560F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948B484-9344-4CBB-956F-47DD4EA64CCE}" type="sibTrans" cxnId="{4F82BED6-6710-414A-83A2-D0767DA560F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EB7C7E2-CB61-49AA-80AE-7DBFFB03D62E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питание отдельным категориям учащихся израсходовано –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34 056,01379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за счет целевой субсидии из бюджета Московской области, за счет средств местного бюджета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9</a:t>
          </a:r>
          <a:r>
            <a:rPr lang="ru-RU" sz="1800" b="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 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550,01213</a:t>
          </a:r>
          <a:r>
            <a:rPr lang="ru-RU" sz="1800" b="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gm:t>
    </dgm:pt>
    <dgm:pt modelId="{C0B121D5-3CAD-43A1-9DBB-FEF6B8E32D58}" type="parTrans" cxnId="{FF9D91F3-314E-4B08-B62A-54AAD2409E0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8BBF750-CF82-41C0-8E31-CB945BEF0A75}" type="sibTrans" cxnId="{FF9D91F3-314E-4B08-B62A-54AAD2409E0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A26605F-5D4B-401E-A2C8-74C077222A6E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 компенсацию родительской платы за присмотр и уход за детьми, осваивающими образовательные программы дошкольного образования направлено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24 140,02758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</a:p>
      </dgm:t>
    </dgm:pt>
    <dgm:pt modelId="{8CA51940-E67D-48A1-A477-D654907C2658}" type="parTrans" cxnId="{214758C7-9154-45AB-A6A6-FC25E8C1CFE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4FB3315-194E-4200-A4B2-0312893841AE}" type="sibTrans" cxnId="{214758C7-9154-45AB-A6A6-FC25E8C1CFE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F30C862-3D79-4222-BE32-B30A1D11835B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поддержку творческой деятельности театров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10 154,51804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рублей, из них из бюджета Московской области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3 489,49858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рублей, из бюджета Российской Федерации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4 441,18000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</a:t>
          </a:r>
        </a:p>
      </dgm:t>
    </dgm:pt>
    <dgm:pt modelId="{500880D3-BC85-46CB-B0D5-17C130AF333C}" type="parTrans" cxnId="{87CE1A4C-AE3D-4582-9319-0FAF025A10D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5FC726C-A020-4C03-BEB3-34996C4C0BDB}" type="sibTrans" cxnId="{87CE1A4C-AE3D-4582-9319-0FAF025A10D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F02896B-9C00-4866-8280-EF385030DA9C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предоставление мер социальной поддержки по оплате за содержание жилого помещения  отдельным категориям граждан по решениям органов местного самоуправления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2 474,43854 тыс. рублей</a:t>
          </a:r>
        </a:p>
      </dgm:t>
    </dgm:pt>
    <dgm:pt modelId="{E5110E8A-DA47-4AC6-8DE8-BA12BB1C5DE5}" type="parTrans" cxnId="{1DB7DA93-B9BA-4713-BD3E-9C7075EC9C4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2C2980D-4457-4F51-8DDB-006BE256241F}" type="sibTrans" cxnId="{1DB7DA93-B9BA-4713-BD3E-9C7075EC9C4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EBDF99E-60E9-489C-85CA-1BAF2FC56B32}" type="pres">
      <dgm:prSet presAssocID="{C2EA708B-E905-40D4-A231-647F41CF7B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56DB03-8642-491C-8857-02C2CC1AF1E5}" type="pres">
      <dgm:prSet presAssocID="{A2E8C335-4B90-4EEE-BD7F-ADB0D1079DD6}" presName="linNode" presStyleCnt="0"/>
      <dgm:spPr/>
    </dgm:pt>
    <dgm:pt modelId="{D41238A0-8AB6-4B57-82B5-BF647B875DFB}" type="pres">
      <dgm:prSet presAssocID="{A2E8C335-4B90-4EEE-BD7F-ADB0D1079DD6}" presName="parentText" presStyleLbl="node1" presStyleIdx="0" presStyleCnt="7" custScaleX="277778" custLinFactNeighborX="17531" custLinFactNeighborY="330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CB8629-E8C3-4630-8ADD-11C4AD13335D}" type="pres">
      <dgm:prSet presAssocID="{237BED29-7BAA-49C0-A553-9C5285656639}" presName="sp" presStyleCnt="0"/>
      <dgm:spPr/>
    </dgm:pt>
    <dgm:pt modelId="{9C3FB98C-8D8B-45B7-BC32-EB26ED725518}" type="pres">
      <dgm:prSet presAssocID="{816F408B-E045-41F3-B08D-5CF69B0127AA}" presName="linNode" presStyleCnt="0"/>
      <dgm:spPr/>
    </dgm:pt>
    <dgm:pt modelId="{1E1EBF25-E48A-4A36-A87E-9797A9F56F06}" type="pres">
      <dgm:prSet presAssocID="{816F408B-E045-41F3-B08D-5CF69B0127AA}" presName="parentText" presStyleLbl="node1" presStyleIdx="1" presStyleCnt="7" custScaleX="277778" custLinFactNeighborX="1397" custLinFactNeighborY="-434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2E295D-2007-4A88-A276-9C0F695D9E03}" type="pres">
      <dgm:prSet presAssocID="{2104DCD4-A12B-41A1-A31A-DB98E89B923F}" presName="sp" presStyleCnt="0"/>
      <dgm:spPr/>
    </dgm:pt>
    <dgm:pt modelId="{8302F680-946F-4D5C-90D6-7AFCA566385F}" type="pres">
      <dgm:prSet presAssocID="{99E5F1FF-EA25-4381-B7BE-1BE1239FBEFC}" presName="linNode" presStyleCnt="0"/>
      <dgm:spPr/>
    </dgm:pt>
    <dgm:pt modelId="{2EAF3037-C738-4351-BE4F-9BB4C1C0557A}" type="pres">
      <dgm:prSet presAssocID="{99E5F1FF-EA25-4381-B7BE-1BE1239FBEFC}" presName="parentText" presStyleLbl="node1" presStyleIdx="2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972C1-BAE1-4798-A6E7-A7A864F27080}" type="pres">
      <dgm:prSet presAssocID="{E948B484-9344-4CBB-956F-47DD4EA64CCE}" presName="sp" presStyleCnt="0"/>
      <dgm:spPr/>
    </dgm:pt>
    <dgm:pt modelId="{80698157-F758-429A-84B7-666308F76528}" type="pres">
      <dgm:prSet presAssocID="{AEB7C7E2-CB61-49AA-80AE-7DBFFB03D62E}" presName="linNode" presStyleCnt="0"/>
      <dgm:spPr/>
    </dgm:pt>
    <dgm:pt modelId="{545FB469-7708-4C7D-A7A2-9600C0B1F8D3}" type="pres">
      <dgm:prSet presAssocID="{AEB7C7E2-CB61-49AA-80AE-7DBFFB03D62E}" presName="parentText" presStyleLbl="node1" presStyleIdx="3" presStyleCnt="7" custScaleX="277778" custLinFactNeighborX="255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10ADC-B067-4219-BB47-0130C2517879}" type="pres">
      <dgm:prSet presAssocID="{38BBF750-CF82-41C0-8E31-CB945BEF0A75}" presName="sp" presStyleCnt="0"/>
      <dgm:spPr/>
    </dgm:pt>
    <dgm:pt modelId="{5244A4C5-E6A2-4A26-9CA5-3149A5B3C0B9}" type="pres">
      <dgm:prSet presAssocID="{6A26605F-5D4B-401E-A2C8-74C077222A6E}" presName="linNode" presStyleCnt="0"/>
      <dgm:spPr/>
    </dgm:pt>
    <dgm:pt modelId="{006504BD-5F15-4418-AC2F-0E9603EFF1DD}" type="pres">
      <dgm:prSet presAssocID="{6A26605F-5D4B-401E-A2C8-74C077222A6E}" presName="parentText" presStyleLbl="node1" presStyleIdx="4" presStyleCnt="7" custScaleX="277778" custLinFactNeighborX="2789" custLinFactNeighborY="16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61AEF6-9ED0-437E-88A9-7B6DE56E1CFA}" type="pres">
      <dgm:prSet presAssocID="{24FB3315-194E-4200-A4B2-0312893841AE}" presName="sp" presStyleCnt="0"/>
      <dgm:spPr/>
    </dgm:pt>
    <dgm:pt modelId="{F9BDFF34-1CE6-4E6C-A7F6-DDBAF3FCB169}" type="pres">
      <dgm:prSet presAssocID="{0F30C862-3D79-4222-BE32-B30A1D11835B}" presName="linNode" presStyleCnt="0"/>
      <dgm:spPr/>
    </dgm:pt>
    <dgm:pt modelId="{1BCCAD72-4ACD-4A83-ADCE-ACD6024CA196}" type="pres">
      <dgm:prSet presAssocID="{0F30C862-3D79-4222-BE32-B30A1D11835B}" presName="parentText" presStyleLbl="node1" presStyleIdx="5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78F75-220F-49C8-9D8C-A6D47FF4146E}" type="pres">
      <dgm:prSet presAssocID="{05FC726C-A020-4C03-BEB3-34996C4C0BDB}" presName="sp" presStyleCnt="0"/>
      <dgm:spPr/>
    </dgm:pt>
    <dgm:pt modelId="{7C2596DC-D8EF-47C4-ABDE-02CB80B54B25}" type="pres">
      <dgm:prSet presAssocID="{BF02896B-9C00-4866-8280-EF385030DA9C}" presName="linNode" presStyleCnt="0"/>
      <dgm:spPr/>
    </dgm:pt>
    <dgm:pt modelId="{F249DF20-4651-459B-9162-6150D6D156C7}" type="pres">
      <dgm:prSet presAssocID="{BF02896B-9C00-4866-8280-EF385030DA9C}" presName="parentText" presStyleLbl="node1" presStyleIdx="6" presStyleCnt="7" custScaleX="277778" custLinFactNeighborX="13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FA277E-F0B4-48DC-BEE2-CEC7B005D7CF}" srcId="{C2EA708B-E905-40D4-A231-647F41CF7B87}" destId="{816F408B-E045-41F3-B08D-5CF69B0127AA}" srcOrd="1" destOrd="0" parTransId="{B1966BA3-AC57-4423-BF9B-AECB3CC3F728}" sibTransId="{2104DCD4-A12B-41A1-A31A-DB98E89B923F}"/>
    <dgm:cxn modelId="{00824C14-9A98-437A-A46A-DDC11410D52A}" type="presOf" srcId="{C2EA708B-E905-40D4-A231-647F41CF7B87}" destId="{FEBDF99E-60E9-489C-85CA-1BAF2FC56B32}" srcOrd="0" destOrd="0" presId="urn:microsoft.com/office/officeart/2005/8/layout/vList5"/>
    <dgm:cxn modelId="{79866EB5-785B-409D-8D57-B15E5DA1AE3F}" type="presOf" srcId="{99E5F1FF-EA25-4381-B7BE-1BE1239FBEFC}" destId="{2EAF3037-C738-4351-BE4F-9BB4C1C0557A}" srcOrd="0" destOrd="0" presId="urn:microsoft.com/office/officeart/2005/8/layout/vList5"/>
    <dgm:cxn modelId="{ABF81F1F-F997-443D-A297-725584F2EB94}" type="presOf" srcId="{0F30C862-3D79-4222-BE32-B30A1D11835B}" destId="{1BCCAD72-4ACD-4A83-ADCE-ACD6024CA196}" srcOrd="0" destOrd="0" presId="urn:microsoft.com/office/officeart/2005/8/layout/vList5"/>
    <dgm:cxn modelId="{214758C7-9154-45AB-A6A6-FC25E8C1CFE6}" srcId="{C2EA708B-E905-40D4-A231-647F41CF7B87}" destId="{6A26605F-5D4B-401E-A2C8-74C077222A6E}" srcOrd="4" destOrd="0" parTransId="{8CA51940-E67D-48A1-A477-D654907C2658}" sibTransId="{24FB3315-194E-4200-A4B2-0312893841AE}"/>
    <dgm:cxn modelId="{790FC229-C891-4E65-ABA1-7969056570D8}" srcId="{C2EA708B-E905-40D4-A231-647F41CF7B87}" destId="{A2E8C335-4B90-4EEE-BD7F-ADB0D1079DD6}" srcOrd="0" destOrd="0" parTransId="{C069ED6C-E72A-4E00-8AB6-75D1393CD976}" sibTransId="{237BED29-7BAA-49C0-A553-9C5285656639}"/>
    <dgm:cxn modelId="{FF9D91F3-314E-4B08-B62A-54AAD2409E01}" srcId="{C2EA708B-E905-40D4-A231-647F41CF7B87}" destId="{AEB7C7E2-CB61-49AA-80AE-7DBFFB03D62E}" srcOrd="3" destOrd="0" parTransId="{C0B121D5-3CAD-43A1-9DBB-FEF6B8E32D58}" sibTransId="{38BBF750-CF82-41C0-8E31-CB945BEF0A75}"/>
    <dgm:cxn modelId="{1DB7DA93-B9BA-4713-BD3E-9C7075EC9C43}" srcId="{C2EA708B-E905-40D4-A231-647F41CF7B87}" destId="{BF02896B-9C00-4866-8280-EF385030DA9C}" srcOrd="6" destOrd="0" parTransId="{E5110E8A-DA47-4AC6-8DE8-BA12BB1C5DE5}" sibTransId="{42C2980D-4457-4F51-8DDB-006BE256241F}"/>
    <dgm:cxn modelId="{B794524D-9107-4E56-B8A6-5B9E5AF37847}" type="presOf" srcId="{AEB7C7E2-CB61-49AA-80AE-7DBFFB03D62E}" destId="{545FB469-7708-4C7D-A7A2-9600C0B1F8D3}" srcOrd="0" destOrd="0" presId="urn:microsoft.com/office/officeart/2005/8/layout/vList5"/>
    <dgm:cxn modelId="{BAAC1489-AF31-426A-B2D1-65B6BB19F780}" type="presOf" srcId="{6A26605F-5D4B-401E-A2C8-74C077222A6E}" destId="{006504BD-5F15-4418-AC2F-0E9603EFF1DD}" srcOrd="0" destOrd="0" presId="urn:microsoft.com/office/officeart/2005/8/layout/vList5"/>
    <dgm:cxn modelId="{DA373362-C7C1-4E0E-84E4-913D73FB1CCC}" type="presOf" srcId="{BF02896B-9C00-4866-8280-EF385030DA9C}" destId="{F249DF20-4651-459B-9162-6150D6D156C7}" srcOrd="0" destOrd="0" presId="urn:microsoft.com/office/officeart/2005/8/layout/vList5"/>
    <dgm:cxn modelId="{4F82BED6-6710-414A-83A2-D0767DA560F0}" srcId="{C2EA708B-E905-40D4-A231-647F41CF7B87}" destId="{99E5F1FF-EA25-4381-B7BE-1BE1239FBEFC}" srcOrd="2" destOrd="0" parTransId="{38F40A04-B935-44C4-BBFF-959431098CF0}" sibTransId="{E948B484-9344-4CBB-956F-47DD4EA64CCE}"/>
    <dgm:cxn modelId="{492C80EA-565B-47BB-929E-7E425D938AA5}" type="presOf" srcId="{816F408B-E045-41F3-B08D-5CF69B0127AA}" destId="{1E1EBF25-E48A-4A36-A87E-9797A9F56F06}" srcOrd="0" destOrd="0" presId="urn:microsoft.com/office/officeart/2005/8/layout/vList5"/>
    <dgm:cxn modelId="{87CE1A4C-AE3D-4582-9319-0FAF025A10D6}" srcId="{C2EA708B-E905-40D4-A231-647F41CF7B87}" destId="{0F30C862-3D79-4222-BE32-B30A1D11835B}" srcOrd="5" destOrd="0" parTransId="{500880D3-BC85-46CB-B0D5-17C130AF333C}" sibTransId="{05FC726C-A020-4C03-BEB3-34996C4C0BDB}"/>
    <dgm:cxn modelId="{4FA585A0-EEA1-4FE7-8316-70311EE851A7}" type="presOf" srcId="{A2E8C335-4B90-4EEE-BD7F-ADB0D1079DD6}" destId="{D41238A0-8AB6-4B57-82B5-BF647B875DFB}" srcOrd="0" destOrd="0" presId="urn:microsoft.com/office/officeart/2005/8/layout/vList5"/>
    <dgm:cxn modelId="{252BB379-6610-4DFF-A233-9BE35EFB7AE7}" type="presParOf" srcId="{FEBDF99E-60E9-489C-85CA-1BAF2FC56B32}" destId="{4056DB03-8642-491C-8857-02C2CC1AF1E5}" srcOrd="0" destOrd="0" presId="urn:microsoft.com/office/officeart/2005/8/layout/vList5"/>
    <dgm:cxn modelId="{2C6E8ABC-E9B1-4792-9325-4C08B6F64AD7}" type="presParOf" srcId="{4056DB03-8642-491C-8857-02C2CC1AF1E5}" destId="{D41238A0-8AB6-4B57-82B5-BF647B875DFB}" srcOrd="0" destOrd="0" presId="urn:microsoft.com/office/officeart/2005/8/layout/vList5"/>
    <dgm:cxn modelId="{3F98F35A-7782-4146-B361-90C9FF637534}" type="presParOf" srcId="{FEBDF99E-60E9-489C-85CA-1BAF2FC56B32}" destId="{33CB8629-E8C3-4630-8ADD-11C4AD13335D}" srcOrd="1" destOrd="0" presId="urn:microsoft.com/office/officeart/2005/8/layout/vList5"/>
    <dgm:cxn modelId="{8A326B8D-4375-4A7D-BC5B-CFB68BC6E440}" type="presParOf" srcId="{FEBDF99E-60E9-489C-85CA-1BAF2FC56B32}" destId="{9C3FB98C-8D8B-45B7-BC32-EB26ED725518}" srcOrd="2" destOrd="0" presId="urn:microsoft.com/office/officeart/2005/8/layout/vList5"/>
    <dgm:cxn modelId="{03DA5C36-4D32-4672-9299-F69B1791A4E4}" type="presParOf" srcId="{9C3FB98C-8D8B-45B7-BC32-EB26ED725518}" destId="{1E1EBF25-E48A-4A36-A87E-9797A9F56F06}" srcOrd="0" destOrd="0" presId="urn:microsoft.com/office/officeart/2005/8/layout/vList5"/>
    <dgm:cxn modelId="{24D22B22-8FB5-40FE-8882-FEC7DD91D64E}" type="presParOf" srcId="{FEBDF99E-60E9-489C-85CA-1BAF2FC56B32}" destId="{BF2E295D-2007-4A88-A276-9C0F695D9E03}" srcOrd="3" destOrd="0" presId="urn:microsoft.com/office/officeart/2005/8/layout/vList5"/>
    <dgm:cxn modelId="{2163DF5A-0791-45A6-813D-C17ACB333999}" type="presParOf" srcId="{FEBDF99E-60E9-489C-85CA-1BAF2FC56B32}" destId="{8302F680-946F-4D5C-90D6-7AFCA566385F}" srcOrd="4" destOrd="0" presId="urn:microsoft.com/office/officeart/2005/8/layout/vList5"/>
    <dgm:cxn modelId="{29F1A4D4-F585-423D-92BA-D516A2E6EB67}" type="presParOf" srcId="{8302F680-946F-4D5C-90D6-7AFCA566385F}" destId="{2EAF3037-C738-4351-BE4F-9BB4C1C0557A}" srcOrd="0" destOrd="0" presId="urn:microsoft.com/office/officeart/2005/8/layout/vList5"/>
    <dgm:cxn modelId="{B1726D15-A66E-4CF5-90D0-D3F24DCDCDDD}" type="presParOf" srcId="{FEBDF99E-60E9-489C-85CA-1BAF2FC56B32}" destId="{E7A972C1-BAE1-4798-A6E7-A7A864F27080}" srcOrd="5" destOrd="0" presId="urn:microsoft.com/office/officeart/2005/8/layout/vList5"/>
    <dgm:cxn modelId="{6A90874F-C4E3-4D8D-B144-78D0F1DC1298}" type="presParOf" srcId="{FEBDF99E-60E9-489C-85CA-1BAF2FC56B32}" destId="{80698157-F758-429A-84B7-666308F76528}" srcOrd="6" destOrd="0" presId="urn:microsoft.com/office/officeart/2005/8/layout/vList5"/>
    <dgm:cxn modelId="{06BEE9FA-A072-4D1B-9EE2-A505D88E0E44}" type="presParOf" srcId="{80698157-F758-429A-84B7-666308F76528}" destId="{545FB469-7708-4C7D-A7A2-9600C0B1F8D3}" srcOrd="0" destOrd="0" presId="urn:microsoft.com/office/officeart/2005/8/layout/vList5"/>
    <dgm:cxn modelId="{92F1FFB8-CE4C-4320-8CF3-062844B6A2F7}" type="presParOf" srcId="{FEBDF99E-60E9-489C-85CA-1BAF2FC56B32}" destId="{01A10ADC-B067-4219-BB47-0130C2517879}" srcOrd="7" destOrd="0" presId="urn:microsoft.com/office/officeart/2005/8/layout/vList5"/>
    <dgm:cxn modelId="{C84FE44A-8CFA-457D-928D-2E0813CAFD7D}" type="presParOf" srcId="{FEBDF99E-60E9-489C-85CA-1BAF2FC56B32}" destId="{5244A4C5-E6A2-4A26-9CA5-3149A5B3C0B9}" srcOrd="8" destOrd="0" presId="urn:microsoft.com/office/officeart/2005/8/layout/vList5"/>
    <dgm:cxn modelId="{7387A36E-67F3-4E54-B5A5-77F23FB19226}" type="presParOf" srcId="{5244A4C5-E6A2-4A26-9CA5-3149A5B3C0B9}" destId="{006504BD-5F15-4418-AC2F-0E9603EFF1DD}" srcOrd="0" destOrd="0" presId="urn:microsoft.com/office/officeart/2005/8/layout/vList5"/>
    <dgm:cxn modelId="{B83814D6-43ED-4EEE-8111-ABF5252C199B}" type="presParOf" srcId="{FEBDF99E-60E9-489C-85CA-1BAF2FC56B32}" destId="{4461AEF6-9ED0-437E-88A9-7B6DE56E1CFA}" srcOrd="9" destOrd="0" presId="urn:microsoft.com/office/officeart/2005/8/layout/vList5"/>
    <dgm:cxn modelId="{B1C11F92-129A-41F6-8604-3163770AA13E}" type="presParOf" srcId="{FEBDF99E-60E9-489C-85CA-1BAF2FC56B32}" destId="{F9BDFF34-1CE6-4E6C-A7F6-DDBAF3FCB169}" srcOrd="10" destOrd="0" presId="urn:microsoft.com/office/officeart/2005/8/layout/vList5"/>
    <dgm:cxn modelId="{D2EC5AAC-286A-44FD-AC27-67882BEEFD95}" type="presParOf" srcId="{F9BDFF34-1CE6-4E6C-A7F6-DDBAF3FCB169}" destId="{1BCCAD72-4ACD-4A83-ADCE-ACD6024CA196}" srcOrd="0" destOrd="0" presId="urn:microsoft.com/office/officeart/2005/8/layout/vList5"/>
    <dgm:cxn modelId="{4934CFD8-225B-4F05-8A46-B68015FB96CA}" type="presParOf" srcId="{FEBDF99E-60E9-489C-85CA-1BAF2FC56B32}" destId="{32C78F75-220F-49C8-9D8C-A6D47FF4146E}" srcOrd="11" destOrd="0" presId="urn:microsoft.com/office/officeart/2005/8/layout/vList5"/>
    <dgm:cxn modelId="{6E6A241B-C56C-4D36-AC3F-E04C81F99B20}" type="presParOf" srcId="{FEBDF99E-60E9-489C-85CA-1BAF2FC56B32}" destId="{7C2596DC-D8EF-47C4-ABDE-02CB80B54B25}" srcOrd="12" destOrd="0" presId="urn:microsoft.com/office/officeart/2005/8/layout/vList5"/>
    <dgm:cxn modelId="{5965F138-086A-4F9A-9CD1-D27D5683F6AB}" type="presParOf" srcId="{7C2596DC-D8EF-47C4-ABDE-02CB80B54B25}" destId="{F249DF20-4651-459B-9162-6150D6D156C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B1DBF-CFCF-44F2-A02E-138B14F3E763}">
      <dsp:nvSpPr>
        <dsp:cNvPr id="0" name=""/>
        <dsp:cNvSpPr/>
      </dsp:nvSpPr>
      <dsp:spPr>
        <a:xfrm>
          <a:off x="0" y="1404"/>
          <a:ext cx="11370845" cy="770371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предупреждение и ликвидацию последствий ЧС  -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22 727,67453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sp:txBody>
      <dsp:txXfrm>
        <a:off x="37606" y="39010"/>
        <a:ext cx="11295633" cy="695159"/>
      </dsp:txXfrm>
    </dsp:sp>
    <dsp:sp modelId="{8E35EBFA-D55F-4756-9BEC-0F9F438E1CC6}">
      <dsp:nvSpPr>
        <dsp:cNvPr id="0" name=""/>
        <dsp:cNvSpPr/>
      </dsp:nvSpPr>
      <dsp:spPr>
        <a:xfrm>
          <a:off x="5553" y="810771"/>
          <a:ext cx="11370845" cy="770371"/>
        </a:xfrm>
        <a:prstGeom prst="roundRect">
          <a:avLst/>
        </a:prstGeom>
        <a:solidFill>
          <a:schemeClr val="accent6">
            <a:lumMod val="20000"/>
            <a:lumOff val="80000"/>
            <a:alpha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содержание и ремонт дорог общего пользования, обеспечение безопасности движения – 194 807,41824 тыс. рублей.</a:t>
          </a:r>
        </a:p>
      </dsp:txBody>
      <dsp:txXfrm>
        <a:off x="43159" y="848377"/>
        <a:ext cx="11295633" cy="695159"/>
      </dsp:txXfrm>
    </dsp:sp>
    <dsp:sp modelId="{82728B6E-B3BB-4951-A05D-C190203B074F}">
      <dsp:nvSpPr>
        <dsp:cNvPr id="0" name=""/>
        <dsp:cNvSpPr/>
      </dsp:nvSpPr>
      <dsp:spPr>
        <a:xfrm>
          <a:off x="11106" y="1619661"/>
          <a:ext cx="11370845" cy="770371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ремонт асфальтового покрытия дворовых территорий -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14 266,70703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</a:p>
      </dsp:txBody>
      <dsp:txXfrm>
        <a:off x="48712" y="1657267"/>
        <a:ext cx="11295633" cy="695159"/>
      </dsp:txXfrm>
    </dsp:sp>
    <dsp:sp modelId="{B26F7C5F-901C-4E66-8F70-EAEFEB912FD3}">
      <dsp:nvSpPr>
        <dsp:cNvPr id="0" name=""/>
        <dsp:cNvSpPr/>
      </dsp:nvSpPr>
      <dsp:spPr>
        <a:xfrm>
          <a:off x="0" y="2399107"/>
          <a:ext cx="11370845" cy="770371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создание условий для обеспечения комфортного проживания жителей в многоквартирных домах –                            23 946,86010 тыс. рублей</a:t>
          </a:r>
        </a:p>
      </dsp:txBody>
      <dsp:txXfrm>
        <a:off x="37606" y="2436713"/>
        <a:ext cx="11295633" cy="695159"/>
      </dsp:txXfrm>
    </dsp:sp>
    <dsp:sp modelId="{44C9AAD3-6E90-420D-9600-C741EE8B20D4}">
      <dsp:nvSpPr>
        <dsp:cNvPr id="0" name=""/>
        <dsp:cNvSpPr/>
      </dsp:nvSpPr>
      <dsp:spPr>
        <a:xfrm>
          <a:off x="5553" y="3237440"/>
          <a:ext cx="11370845" cy="770371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содержание и развитие инженерной инфраструктуры и энергоэффективности – 50 004,47858 тыс. рублей</a:t>
          </a:r>
        </a:p>
      </dsp:txBody>
      <dsp:txXfrm>
        <a:off x="43159" y="3275046"/>
        <a:ext cx="11295633" cy="695159"/>
      </dsp:txXfrm>
    </dsp:sp>
    <dsp:sp modelId="{0D9A0793-F331-48C6-96B1-460C9A4F4387}">
      <dsp:nvSpPr>
        <dsp:cNvPr id="0" name=""/>
        <dsp:cNvSpPr/>
      </dsp:nvSpPr>
      <dsp:spPr>
        <a:xfrm>
          <a:off x="11106" y="4046330"/>
          <a:ext cx="11370845" cy="602137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санитарное содержание территории города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23 805,99287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sp:txBody>
      <dsp:txXfrm>
        <a:off x="40500" y="4075724"/>
        <a:ext cx="11312057" cy="543349"/>
      </dsp:txXfrm>
    </dsp:sp>
    <dsp:sp modelId="{6BC0116C-FFD5-400A-8D75-E3F383CEB032}">
      <dsp:nvSpPr>
        <dsp:cNvPr id="0" name=""/>
        <dsp:cNvSpPr/>
      </dsp:nvSpPr>
      <dsp:spPr>
        <a:xfrm>
          <a:off x="11106" y="4686986"/>
          <a:ext cx="11370845" cy="770371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обустройство и содержание дворовых территорий, включая установку и модернизацию детских игровых, спортивных и иных площадок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76 757,82799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sp:txBody>
      <dsp:txXfrm>
        <a:off x="48712" y="4724592"/>
        <a:ext cx="11295633" cy="6951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1238A0-8AB6-4B57-82B5-BF647B875DFB}">
      <dsp:nvSpPr>
        <dsp:cNvPr id="0" name=""/>
        <dsp:cNvSpPr/>
      </dsp:nvSpPr>
      <dsp:spPr>
        <a:xfrm>
          <a:off x="11191" y="24752"/>
          <a:ext cx="11458602" cy="735273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содержание и ремонт объектов системы наружного освещения направлено 21 829,52028 тыс. рублей</a:t>
          </a:r>
        </a:p>
      </dsp:txBody>
      <dsp:txXfrm>
        <a:off x="47084" y="60645"/>
        <a:ext cx="11386816" cy="663487"/>
      </dsp:txXfrm>
    </dsp:sp>
    <dsp:sp modelId="{1E1EBF25-E48A-4A36-A87E-9797A9F56F06}">
      <dsp:nvSpPr>
        <dsp:cNvPr id="0" name=""/>
        <dsp:cNvSpPr/>
      </dsp:nvSpPr>
      <dsp:spPr>
        <a:xfrm>
          <a:off x="11191" y="740540"/>
          <a:ext cx="11458602" cy="735273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оплату за электроэнергию по уличному освещению – 47 751,84000 тыс. рублей</a:t>
          </a:r>
        </a:p>
      </dsp:txBody>
      <dsp:txXfrm>
        <a:off x="47084" y="776433"/>
        <a:ext cx="11386816" cy="663487"/>
      </dsp:txXfrm>
    </dsp:sp>
    <dsp:sp modelId="{2EAF3037-C738-4351-BE4F-9BB4C1C0557A}">
      <dsp:nvSpPr>
        <dsp:cNvPr id="0" name=""/>
        <dsp:cNvSpPr/>
      </dsp:nvSpPr>
      <dsp:spPr>
        <a:xfrm>
          <a:off x="5595" y="1544533"/>
          <a:ext cx="11458602" cy="735273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организацию бесплатного горячего питания обучающихся начальных классов  –</a:t>
          </a:r>
          <a:r>
            <a:rPr lang="ru-RU" sz="1800" b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70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 105,23786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за счет субсидии из федерального, областного и местного бюджетов</a:t>
          </a:r>
        </a:p>
      </dsp:txBody>
      <dsp:txXfrm>
        <a:off x="41488" y="1580426"/>
        <a:ext cx="11386816" cy="663487"/>
      </dsp:txXfrm>
    </dsp:sp>
    <dsp:sp modelId="{545FB469-7708-4C7D-A7A2-9600C0B1F8D3}">
      <dsp:nvSpPr>
        <dsp:cNvPr id="0" name=""/>
        <dsp:cNvSpPr/>
      </dsp:nvSpPr>
      <dsp:spPr>
        <a:xfrm>
          <a:off x="11191" y="2316570"/>
          <a:ext cx="11458602" cy="735273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питание отдельным категориям учащихся израсходовано –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34 056,01379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за счет целевой субсидии из бюджета Московской области, за счет средств местного бюджета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9</a:t>
          </a:r>
          <a:r>
            <a:rPr lang="ru-RU" sz="1800" b="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 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550,01213</a:t>
          </a:r>
          <a:r>
            <a:rPr lang="ru-RU" sz="1800" b="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sp:txBody>
      <dsp:txXfrm>
        <a:off x="47084" y="2352463"/>
        <a:ext cx="11386816" cy="663487"/>
      </dsp:txXfrm>
    </dsp:sp>
    <dsp:sp modelId="{006504BD-5F15-4418-AC2F-0E9603EFF1DD}">
      <dsp:nvSpPr>
        <dsp:cNvPr id="0" name=""/>
        <dsp:cNvSpPr/>
      </dsp:nvSpPr>
      <dsp:spPr>
        <a:xfrm>
          <a:off x="11191" y="3100754"/>
          <a:ext cx="11458602" cy="735273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 компенсацию родительской платы за присмотр и уход за детьми, осваивающими образовательные программы дошкольного образования направлено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24 140,02758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</a:p>
      </dsp:txBody>
      <dsp:txXfrm>
        <a:off x="47084" y="3136647"/>
        <a:ext cx="11386816" cy="663487"/>
      </dsp:txXfrm>
    </dsp:sp>
    <dsp:sp modelId="{1BCCAD72-4ACD-4A83-ADCE-ACD6024CA196}">
      <dsp:nvSpPr>
        <dsp:cNvPr id="0" name=""/>
        <dsp:cNvSpPr/>
      </dsp:nvSpPr>
      <dsp:spPr>
        <a:xfrm>
          <a:off x="5595" y="3860644"/>
          <a:ext cx="11458602" cy="735273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поддержку творческой деятельности театров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10 154,51804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рублей, из них из бюджета Московской области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3 489,49858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рублей, из бюджета Российской Федерации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4 441,18000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</a:t>
          </a:r>
        </a:p>
      </dsp:txBody>
      <dsp:txXfrm>
        <a:off x="41488" y="3896537"/>
        <a:ext cx="11386816" cy="663487"/>
      </dsp:txXfrm>
    </dsp:sp>
    <dsp:sp modelId="{F249DF20-4651-459B-9162-6150D6D156C7}">
      <dsp:nvSpPr>
        <dsp:cNvPr id="0" name=""/>
        <dsp:cNvSpPr/>
      </dsp:nvSpPr>
      <dsp:spPr>
        <a:xfrm>
          <a:off x="11191" y="4632681"/>
          <a:ext cx="11458602" cy="735273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предоставление мер социальной поддержки по оплате за содержание жилого помещения  отдельным категориям граждан по решениям органов местного самоуправления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2 474,43854 тыс. рублей</a:t>
          </a:r>
        </a:p>
      </dsp:txBody>
      <dsp:txXfrm>
        <a:off x="47084" y="4668574"/>
        <a:ext cx="11386816" cy="663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4015" cy="490409"/>
          </a:xfrm>
          <a:prstGeom prst="rect">
            <a:avLst/>
          </a:prstGeom>
        </p:spPr>
        <p:txBody>
          <a:bodyPr vert="horz" lIns="90215" tIns="45107" rIns="90215" bIns="45107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09080" y="0"/>
            <a:ext cx="2914015" cy="490409"/>
          </a:xfrm>
          <a:prstGeom prst="rect">
            <a:avLst/>
          </a:prstGeom>
        </p:spPr>
        <p:txBody>
          <a:bodyPr vert="horz" lIns="90215" tIns="45107" rIns="90215" bIns="45107" rtlCol="0"/>
          <a:lstStyle>
            <a:lvl1pPr algn="r">
              <a:defRPr sz="1200"/>
            </a:lvl1pPr>
          </a:lstStyle>
          <a:p>
            <a:fld id="{6135B1D1-D811-43DF-A867-92DA64B0843C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222375"/>
            <a:ext cx="5861050" cy="32972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15" tIns="45107" rIns="90215" bIns="4510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2465" y="4703852"/>
            <a:ext cx="5379720" cy="3848607"/>
          </a:xfrm>
          <a:prstGeom prst="rect">
            <a:avLst/>
          </a:prstGeom>
        </p:spPr>
        <p:txBody>
          <a:bodyPr vert="horz" lIns="90215" tIns="45107" rIns="90215" bIns="4510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283830"/>
            <a:ext cx="2914015" cy="490408"/>
          </a:xfrm>
          <a:prstGeom prst="rect">
            <a:avLst/>
          </a:prstGeom>
        </p:spPr>
        <p:txBody>
          <a:bodyPr vert="horz" lIns="90215" tIns="45107" rIns="90215" bIns="45107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09080" y="9283830"/>
            <a:ext cx="2914015" cy="490408"/>
          </a:xfrm>
          <a:prstGeom prst="rect">
            <a:avLst/>
          </a:prstGeom>
        </p:spPr>
        <p:txBody>
          <a:bodyPr vert="horz" lIns="90215" tIns="45107" rIns="90215" bIns="45107" rtlCol="0" anchor="b"/>
          <a:lstStyle>
            <a:lvl1pPr algn="r">
              <a:defRPr sz="1200"/>
            </a:lvl1pPr>
          </a:lstStyle>
          <a:p>
            <a:fld id="{D8C8CF31-6CD4-4356-BAB1-DF481FCA39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02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3033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570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2994" indent="-2819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7684" indent="-2255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8757" indent="-2255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29831" indent="-2255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80904" indent="-2255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31978" indent="-2255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83051" indent="-2255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34125" indent="-2255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E7432D-3379-47AE-B813-B0CE8D171C61}" type="slidenum">
              <a:rPr lang="ru-RU" altLang="ru-RU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58</a:t>
            </a:fld>
            <a:endParaRPr lang="ru-RU" alt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484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8394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9389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79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3442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85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183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86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5379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814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1846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6446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143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470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941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304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887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364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3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7801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830A8A-8099-45B6-B889-77B3F9203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7E57F-895C-4613-99B3-985EC4A66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75DE1F-8EF1-4E51-A859-62643B128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19A17C-ED34-4053-8EFB-D3B49F315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2B8C-4FD5-AB40-B352-3D8DD056642D}" type="datetimeFigureOut">
              <a:rPr lang="x-none" smtClean="0"/>
              <a:pPr/>
              <a:t>17.04.2025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C7601F-2713-4D0D-AE38-8E5D2C4D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D05F51-92C2-45CB-839A-A34DC4B2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29F80-AB46-574D-81C7-CF60ABF871C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8536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99220-B32B-45C6-AC4C-1DAE06251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6C3DD9-9EF9-4115-8C28-E4F205DBC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B84793-018A-43EF-956B-3B473C7B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F629B1-7885-4E92-BABA-C3A9AAAF5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204C9A-A324-49ED-BDB6-8A403C76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881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A31AA-3E21-4347-B185-14CE690AA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7D1DE0-61D0-4258-BA93-A8B219EB3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A8F87B-F44D-4854-B0B1-AD158F073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66403-3649-41E5-B3DF-632FC20B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BEE294-08E0-49EE-A514-A606D204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66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A3C3D-7AB3-4032-8C0A-8E05E0947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BD0688-32D0-44E8-A9F5-9E264BA39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4C007D-8009-49AC-AD8D-49FF9AC7B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5F909A-BC39-4D8C-A6AF-75E9E61D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524178-881A-4186-8E63-FE1E6835F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F503CA-6CFD-44A7-8209-9E2147814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781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6D563-1E81-454C-9C73-1835A992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0156F8-2B1D-45CB-A822-816861DAD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4FD4F5-716C-4A5E-A0AD-2254C7133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EAB9CB-57A3-482B-880B-31EDC007D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8488AD-038A-4AE0-9C41-25BD57356A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22E478-6A30-4660-BAAB-359084FBE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063422A-A0C8-40FB-9DBA-3F7B6E9E6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C0F11FF-F64B-426B-8448-DA13DDDBA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186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6CB29-7650-4D7C-8CAA-757D054B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316AA1-9D47-4E4F-B605-52BAD1A3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E37EB7-F11B-401E-BBAF-065363ACF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EE8EFCE-D575-4CB5-8EAE-C033FFBF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54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08AE663-D51D-4C73-AAC1-562F1024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70A64D-AB47-41D2-8352-FFD3E755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747AD0-36FA-4C62-AE7F-DA6DD226E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97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969F5-FDC0-4DEA-94E8-513B918F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3A33DD-4824-4EC5-BBA8-3004DCCE2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610739-DB24-4367-860F-EDEF74BBE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62F6E3-30F2-48C8-BCD4-CB0156160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CBBA14-0D6C-4C9A-A106-8F7D9822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174CD8-903E-42C5-B5B3-28CB5DDC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2165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2036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F66FB-BB66-42C6-86E0-E95D0B90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C24C60E-3C40-447E-BFD3-063AFA735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5082AB-85B3-41A2-9D93-A3D87D04E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4584D1-0EC7-4151-9FB9-E1AC16B5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08A5E2-CCE3-4F64-BCAB-521F0EB12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FD0AEB-8081-4AD6-94F7-5D810060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1866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B58001-A32F-4133-8F35-56A40C6E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5D8535-B565-40B8-8D13-5531741E9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8786B8-5C69-4919-95AE-376D4A854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684FC3-1A14-4F4C-8077-D7FD9B55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43926B-256F-48A5-81F4-72240DF1D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1498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CEEF3A-452E-416E-BEB3-8BC4C86DA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731227-5864-4B27-86B3-A2C2F99F9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6FA6E4-5594-4B12-89A5-0B496F000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EBB280-1483-4B7D-B86D-693661BD4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2A5CFB-7942-4D53-BFFC-B20989DBA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280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2941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1301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229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39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93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318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836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48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CF7A50-17B8-428B-9FA8-1EDF283BB7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DFAAA-71E2-4B52-A408-D913973B0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9D5AC4-9E1B-465E-BD8C-318AF03FD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E759BD-4E94-4FD3-B3D0-9F8C2ED98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658F0-5E9C-46E7-B6A3-6E98545924A7}" type="datetimeFigureOut">
              <a:rPr lang="ru-RU" smtClean="0"/>
              <a:pPr/>
              <a:t>17.04.2025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4CB9DE-64BA-4E9E-B4AA-AC010C131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503E53-250D-4B69-AF52-54023AC31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59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1"/>
          <p:cNvSpPr>
            <a:spLocks noGrp="1" noChangeArrowheads="1"/>
          </p:cNvSpPr>
          <p:nvPr>
            <p:ph type="title" idx="4294967295"/>
          </p:nvPr>
        </p:nvSpPr>
        <p:spPr>
          <a:xfrm>
            <a:off x="1808925" y="1499160"/>
            <a:ext cx="7219950" cy="8953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</p:txBody>
      </p:sp>
      <p:sp>
        <p:nvSpPr>
          <p:cNvPr id="5123" name="Rectangle 32"/>
          <p:cNvSpPr>
            <a:spLocks noGrp="1" noChangeArrowheads="1"/>
          </p:cNvSpPr>
          <p:nvPr>
            <p:ph type="body" idx="4294967295"/>
          </p:nvPr>
        </p:nvSpPr>
        <p:spPr bwMode="ltGray">
          <a:xfrm>
            <a:off x="978230" y="2394189"/>
            <a:ext cx="9010650" cy="3400425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ru-RU" alt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 основании проекта решения </a:t>
            </a:r>
          </a:p>
          <a:p>
            <a:pPr algn="ctr" eaLnBrk="1" hangingPunct="1">
              <a:buFontTx/>
              <a:buNone/>
            </a:pPr>
            <a:r>
              <a:rPr lang="ru-RU" alt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Совета депутатов городского округа Лобня</a:t>
            </a:r>
          </a:p>
          <a:p>
            <a:pPr algn="ctr" eaLnBrk="1" hangingPunct="1">
              <a:buFontTx/>
              <a:buNone/>
            </a:pPr>
            <a:r>
              <a:rPr lang="ru-RU" alt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«Об исполнении бюджета городского </a:t>
            </a:r>
          </a:p>
          <a:p>
            <a:pPr algn="ctr" eaLnBrk="1" hangingPunct="1">
              <a:buFontTx/>
              <a:buNone/>
            </a:pPr>
            <a:r>
              <a:rPr lang="ru-RU" alt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округа Лобня за 2024 год»</a:t>
            </a:r>
          </a:p>
          <a:p>
            <a:pPr algn="ctr" eaLnBrk="1" hangingPunct="1">
              <a:buFontTx/>
              <a:buNone/>
            </a:pPr>
            <a:endParaRPr lang="ru-RU" altLang="ru-RU" sz="2800" b="1" dirty="0">
              <a:solidFill>
                <a:schemeClr val="accent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01" y="5794614"/>
            <a:ext cx="1503489" cy="79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84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294" name="Group 3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672160"/>
              </p:ext>
            </p:extLst>
          </p:nvPr>
        </p:nvGraphicFramePr>
        <p:xfrm>
          <a:off x="447869" y="877078"/>
          <a:ext cx="11614822" cy="5805550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4913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6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4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4414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Основные параметры исполнения бюджета городского округа Лобня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 за 202</a:t>
                      </a:r>
                      <a:r>
                        <a:rPr lang="en-US" altLang="ru-RU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2</a:t>
                      </a:r>
                      <a:r>
                        <a:rPr lang="ru-RU" altLang="ru-RU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-202</a:t>
                      </a:r>
                      <a:r>
                        <a:rPr lang="en-US" altLang="ru-RU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4</a:t>
                      </a:r>
                      <a:r>
                        <a:rPr lang="ru-RU" altLang="ru-RU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 годы</a:t>
                      </a:r>
                    </a:p>
                  </a:txBody>
                  <a:tcPr marL="121920" marR="12192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28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бюджета, всего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6 225 773,1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6 495 422,02232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10 950 859,53324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0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(в % к предыдущему году)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1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1 762 749,9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2 402 246,62979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4 259 437,80499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5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4 463 023,2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4 093 175,39253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6 691 421,72825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бюджета, всего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6 254 598,6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6 457 840,92702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457200" marR="0" lvl="1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10 082 643,77634</a:t>
                      </a:r>
                      <a:endParaRPr kumimoji="0" lang="ru-RU" altLang="ru-RU" sz="15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7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(в % к предыдущему году)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74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бюджета (-)/профицит бюджета (+)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-28 825,5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37 581,09530 </a:t>
                      </a:r>
                      <a:endParaRPr kumimoji="0" lang="ru-RU" altLang="ru-RU" sz="160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868 215,75690 </a:t>
                      </a:r>
                      <a:endParaRPr kumimoji="0" lang="ru-RU" altLang="ru-RU" sz="160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3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 внутреннего финансирования дефицита бюджета, всего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28 825,5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-37 581,09530 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-868 215,75690 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3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3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кредитов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28 825,5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369 622,78600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0,00000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32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418 547,5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443 500,00000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203 345,00000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4276768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180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566070"/>
              </p:ext>
            </p:extLst>
          </p:nvPr>
        </p:nvGraphicFramePr>
        <p:xfrm>
          <a:off x="171061" y="1122712"/>
          <a:ext cx="11849878" cy="5666774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1938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9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0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7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7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16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6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000 1 00 00000 00 0000 000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4 048 870,00000</a:t>
                      </a:r>
                      <a:endParaRPr lang="ru-RU" sz="11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4 259 437,80499</a:t>
                      </a:r>
                      <a:endParaRPr lang="ru-RU" sz="11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</a:t>
                      </a:r>
                      <a:endParaRPr lang="ru-RU" sz="11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6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000 1 01 00000 00 0000 000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2 735 000,00000</a:t>
                      </a:r>
                      <a:endParaRPr lang="ru-RU" sz="11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2 925 268,19244</a:t>
                      </a:r>
                      <a:endParaRPr lang="ru-RU" sz="11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</a:t>
                      </a:r>
                      <a:endParaRPr lang="ru-RU" sz="11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6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000 1 01 02000 01 0000 110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2 735 000,00000</a:t>
                      </a:r>
                      <a:endParaRPr lang="ru-RU" sz="11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2 925 268,19244</a:t>
                      </a:r>
                      <a:endParaRPr lang="ru-RU" sz="11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</a:t>
                      </a:r>
                      <a:endParaRPr lang="ru-RU" sz="11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000 1 01 02010 01 0000 110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2 445 500,00000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2 567 911,97179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8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000 1 01 02020 01 0000 110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4 883,25129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000 1 01 02030 01 0000 110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53 000,00000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52 432,72587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6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000 1 01 02040 01 0000 110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1 535,15374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06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000 1 01 02080 01 0000 110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650 000 рублей, относящейся к части налоговой базы, превышающей 5 000 000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компании)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110 000,00000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180 302,10365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163,9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87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000 1 01 02130 01 0000 110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     налога,       не превышающей 650 000 рублей)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31 000,00000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32 387,22922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104,5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2466863230"/>
                  </a:ext>
                </a:extLst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80880" y="465487"/>
            <a:ext cx="10779306" cy="65722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</a:p>
        </p:txBody>
      </p:sp>
    </p:spTree>
    <p:extLst>
      <p:ext uri="{BB962C8B-B14F-4D97-AF65-F5344CB8AC3E}">
        <p14:creationId xmlns:p14="http://schemas.microsoft.com/office/powerpoint/2010/main" val="305550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618" y="436790"/>
            <a:ext cx="10495280" cy="100012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504299"/>
              </p:ext>
            </p:extLst>
          </p:nvPr>
        </p:nvGraphicFramePr>
        <p:xfrm>
          <a:off x="102638" y="1436915"/>
          <a:ext cx="11747240" cy="5310274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134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3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2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63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69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000 1 01 02140 01 0000 110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превышающей 650 000 рублей)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89 000,00000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85 815,75688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extLst>
                  <a:ext uri="{0D108BD9-81ED-4DB2-BD59-A6C34878D82A}">
                    <a16:rowId xmlns:a16="http://schemas.microsoft.com/office/drawing/2014/main" val="2453333083"/>
                  </a:ext>
                </a:extLst>
              </a:tr>
              <a:tr h="388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000 1 03 00000 00 0000 000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11 961,30000</a:t>
                      </a:r>
                      <a:endParaRPr lang="ru-RU" sz="11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11 974,04681</a:t>
                      </a:r>
                      <a:endParaRPr lang="ru-RU" sz="11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11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000 1 03 02000 01 0000 110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11 961,30000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11 974,04681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4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000 1 03 02230 01 0000 110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6 178,10000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6 186,22050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3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000 1 03 02240 01 0000 110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моторные масла для дизельных и (или) карбюраторных (инжекторных)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36,20000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35,74313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4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000 1 03 02250 01 0000 110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6 433,40000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6 425,44521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0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000 1 03 02260 01 0000 110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-686,40000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-673,36203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122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323" y="923161"/>
            <a:ext cx="10164444" cy="69532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04501"/>
              </p:ext>
            </p:extLst>
          </p:nvPr>
        </p:nvGraphicFramePr>
        <p:xfrm>
          <a:off x="437928" y="1704944"/>
          <a:ext cx="11457504" cy="4107006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162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3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97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79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60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000 1 05 00000 00 0000 000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149" marR="601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149" marR="601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473 652,70000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149" marR="601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471 411,62261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149" marR="601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149" marR="6014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000 1 05 01000 00 0000 110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149" marR="601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149" marR="601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445 800,00000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149" marR="601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443 601,50223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149" marR="601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149" marR="6014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9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000 1 05 01010 01 0000 110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369 800,00000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367 832,55084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2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000 1 05 01011 01 0000 110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369 800,00000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367 832,55084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67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000 1 05 01020 01 0000 110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76 000,00000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75 768,95139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9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000 1 05 01021 01 0000 110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76 000,00000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75 768,95139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03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8911" y="748146"/>
            <a:ext cx="9675706" cy="79432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692647"/>
              </p:ext>
            </p:extLst>
          </p:nvPr>
        </p:nvGraphicFramePr>
        <p:xfrm>
          <a:off x="217809" y="1902692"/>
          <a:ext cx="11737910" cy="4329688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215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3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3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9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5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37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000 1 05 02000 02 0000 110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250,50000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318,16651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0486183"/>
                  </a:ext>
                </a:extLst>
              </a:tr>
              <a:tr h="217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000 1 05 02010 02 0000 110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250,50000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318,16651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9632154"/>
                  </a:ext>
                </a:extLst>
              </a:tr>
              <a:tr h="217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000 1 05 03000 01 0000 110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2,20000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2,19600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000 1 05 03010 01 0000 110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2,19600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8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000 1 05 04000 02 0000 110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24 910,68664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0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000 1 05 04010 02 0000 110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24 910,68664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0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000 105 07000 00 0000 110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2 579,07123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6704958"/>
                  </a:ext>
                </a:extLst>
              </a:tr>
              <a:tr h="430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000 105 07000 01 0000 110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       режима "Автоматизированная упрощенная       система налогообложения"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2 579,07123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3857613"/>
                  </a:ext>
                </a:extLst>
              </a:tr>
              <a:tr h="2152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000 1 06 00000 00 0000 000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420 279,00000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427 331,04173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52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000 1 06 01000 00 0000 110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90 600,00000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92 661,26769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0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000 1 06 01020 04 0000 110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90 600,00000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92 661,26769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7464" y="609302"/>
            <a:ext cx="9659620" cy="71437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146782"/>
              </p:ext>
            </p:extLst>
          </p:nvPr>
        </p:nvGraphicFramePr>
        <p:xfrm>
          <a:off x="278363" y="1513934"/>
          <a:ext cx="11635274" cy="4883047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196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3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4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57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4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7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6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000 1 06 06000 00 0000 110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329 679,00000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334 669,77404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7527110"/>
                  </a:ext>
                </a:extLst>
              </a:tr>
              <a:tr h="3686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000 1 06 06030 00 0000 110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274 479,00000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277 222,31904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3591472"/>
                  </a:ext>
                </a:extLst>
              </a:tr>
              <a:tr h="3686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000 1 06 06032 04 0000 110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274 479,00000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277 222,31904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5258452"/>
                  </a:ext>
                </a:extLst>
              </a:tr>
              <a:tr h="3686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000 1 06 06040 00 0000 110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55 200,00000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57 447,45500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5652879"/>
                  </a:ext>
                </a:extLst>
              </a:tr>
              <a:tr h="239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000 1 06 06042 04 0000 110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55 200,00000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57 447,45500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0242033"/>
                  </a:ext>
                </a:extLst>
              </a:tr>
              <a:tr h="336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000 1 08 00000 00 0000 000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26 820,00000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28 176,15319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4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000 1 08 03000 01 0000 110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28 056,15319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9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000 1 08 03010 01 0000 110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28 056,15319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5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000 1 08 07000 01 0000 110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1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000 1 08 07150 01 0000 110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839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9269" y="497887"/>
            <a:ext cx="9990667" cy="72389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887059"/>
              </p:ext>
            </p:extLst>
          </p:nvPr>
        </p:nvGraphicFramePr>
        <p:xfrm>
          <a:off x="244048" y="1173019"/>
          <a:ext cx="11703904" cy="5572105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175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6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6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9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60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62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    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000 1 11 00000 00 0000 000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222 489,00000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234 522,42643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4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000 1 11 05000 00 0000 120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197 464,00000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207 823,72436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000 1 11 05010 00 0000 120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150 227,22619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4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000 1 11 05012 04 0000 120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150 227,22619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4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000 1 11 05020 00 0000 120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32 464,00000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36 570,97315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4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000 1 11 05024 04 0000 120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32 464,00000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36 570,97315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178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361" y="781802"/>
            <a:ext cx="9919546" cy="88582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305692"/>
              </p:ext>
            </p:extLst>
          </p:nvPr>
        </p:nvGraphicFramePr>
        <p:xfrm>
          <a:off x="338494" y="1782147"/>
          <a:ext cx="11515011" cy="4190166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173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1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29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34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38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28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000 1 11 05070 00 0000 120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21 025,52502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000 1 11 05074 04 0000 120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казну городских округов (за исключением земельных участков)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21 025,52502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4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000 1 11 05312 00 0000 120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250,50000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250,45613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5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000 1 11 05312 04 0000 120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250,50000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250,45613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807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668" y="732790"/>
            <a:ext cx="9878906" cy="80962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40577"/>
              </p:ext>
            </p:extLst>
          </p:nvPr>
        </p:nvGraphicFramePr>
        <p:xfrm>
          <a:off x="276601" y="1607461"/>
          <a:ext cx="11638797" cy="5047488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196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1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76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8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07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7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000 1 11 09000 00 0000 120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24 774,50000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26 442,46354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07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000 1 11 09040 04 0000 120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17 990,00000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18 639,75567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000 1 11 09044 04 0002 120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договорам социального найма жилых помещений, найма жилых помещений, находящихся в муниципальной собственности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17 076,55017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000 1 11 09044 04 0003 120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договорам коммерческого найма жилых помещений, находящихся в муниципальной собственности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695,89411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1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000 1 11 09044 04 0004 120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 находящегося в собственности городских округов (за исключением имущества муниципальных бюджетных и автономных учреждений и МУП в т.ч. казенных)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867,31139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301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000 1 11 09080 04 0000 120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6 784,50000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7 802,70787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552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5892" y="457864"/>
            <a:ext cx="9675706" cy="97155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221722"/>
              </p:ext>
            </p:extLst>
          </p:nvPr>
        </p:nvGraphicFramePr>
        <p:xfrm>
          <a:off x="227045" y="1246910"/>
          <a:ext cx="11737910" cy="5292436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21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2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8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5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67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9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000 1 11 09080 04 0002 120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на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878,00000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776,30679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9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000 1 11 09080 04 0003 120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5 906,50000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7 026,40108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000 1 12 00000 00 0000 000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690,20000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691,78682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000 1 12 01000 01 0000 120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690,20000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691,78682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2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000 1 12 01010 01 0000 120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152,94442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7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000 1 12 01030 01 0000 120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сбросы загрязняющих веществ в водные объекты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353,70000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352,38787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000 1 12 01040 01 0000 120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и потребления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186,50000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186,45453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000 1 13 00000 00 0000 000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19 837,10000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21 583,08081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000 1 13 01000 00 0000 130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9 924,20000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9 950,45153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50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000 1 13 01530 04 0000 130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оказание услуг по присоединению объектов дорожного сервиса к автомобильным дорогам общего пользования  местного значения, зачисляемые в бюджеты городских округов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67,80000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67,79154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3125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23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23299" y="22381"/>
            <a:ext cx="8376439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826485"/>
              </p:ext>
            </p:extLst>
          </p:nvPr>
        </p:nvGraphicFramePr>
        <p:xfrm>
          <a:off x="267856" y="463665"/>
          <a:ext cx="11519818" cy="6560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01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7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5182">
                <a:tc>
                  <a:txBody>
                    <a:bodyPr/>
                    <a:lstStyle/>
                    <a:p>
                      <a:pPr marL="4572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Tx/>
                        <a:buSzPct val="97000"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Основные понятия и определения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18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2. Основные направления бюджетной, налоговой и долговой  политики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18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3. Долговая политика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18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4. Выполнение основных показателей социально-экономического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развития городского округа Лобня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18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5. Выполнение основных характеристик бюджета городского округа Лобня за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18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6. Основные характеристики бюджета городского округа Лобня за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18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7. Основные параметры исполнения бюджета городского округа Лобня за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гг.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3429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8. Информация об объеме и структуре налоговых и неналоговых доходов, а также межбюджетных трансфертов      городского округа Лобня за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18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9. Динамика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исполнения бюджета городского округа Лобня за 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2022-2024 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 по доходам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18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Динамика и структура налоговых и неналоговых доходов бюджета городского округа Лобня за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18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Динамика и структура безвозмездных поступлений  бюджета городского округа Лобня за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18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Муниципальный долг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518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Ставки по местным налогам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518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 Оценка потерь бюджета городского округа Лобня от предоставленных налоговых льгот в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18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 Доходы на душу населения по муниципальным образованиям Московской области в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518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 Расходы бюджета 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518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 Исполнение бюджета по муниципальным программам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518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 Информация о расходах бюджета по муниципальным программам, с указанием достигнутых показателей 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518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Общественно-значимые объекты, реализуемые в городском округе Лобня в 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34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 </a:t>
                      </a:r>
                      <a:r>
                        <a:rPr lang="ru-RU" alt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 с учетом интересов целевых групп  пользователей, на которые направлены мероприятия муниципальных программ за </a:t>
                      </a:r>
                      <a:r>
                        <a:rPr lang="ru-RU" alt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alt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834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 Контактная информация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05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7589" y="350482"/>
            <a:ext cx="9517380" cy="67627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67747"/>
              </p:ext>
            </p:extLst>
          </p:nvPr>
        </p:nvGraphicFramePr>
        <p:xfrm>
          <a:off x="217714" y="1099127"/>
          <a:ext cx="11756571" cy="5321107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218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8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10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7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9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Исполнено за   2024 год,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4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000 1 13 01990 00 0000 130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9 856,40000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9 882,65999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4130699"/>
                  </a:ext>
                </a:extLst>
              </a:tr>
              <a:tr h="414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000 1 13 01994 04 0000 130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9 856,40000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9 882,65999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8250841"/>
                  </a:ext>
                </a:extLst>
              </a:tr>
              <a:tr h="1988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000 1 13 01994 04 0003 130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за резервирование места под будущие захоронения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9 173,00000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9 199,75165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000 1 13 01994 04 0004 130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 МКУ «Управление по работе с территориями»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683,40000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682,90834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2895761"/>
                  </a:ext>
                </a:extLst>
              </a:tr>
              <a:tr h="211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000 1 13 02000 00 0000 000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9 912,90000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11 632,62928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117,3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000 1 13 02064 04 0000 130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 городских округов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179,90000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265,85520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147,8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901 1 13 02994 04 0000 130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3 260,10000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3 260,12704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905 1 13 02994 04 0000 130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6 472,90000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8 106,64704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125,2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8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000 1 14 00000 00 0000 000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119 531,80000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119 145,39784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19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000 1 14 01000 00 0000 000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квартир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15 946,80000</a:t>
                      </a:r>
                      <a:endParaRPr lang="ru-RU" sz="11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16 145,37845</a:t>
                      </a:r>
                      <a:endParaRPr lang="ru-RU" sz="11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11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0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000 1 14 01040 04 0000 410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квартир, находящихся в собственности городских округов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15 946,80000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16 145,37845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95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000 1 14 02000 00 0000 000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49 097,20000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48 551,37607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95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000 1 14 02040 04 0000 410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49 097,20000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48 551,37607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82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6172" y="550001"/>
            <a:ext cx="9602470" cy="79057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343509"/>
              </p:ext>
            </p:extLst>
          </p:nvPr>
        </p:nvGraphicFramePr>
        <p:xfrm>
          <a:off x="84446" y="1266368"/>
          <a:ext cx="11784564" cy="5347146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224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2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99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6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97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000 1 14 02043 04 0000 410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49 097,20000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48 551,37607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0756475"/>
                  </a:ext>
                </a:extLst>
              </a:tr>
              <a:tr h="376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000 1 14 06000 00 0000 430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37 220,10000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37 496,86850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000 1 14 06010 00 0000 430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30 825,90000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31 102,63670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000 1 14 06012 04 0000 430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30 825,90000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31 102,63670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000 1 14 06024 04 0000 430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6 394,20000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6 394,23180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2536356"/>
                  </a:ext>
                </a:extLst>
              </a:tr>
              <a:tr h="573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000 1 14 06310 04 0000 430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17 267,70000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16 951,77482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97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000 1 14 06312 04 0000 430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17 267,70000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16 951,77482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6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000 1 16 00000 00 0000 000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14 974,70000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15 684,36102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104,7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000 1 16 01000 00 0000 140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Кодексом Российской Федерации об административных правонарушениях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3 084,30000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3 325,42251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310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005" y="578071"/>
            <a:ext cx="9693275" cy="88582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452429"/>
              </p:ext>
            </p:extLst>
          </p:nvPr>
        </p:nvGraphicFramePr>
        <p:xfrm>
          <a:off x="240946" y="1630151"/>
          <a:ext cx="11728580" cy="4700143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213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7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78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4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6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6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901 1 16 01074 01 0000 140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 Кодекса Российской Федерации об административных правонарушениях, за административные правонарушения в области охраны собственности, выявленные должностными лицами органов муниципального контроля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10,00000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17,50000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9761971"/>
                  </a:ext>
                </a:extLst>
              </a:tr>
              <a:tr h="772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904 1 16 01074 01 0000 140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 Кодекса Российской Федерации об административных правонарушениях, за административные правонарушения в области охраны собственности, выявленные должностными лицами органов муниципального контроля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30,00000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30,00000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619889"/>
                  </a:ext>
                </a:extLst>
              </a:tr>
              <a:tr h="9701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904 1 16 01154 01 0000 140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15 Кодекса Российской Федерации об административных правонарушениях, за административные правонарушения в области финансов, налогов и сборов, страхования, рынка ценных бумаг (за исключением штрафов, указанных в пункте 6 статьи 46 Бюджетного кодекса Российской Федерации), выявленные должностными лицами органов муниципального контроля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5,00000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5,00000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000 1 16 02020 02 0000 140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законами субъектов Российской Федерации об административных правонарушениях, за нарушение муниципальных правовых актов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3 562,00000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3 563,51893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901 1 16 07010 04 0000 140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городского округа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1 164,00000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1 254,67888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5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6948" y="607060"/>
            <a:ext cx="9848425" cy="8763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704461"/>
              </p:ext>
            </p:extLst>
          </p:nvPr>
        </p:nvGraphicFramePr>
        <p:xfrm>
          <a:off x="199053" y="1483360"/>
          <a:ext cx="11793893" cy="4974492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226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7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4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5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08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54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0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904 1 16 07010 04 0000 140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городского округа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1246870"/>
                  </a:ext>
                </a:extLst>
              </a:tr>
              <a:tr h="830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905 1 16 07010 04 0000 140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городского округа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79,83613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1819934"/>
                  </a:ext>
                </a:extLst>
              </a:tr>
              <a:tr h="830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908 1 16 07010 04 0000 140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городского округа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6,72150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9072047"/>
                  </a:ext>
                </a:extLst>
              </a:tr>
              <a:tr h="830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910 1 16 07010 04 0000 140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городского округа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1,46550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919833"/>
                  </a:ext>
                </a:extLst>
              </a:tr>
              <a:tr h="830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901 1 16 07090 04 0000 140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 (муниципальным казенным учреждением) городского округа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58,20000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114,94416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0454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475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219" y="850433"/>
            <a:ext cx="9614018" cy="86677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463741"/>
              </p:ext>
            </p:extLst>
          </p:nvPr>
        </p:nvGraphicFramePr>
        <p:xfrm>
          <a:off x="305526" y="1717207"/>
          <a:ext cx="11470112" cy="4797147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164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9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9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4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44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    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903 1 16 07090 04 0000 140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 (муниципальным казенным учреждением) городского округа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2 213,90000</a:t>
                      </a:r>
                      <a:endParaRPr lang="ru-RU" sz="1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2 523,96123</a:t>
                      </a:r>
                      <a:endParaRPr lang="ru-RU" sz="1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3991698"/>
                  </a:ext>
                </a:extLst>
              </a:tr>
              <a:tr h="379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901 1 16 09040 04 0000 140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городского округа в соответствии с решениями судов (за исключением обвинительных приговоров судов)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-540,30000</a:t>
                      </a:r>
                      <a:endParaRPr lang="ru-RU" sz="1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-540,30445</a:t>
                      </a:r>
                      <a:endParaRPr lang="ru-RU" sz="1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9859441"/>
                  </a:ext>
                </a:extLst>
              </a:tr>
              <a:tr h="3795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901 1 16 10031 04 0000 140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Возмещение ущерба при возникновении страховых случаев, когда выгодоприобретателями выступают получатели средств бюджета городского округа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253,70000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253,75110 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2720542"/>
                  </a:ext>
                </a:extLst>
              </a:tr>
              <a:tr h="7748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000 1 16 10032 04 0000 140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по искам о возмещении ущерба, а также платежи, уплачиваемые при добровольном возмещении ущерба, причиненного муниципальному имуществу городского округа (за исключением имущества, закрепленного за муниципальными бюджетными (автономными) учреждениями, унитарными предприятиями)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5 024,10000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5 024,12753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5317188"/>
                  </a:ext>
                </a:extLst>
              </a:tr>
              <a:tr h="7748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000 1 16 10120 01 0000 140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8413534"/>
                  </a:ext>
                </a:extLst>
              </a:tr>
              <a:tr h="1030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000 1 16 11050 01 0000 140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по искам о возмещении вреда, причиненного окружающей среде, а также платежи, уплачиваемые при добровольном возмещении вреда, причиненного окружающей среде (за исключением вреда, причиненного окружающей среде на особо охраняемых природных территориях), подлежащие зачислению в бюджет муниципального образования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16,70000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16,73800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0021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53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427" y="660360"/>
            <a:ext cx="9614018" cy="86677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312610"/>
              </p:ext>
            </p:extLst>
          </p:nvPr>
        </p:nvGraphicFramePr>
        <p:xfrm>
          <a:off x="429208" y="1560945"/>
          <a:ext cx="11525904" cy="4655451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175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7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55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4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6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98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1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000 2 00 00000 00 0000 000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6 930 764,47090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6 691 421,72825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000 2 02 00000 00 0000 000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6 927 561,47090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6 698 728,74076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000 2 02 10000 04 0000 150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43 518,00000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43 518,00000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000 2 02 15399 04 0000 150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на премирование победителей Всероссийского конкурса «Лучшая муниципальная практика»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30 000,00000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30 000,00000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7520436"/>
                  </a:ext>
                </a:extLst>
              </a:tr>
              <a:tr h="3537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000 2 02 19999 04 0000 150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13 518,00000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13 518,00000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3034273"/>
                  </a:ext>
                </a:extLst>
              </a:tr>
              <a:tr h="390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000 2 02 20000 00 0000 150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4 800 579,79090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4 585 989,68498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7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000 2 02 20216 04 0000 150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15 307,60000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15 307,60000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97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000 2 02 20302 04 0000 150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29 457,11070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29 457,11069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64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4874" y="518004"/>
            <a:ext cx="9797626" cy="92392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494573"/>
              </p:ext>
            </p:extLst>
          </p:nvPr>
        </p:nvGraphicFramePr>
        <p:xfrm>
          <a:off x="186094" y="1348509"/>
          <a:ext cx="11616611" cy="4988258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286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6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5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3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9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000 2 02 25171 04 0000 150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оснащение (обновление материально-технической базы) оборудованием, средствами обучения и воспитания образовательных организаций различных типов для реализации дополнительных общеразвивающих программ, для создания информационных систем в образовательных организациях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1 028,04424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1 027,96019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8939879"/>
                  </a:ext>
                </a:extLst>
              </a:tr>
              <a:tr h="2840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000 2 02 25239 04 0000 150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модернизацию инфраструктуры общего образования в отдельных субъектах Российской Федерации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2 780 407,95000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2 780 271,15497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1281751"/>
                  </a:ext>
                </a:extLst>
              </a:tr>
              <a:tr h="427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000 2 02 25304 04 0000 150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66 886,60628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63 094,71408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3306997"/>
                  </a:ext>
                </a:extLst>
              </a:tr>
              <a:tr h="474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000 2 02 25466 04 0000 150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 бюджетам городских округов на поддержку творческой деятельности и укрепление материально-технической базы муниципальных театров в населенных пунктах с численностью населения до 300 тысяч человек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3 734,42858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3 734,42858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9761140"/>
                  </a:ext>
                </a:extLst>
              </a:tr>
              <a:tr h="308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000 2 02 25517 04 0000 150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      бюджетам городских округов на поддержку творческой деятельности и техническое оснащение детских и кукольных театров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4 196,25000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4 196,25000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5513195"/>
                  </a:ext>
                </a:extLst>
              </a:tr>
              <a:tr h="212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000 2 02 25519 04 0000 150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бюджетам городских округов на поддержку отрасли культуры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347,63370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347,63370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768412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000 2 02 25555 04 0000 150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программ формирования современной городской среды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672 443,04000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609 769,49198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85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реализацию программ формирования современной городской среды в части достижения основного результата по благоустройству общественных территорий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109 853,04000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47 179,88314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674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реализацию программ формирования современной городской среды в части благоустройства общественных территорий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562 590,00000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562 589,60884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000 2 02 25786 04 0000150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     бюджетам городских округов на обеспечение оснащения государственных и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591,41600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591,41144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56883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024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9662" y="725456"/>
            <a:ext cx="9972675" cy="6477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684777"/>
              </p:ext>
            </p:extLst>
          </p:nvPr>
        </p:nvGraphicFramePr>
        <p:xfrm>
          <a:off x="833741" y="1612943"/>
          <a:ext cx="11023282" cy="4612366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080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8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66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2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3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    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000 2 02 27112 04 0000 150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      бюджетам городских округов на софинансирование капитальных вложений в объекты муниципальной собственности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699 976,06000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670 552,66854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018303"/>
                  </a:ext>
                </a:extLst>
              </a:tr>
              <a:tr h="1804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проектирование и строительство дошкольных образовательных организаций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699 976,06000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670 552,66854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7524798"/>
                  </a:ext>
                </a:extLst>
              </a:tr>
              <a:tr h="1804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000 2 02 29999 04 0000 150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526 203,65140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422 946,86081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0021979"/>
                  </a:ext>
                </a:extLst>
              </a:tr>
              <a:tr h="565705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бюджетам муниципальных образований Московской области на организацию деятельности многофункциональных центров предоставления государственных и муниципальных услуг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1 819,00000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1 819,00000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7307997"/>
                  </a:ext>
                </a:extLst>
              </a:tr>
              <a:tr h="565705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мероприятие по разработке проектно-сметной документации на проведение капитального ремонта зданий муниципальных общеобразовательных организаций в Московской области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16 474,11420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16 474,11420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0029822"/>
                  </a:ext>
                </a:extLst>
              </a:tr>
              <a:tr h="37307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проведение работ по капитальному ремонту зданий региональных (муниципальных) общеобразовательных организаций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275 816,63520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275 816,63520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07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строительство и реконструкцию сетей водоснабжения, водоотведения, теплоснабжения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92 295,81000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8333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организацию питания    обучающихся, получающих основное и среднее общее образование, и отдельных категорий обучающихся, получающих начальное общее образование, в      муниципальных общеобразовательных организациях в Московской области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37 858,00000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34 058,93316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805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устройство спортивных и детских площадок на территории муниципальных общеобразовательных организаций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21 552,24240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17 427,41585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7209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933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080" y="1057965"/>
            <a:ext cx="9972675" cy="6477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717439"/>
              </p:ext>
            </p:extLst>
          </p:nvPr>
        </p:nvGraphicFramePr>
        <p:xfrm>
          <a:off x="464285" y="2293350"/>
          <a:ext cx="11023282" cy="4108797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080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8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66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2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653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    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347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благоустройство территорий муниципальных общеобразовательных организаций, в здании которых выполнен капитальный ремонт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15 782,16960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15 056,53381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8482013"/>
                  </a:ext>
                </a:extLst>
              </a:tr>
              <a:tr h="383347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оснащение отремонтированных зданий  общеобразовательных организаций средствами обучения и воспитания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23 400,00000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21 283,71767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6195821"/>
                  </a:ext>
                </a:extLst>
              </a:tr>
              <a:tr h="383347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реализацию мероприятий по улучшению жилищных условий многодетных семей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15 224,00000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15 223,89340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018303"/>
                  </a:ext>
                </a:extLst>
              </a:tr>
              <a:tr h="58127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государственную поддержку     частных дошкольных образовательных организаций в Московской области с целью возмещения расходов на присмотр и уход, содержание имущества и арендную плату за использование помещений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14 386,00000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14 386,00000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7524798"/>
                  </a:ext>
                </a:extLst>
              </a:tr>
              <a:tr h="34013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мероприятия по организации отдыха детей в каникулярное время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6 564,00000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6 551,32000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0021979"/>
                  </a:ext>
                </a:extLst>
              </a:tr>
              <a:tr h="46399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реализацию проектов граждан, сформированных в рамках практик инициативного бюджетирования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4 171,50000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3 989,12693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7307997"/>
                  </a:ext>
                </a:extLst>
              </a:tr>
              <a:tr h="383347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выполнение комплекса мероприятий по ликвидации последствий засорения водных объектов, находящихся в муниципальной собственности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860,18000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860,17059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0029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881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473" y="823025"/>
            <a:ext cx="9787466" cy="79057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74185"/>
              </p:ext>
            </p:extLst>
          </p:nvPr>
        </p:nvGraphicFramePr>
        <p:xfrm>
          <a:off x="218374" y="1613600"/>
          <a:ext cx="11625943" cy="4759317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194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5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5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6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45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2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000 2 02 30000 00 0000 150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1 846 684,83000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1 838 689,78533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000 2 02 30024 04 0000 150</a:t>
                      </a:r>
                      <a:endParaRPr lang="ru-RU" sz="10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12 597,03000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11 075,07692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87,9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987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обеспечение переданного государственного полномочия Московской области по созданию комиссии по делам несовершеннолетних и защите их прав городских округов и муниципальных районов Московской области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6 377,00000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5 489,53400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79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оплату расходов, связанных с компенсацией проезда к месту учебы и обратно     отдельным категориям обучающихся по очной форме обучения муниципальных общеобразовательных организаций в Московской области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44,00000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44,00000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936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осуществление переданных полномочий Московской области по транспортировке в морг, включая погрузоразгрузочные работы, с мест обнаружения или происшествия умерших для производства судебно-медицинской экспертизы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823,00000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822,47892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338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осуществление государственных полномочий Московской области в области земельных отношений, определения соответствия объектов жилищного строительства, присвоения адресов и согласования перепланировки помещения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3 808,00000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3 593,06400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338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обеспечение переданных государственных полномочий Московской области по организации деятельности по сбору(в том числе раздельному сбору), транспортированию, обработке, утилизации отходов, в том числе бытового мусора, на лесных участках в составе земель лесного фонда, не предоставленных гражданам и юридическим лицам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27,03000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4022980"/>
                  </a:ext>
                </a:extLst>
              </a:tr>
              <a:tr h="41338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осуществление переданных    полномочий Московской области по организации  мероприятий при осуществлении деятельности по обращению с собаками без владельцев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1 518,00000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1 126,00000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74,2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605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97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927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590893"/>
              </p:ext>
            </p:extLst>
          </p:nvPr>
        </p:nvGraphicFramePr>
        <p:xfrm>
          <a:off x="1977483" y="852697"/>
          <a:ext cx="8237034" cy="457346"/>
        </p:xfrm>
        <a:graphic>
          <a:graphicData uri="http://schemas.openxmlformats.org/drawingml/2006/table">
            <a:tbl>
              <a:tblPr/>
              <a:tblGrid>
                <a:gridCol w="8237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понятия и определения</a:t>
                      </a:r>
                      <a:endParaRPr kumimoji="0" lang="ru-RU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93" marB="45793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7926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738242"/>
              </p:ext>
            </p:extLst>
          </p:nvPr>
        </p:nvGraphicFramePr>
        <p:xfrm>
          <a:off x="1120089" y="1310043"/>
          <a:ext cx="9328614" cy="5393283"/>
        </p:xfrm>
        <a:graphic>
          <a:graphicData uri="http://schemas.openxmlformats.org/drawingml/2006/table">
            <a:tbl>
              <a:tblPr/>
              <a:tblGrid>
                <a:gridCol w="9328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334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(со старонормандского buogette - сумка, кошелек) - это финансовый план доходов и расходов, в котором указываются источники и объемы ожидаемых поступлений денежных средств в государственную казну и предназначенный для реализации основных потребностей населения, а также обеспечения задач и функций государства и местного самоуправления на определенный период.</a:t>
                      </a:r>
                    </a:p>
                  </a:txBody>
                  <a:tcPr marL="121919" marR="121919" marT="45732" marB="45732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33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Бюджетный процесс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это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рассмотрению и утверждению бюджетной отчетности и внешних проверок.</a:t>
                      </a:r>
                    </a:p>
                  </a:txBody>
                  <a:tcPr marL="121919" marR="121919" marT="45732" marB="45732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64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Бюджетная система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совокупность бюджетов всех уровней и бюджетов государственных внебюджетных фондов, основанная на экономических отношениях, государственном устройстве и регулируемая законодательством Российской Федерации</a:t>
                      </a:r>
                    </a:p>
                  </a:txBody>
                  <a:tcPr marL="121919" marR="121919" marT="45732" marB="45732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7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3036" y="781154"/>
            <a:ext cx="9797626" cy="81915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589052"/>
              </p:ext>
            </p:extLst>
          </p:nvPr>
        </p:nvGraphicFramePr>
        <p:xfrm>
          <a:off x="250464" y="1813799"/>
          <a:ext cx="11672597" cy="4647704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203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6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61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15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50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4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000 2 02 30029 04 0000 150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     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28 480,00000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26 006,17040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9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000 2 02 35082 04 0000 150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     бюджетам городских округов на обеспечение детей-сирот и детей, оставшихся без попечения родителей, лиц из  числа детей-сирот и детей, оставшихся без попечения родителей, жилыми помещениями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15 468,00000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15 451,41447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000 2 02 35118 04 0000 150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     бюджетам городских округов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6 644,40000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6 050,81597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9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000 2 02 35179 04 0000 150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    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   в общеобразовательных организациях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3 350,40000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3 350,40000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0719794"/>
                  </a:ext>
                </a:extLst>
              </a:tr>
              <a:tr h="666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000 2 02 35303 04 0000 150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     бюджетам городских округов на ежемесячное    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65 047,00000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65 047,00000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000 2 02 39999 04 0000 150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субвенции бюджетам городских округов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1 715 098,00000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1 711 708,90757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561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9720" y="554984"/>
            <a:ext cx="9756986" cy="80009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989304"/>
              </p:ext>
            </p:extLst>
          </p:nvPr>
        </p:nvGraphicFramePr>
        <p:xfrm>
          <a:off x="171627" y="1285076"/>
          <a:ext cx="11737910" cy="5384271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1950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8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2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16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54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12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 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       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4582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граждан на получение общедоступного и бесплатного дошкольного, начального общего, основного общего, среднего общего образования в     муниципальных общеобразовательных организациях в Московской области,   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 исключением расходов на содержание зданий и оплату коммунальных услуг)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994 132,00000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991 752,06992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893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выплату компенсаций работникам, привлекаемым к проведению в Московской области государственной итоговой аттестации обучающихся, освоивших образовательные программы основного общего и среднего общего образования, за работу по подготовке и проведению государственной итоговой аттестации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6 168,00000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6 158,62825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65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выплату пособия педагогическим работникам муниципальных дошкольных и общеобразовательных организаций- молодым специалистам (начальное, основное, среднее общее)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2 250,00000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1 900,00000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688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получения гражданами дошкольного, начального общего, основного общего, среднего общего образования в частных общеобразовательных организациях в Московской области, осуществляющих образовательную деятельность по имеющим государственную аккредитацию основным общеобразовательным программам,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14 635,00000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14 635,00000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1086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30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1847" y="503931"/>
            <a:ext cx="10161904" cy="92392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81408"/>
              </p:ext>
            </p:extLst>
          </p:nvPr>
        </p:nvGraphicFramePr>
        <p:xfrm>
          <a:off x="329681" y="1542472"/>
          <a:ext cx="11532637" cy="4559305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176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9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55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55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68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7868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обеспечение питанием отдельных категорий обучающихся по очной форме обучения в частных общеобразовательных организациях, осуществляющих общеобразовательную деятельность по имеющим государственную аккредитацию основным общеобразовательным программам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806,00000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806,00000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94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   получения гражданами дошкольного образования в частных дошкольных 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20 451,00000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20 286,00000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94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граждан на получение общедоступного и бесплатного дошкольного образования в муниципальных дошкольных образовательных организациях в Московской области, включая расходы на оплату труда,    приобретение учебников и учебных пособий, средств обучения, игр, игрушек (за исключением расходов на содержание зданий и оплату коммунальных услуг)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637 101,00000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636 700,15211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560776"/>
                  </a:ext>
                </a:extLst>
              </a:tr>
              <a:tr h="63094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выплату пособия педагогическим работникам муниципальных дошкольных и общеобразовательных организаций - молодым специалистам (дошкольное)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235,10929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2471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971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1847" y="503931"/>
            <a:ext cx="10161904" cy="92392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314189"/>
              </p:ext>
            </p:extLst>
          </p:nvPr>
        </p:nvGraphicFramePr>
        <p:xfrm>
          <a:off x="329681" y="1427856"/>
          <a:ext cx="11532637" cy="4859937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176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9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55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55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1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42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предоставление жилищного сертификата и единовременной социальной выплаты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37 792,00000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37 772,94800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3496387"/>
                  </a:ext>
                </a:extLst>
              </a:tr>
              <a:tr h="53120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    бюджетам муниципальных образований Московской области на создание административных комиссий, уполномоченных рассматривать дела об административных правонарушениях в сфере благоустройства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1 463,00000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1 463,00000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5168446"/>
                  </a:ext>
                </a:extLst>
              </a:tr>
              <a:tr h="265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000 2 02 40000 00 0000 150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236 778,85000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230 531,27045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7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000 2 02 45050 04 0000 150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обеспечение выплат ежемесячного денежного вознаграждения советникам  директоров по воспитанию и взаимодействию с детскими общественными объединениями государственных общеобразовательных организаций, профессиональных образовательных организаций субъектов Российской Федерации, г. Байконура и федеральной территории «Сириус», муниципальных общеобразовательных организаций и профессиональных образовательных организаций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286,44000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281,54676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244306"/>
                  </a:ext>
                </a:extLst>
              </a:tr>
              <a:tr h="215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000 2 02 49999 04 0000 150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236 492,41000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230 249,72369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расходов в связи с освобождением семей отдельных категорий граждан от платы, взимаемой за присмотр и уход за ребенком в муниципальных образовательных организациях в МО, реализующих программы дошкольного образования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2 930,00000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2 929,90000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8223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822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6949" y="665075"/>
            <a:ext cx="9807787" cy="8382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898372"/>
              </p:ext>
            </p:extLst>
          </p:nvPr>
        </p:nvGraphicFramePr>
        <p:xfrm>
          <a:off x="353315" y="1503275"/>
          <a:ext cx="11523306" cy="4878578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174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5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3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4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4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825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детям отдельных категорий граждан права бесплатного посещения занятий по дополнительным образовательным программам, реализуемым на платной основе в муниципальных образовательных организациях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940,00000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940,00000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1869028"/>
                  </a:ext>
                </a:extLst>
              </a:tr>
              <a:tr h="15636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инфраструктуры парков культуры и отдыха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183 659,74000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182 783,34608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50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стимулирующих выплат работникам муниципальных культурно-досуговых учреждений в Московской области с высоким уровнем достижений работы в сфере культуры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3 753,67000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3 753,67000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27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Оснащение средствами обучения и воспитания муниципальных общеобразовательных организаций, осуществляющих образовательную деятельность исключительно по адаптированным основным общеобразовательным программам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25 650,00000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20 283,80761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70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достигнутого уровня заработной платы отдельных категорий  работников муниципальных учреждений культуры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16 103,00000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16 103,00000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0042398"/>
                  </a:ext>
                </a:extLst>
              </a:tr>
              <a:tr h="25070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достигнутого уровня заработной платы отдельных категорий работников муниципальных учреждений образования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2 095,00000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2 095,00000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8964700"/>
                  </a:ext>
                </a:extLst>
              </a:tr>
              <a:tr h="25070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достигнутого уровня заработной платы отдельных категорий работников муниципальных учреждений физической культуры и спорта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1 361,00000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1 361,00000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1345349"/>
                  </a:ext>
                </a:extLst>
              </a:tr>
              <a:tr h="182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000 2 07 00000 00 0000 000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безвозмездные поступления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3 203,00000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3 203,00000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6734243"/>
                  </a:ext>
                </a:extLst>
              </a:tr>
              <a:tr h="250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000 2 07 04050 04 0002 150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безвозмездные поступления в бюджеты городских округов (кроме Дня труда)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3 203,00000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3 203,00000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4844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46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6949" y="665075"/>
            <a:ext cx="9807787" cy="8382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2024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346400"/>
              </p:ext>
            </p:extLst>
          </p:nvPr>
        </p:nvGraphicFramePr>
        <p:xfrm>
          <a:off x="352819" y="1644073"/>
          <a:ext cx="11523306" cy="4725878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174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5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3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4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53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год,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000 2 18 00000 00 0000 000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бюджетной системы Российской Федерации от возврата бюджетами бюджетной системы Российской Федерации и организациями остатков субсидий, субвенций и иных межбюджетных трансфертов, имеющих целевое назначение прошлых лет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4 806,24118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000 2 18 04010 04 0000 150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бюджеты городских округов от возврата бюджетными учреждениями остатков субсидий прошлых лет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3 524,30312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2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000 2 18 04020 04 0000 150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бюджеты городских округов от возврата автономными учреждениями остатков субсидий прошлых лет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1 281,93806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9228145"/>
                  </a:ext>
                </a:extLst>
              </a:tr>
              <a:tr h="382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000 2 19 00000 00 0000 000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-15 316,25369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7283856"/>
                  </a:ext>
                </a:extLst>
              </a:tr>
              <a:tr h="382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000 2 19 35303 04 0000 150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субвенций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 из бюджетов городских округов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-1 848,06686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3540617"/>
                  </a:ext>
                </a:extLst>
              </a:tr>
              <a:tr h="382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000 2 19 60010 04 0000 150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прочих остатков субсидий, субвенций и иных межбюджетных трансфертов, имеющих целевое назначение, прошлых лет из бюджетов городских округов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-13 468,18683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6812162"/>
                  </a:ext>
                </a:extLst>
              </a:tr>
              <a:tr h="382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ДОХОДОВ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10 979 634,47090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10 950 859,53324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51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078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69327" y="866175"/>
            <a:ext cx="10159208" cy="795647"/>
          </a:xfrm>
        </p:spPr>
        <p:txBody>
          <a:bodyPr>
            <a:noAutofit/>
          </a:bodyPr>
          <a:lstStyle/>
          <a:p>
            <a:pPr algn="ctr" eaLnBrk="1" fontAlgn="ctr" hangingPunct="1">
              <a:defRPr/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исполнения бюджета городского округа Лобня </a:t>
            </a:r>
            <a:b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за 2022-2024 годы по доходам</a:t>
            </a:r>
            <a:endParaRPr lang="ru-RU" sz="12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2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6850464"/>
              </p:ext>
            </p:extLst>
          </p:nvPr>
        </p:nvGraphicFramePr>
        <p:xfrm>
          <a:off x="615820" y="1661822"/>
          <a:ext cx="11476653" cy="4939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651449" y="1384823"/>
            <a:ext cx="9541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36599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975" name="Group 7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68181"/>
              </p:ext>
            </p:extLst>
          </p:nvPr>
        </p:nvGraphicFramePr>
        <p:xfrm>
          <a:off x="354121" y="492140"/>
          <a:ext cx="11483757" cy="6265604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3297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28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9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50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28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84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68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84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02744">
                <a:tc gridSpan="9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Динамика и структура налоговых и неналоговых доходов бюджета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городского округа Лобня за 2022-2024 годы </a:t>
                      </a:r>
                    </a:p>
                  </a:txBody>
                  <a:tcPr marL="121920" marR="121920" marT="45730" marB="4573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031">
                <a:tc gridSpan="9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2022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2023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2024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5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 И  НЕНАЛОГОВЫЕ ДОХОДЫ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1 762 749,9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2 402 246,62979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4 259 437,80499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5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801 349,5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1 361 814,48245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2 925 268,19244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214,8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7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10 888,3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10 762,08595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11 974,04681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7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   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326 975,8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335 779,53863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443 601,50223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7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-171,7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-1 160,02124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Свыше 200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318,16651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56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21,42700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2,19600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67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27 301,0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9 230,32995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24 910,68664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4316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 «Автоматизированная  упрощенная система налогообложения»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1 379,33934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2 579,07123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3213084658"/>
                  </a:ext>
                </a:extLst>
              </a:tr>
              <a:tr h="2785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 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74 699,7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87 381,56777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92 661,26769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5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217 176,1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184 264,45784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334 669,77404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181,6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549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13 140,64684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28 056,15319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213,5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4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678" name="Group 3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591607"/>
              </p:ext>
            </p:extLst>
          </p:nvPr>
        </p:nvGraphicFramePr>
        <p:xfrm>
          <a:off x="171059" y="1048807"/>
          <a:ext cx="11849877" cy="5609953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3685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3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3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3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07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91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52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205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25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kumimoji="0" lang="ru-RU" altLang="ru-RU" sz="12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2022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2023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2024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1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10,00000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120,00000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Свыше 1 000,0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3549313602"/>
                  </a:ext>
                </a:extLst>
              </a:tr>
              <a:tr h="47545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и перерасчеты по отмененным налогам, сборам и иным платежам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-0,90166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2756443136"/>
                  </a:ext>
                </a:extLst>
              </a:tr>
              <a:tr h="11942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казенных), в т.ч.: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155 355,7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166 685,74033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208 074,18049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4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доходы, получаемые в виде арендной платы за земельные участки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129 392,3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141 903,36308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186 798,19934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131,6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7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доходы от сдачи в аренду имущества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25 854,4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24 731,10737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21 025,52502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70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плата по соглашениям об установлении сервитута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51,26988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250,45613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488,5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4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от государственных и муниципальных унитарных предприятий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802,9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48,47061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4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24 896,7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25 280,71191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26 442,46354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extLst>
                  <a:ext uri="{0D108BD9-81ED-4DB2-BD59-A6C34878D82A}">
                    <a16:rowId xmlns:a16="http://schemas.microsoft.com/office/drawing/2014/main" val="134996289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521205"/>
              </p:ext>
            </p:extLst>
          </p:nvPr>
        </p:nvGraphicFramePr>
        <p:xfrm>
          <a:off x="497898" y="73435"/>
          <a:ext cx="11196197" cy="975372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1119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42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Динамика и структура налоговых и неналоговых доходов бюджета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городского округа Лобня за 2022-2024 годы </a:t>
                      </a:r>
                    </a:p>
                  </a:txBody>
                  <a:tcPr marL="121920" marR="121920"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A9B5149-C823-4CC0-A2CC-DB1FA35D6027}"/>
              </a:ext>
            </a:extLst>
          </p:cNvPr>
          <p:cNvSpPr/>
          <p:nvPr/>
        </p:nvSpPr>
        <p:spPr>
          <a:xfrm>
            <a:off x="11066764" y="771808"/>
            <a:ext cx="9541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93767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826" name="Group 4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933836"/>
              </p:ext>
            </p:extLst>
          </p:nvPr>
        </p:nvGraphicFramePr>
        <p:xfrm>
          <a:off x="241040" y="1428592"/>
          <a:ext cx="11709920" cy="5006069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32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0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3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76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76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02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05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06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209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kumimoji="0" lang="ru-RU" altLang="ru-RU" sz="12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5" marB="45735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2022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2023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2024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0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430,8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122,94894</a:t>
                      </a:r>
                      <a:endParaRPr kumimoji="0" lang="ru-RU" altLang="ru-RU" sz="125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691,78682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562,7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9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9 728,6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9 493,35186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9 950,45153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104,8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9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43 332,6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6 382,54333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14,7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11 632,62928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182,3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9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квартир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1 843,2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16 710,89207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906,6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16 145,37845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76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73 047,03352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48 551,37607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66,5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15 656,3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91 735,29202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585,9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37 496,86850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40,9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9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6 714,4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10 116,69233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150,7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15 684,36102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155,0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4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 доходы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29 599,3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3 649,69529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772620"/>
              </p:ext>
            </p:extLst>
          </p:nvPr>
        </p:nvGraphicFramePr>
        <p:xfrm>
          <a:off x="342462" y="332738"/>
          <a:ext cx="11266932" cy="116675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05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6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62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98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16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64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94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35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13192">
                <a:tc gridSpan="9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и структура налоговых и неналоговых доходов бюджета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городского округа Лобня за 2022-2024 годы 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2" marB="45722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565">
                <a:tc gridSpan="9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2" marB="45722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208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31" name="Group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104227"/>
              </p:ext>
            </p:extLst>
          </p:nvPr>
        </p:nvGraphicFramePr>
        <p:xfrm>
          <a:off x="289249" y="634482"/>
          <a:ext cx="11457992" cy="6031356"/>
        </p:xfrm>
        <a:graphic>
          <a:graphicData uri="http://schemas.openxmlformats.org/drawingml/2006/table">
            <a:tbl>
              <a:tblPr/>
              <a:tblGrid>
                <a:gridCol w="11457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бюджета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объем денежных средств, который поступает казну государства на безвозмездной и безвозвратной основе (например, налоги юридических и физических лиц, административные платежи и сборы, безвозмездно поступление и другие).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77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бюджета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денежные средства направляемые на финансовое обеспечение функций государства и удовлетворение общественных потребностей  в сфере образования, здравоохранения, жилищно-коммунального хозяйства, физкультуры и спорта, культуры и других.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99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денежные средства перечисляемые из одного бюджета другому бюджету бюджетной системы России.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68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Государственный или муниципальный долг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финансовые обязательства возникающие в связи с привлечением кредитов в кредитных организациях, получением бюджетных кредитов и представлением государственных или муниципальных гарантий, а также по выпущенным ценным бумагам.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*Дефицит бюджета-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превышение расходов бюджета над его доходами.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*Профицит бюджета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превышение доходов бюджета над его расходами.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934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010" name="Group 6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705854"/>
              </p:ext>
            </p:extLst>
          </p:nvPr>
        </p:nvGraphicFramePr>
        <p:xfrm>
          <a:off x="208290" y="424803"/>
          <a:ext cx="11793894" cy="6175356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3456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7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79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5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69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90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835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93906">
                <a:tc gridSpan="9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Динамика и структура безвозмездных поступлений бюджета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городского округа Лобня за 2022-2024 годы </a:t>
                      </a:r>
                    </a:p>
                  </a:txBody>
                  <a:tcPr marL="121920" marR="121920" marT="45712" marB="45712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519">
                <a:tc gridSpan="9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1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2022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2023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6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4 463 023,2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4 093 175,39253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91,7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6 691 421,72825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163,5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4 493 741,9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4 099 359,14960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91,2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6 698 728,74076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163,4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10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3 586,0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25 828,00000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720,2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43 518,00000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168,5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22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2 707 861,8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60,7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1 223 799,36642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29,9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45,2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4 585 989,68498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68,5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374,7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6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 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1 584 690,7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35,4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1 727 758,89878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42,2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109,0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1 838 689,78533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106,4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0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197 603,4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1 121 972,88440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567,8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230 531,27045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0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безвозмездные поступления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1 000,50000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3 203,00000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320,1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218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бюджетной системы Российской Федерации от возврата бюджетами бюджетной системы Российской Федерации и организациями остатков субсидий, субвенций и иных межбюджетных трансфертов, имеющих целевое назначение, прошлых лет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3,94531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23,2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4 806,24118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более 1 000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561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-32 735,7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-7 188,20238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-0,2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-21,9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-15 316,25369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-0,2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213,1</a:t>
                      </a:r>
                      <a:endParaRPr lang="ru-RU" sz="125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210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6341" y="428550"/>
            <a:ext cx="10334436" cy="85648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муниципального внутреннего долга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Лобня, а также расходы на его обслуживание за 2024 год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2663321"/>
              </p:ext>
            </p:extLst>
          </p:nvPr>
        </p:nvGraphicFramePr>
        <p:xfrm>
          <a:off x="167951" y="1383044"/>
          <a:ext cx="11831216" cy="510186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773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9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9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285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098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показателя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01.01.2024г.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Привлечено кредитов/выдано гарантий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31.12.2024г.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обслуживание муниципального долга</a:t>
                      </a: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56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внутренний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долг - всего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443 500,00000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240 155,00000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203 345,00000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3 568,32794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55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038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коммерческих банков и иных кредитных организаций</a:t>
                      </a:r>
                      <a:endParaRPr lang="ru-RU" sz="14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140 000,00000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140 000,00000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3 268,38535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72">
                <a:tc>
                  <a:txBody>
                    <a:bodyPr/>
                    <a:lstStyle/>
                    <a:p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</a:t>
                      </a:r>
                      <a:endParaRPr lang="ru-RU" sz="14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303 500,00000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0,00000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100 155,00000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203 345,00000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299,94259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val="2702594562"/>
                  </a:ext>
                </a:extLst>
              </a:tr>
              <a:tr h="88675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гарантии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657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Верхний предел муниципального внутреннего долга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535 394,08000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203 345,00000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657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по муниципальным гарантиям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0576767" y="995082"/>
            <a:ext cx="1422400" cy="3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ctr" eaLnBrk="1" fontAlgn="ctr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altLang="ru-RU" sz="14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3"/>
          <p:cNvSpPr>
            <a:spLocks noGrp="1"/>
          </p:cNvSpPr>
          <p:nvPr>
            <p:ph type="title"/>
          </p:nvPr>
        </p:nvSpPr>
        <p:spPr>
          <a:xfrm>
            <a:off x="813678" y="567100"/>
            <a:ext cx="10564644" cy="637478"/>
          </a:xfrm>
        </p:spPr>
        <p:txBody>
          <a:bodyPr>
            <a:noAutofit/>
          </a:bodyPr>
          <a:lstStyle/>
          <a:p>
            <a:pPr algn="ctr" eaLnBrk="1" fontAlgn="b" hangingPunct="1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и структура муниципального долга городского округа Лобня </a:t>
            </a:r>
            <a:b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за 2022-2024 годы</a:t>
            </a:r>
            <a:endParaRPr lang="ru-RU" altLang="ru-RU" sz="2000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90770176"/>
              </p:ext>
            </p:extLst>
          </p:nvPr>
        </p:nvGraphicFramePr>
        <p:xfrm>
          <a:off x="454136" y="1289696"/>
          <a:ext cx="11072296" cy="208663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176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2776">
                  <a:extLst>
                    <a:ext uri="{9D8B030D-6E8A-4147-A177-3AD203B41FA5}">
                      <a16:colId xmlns:a16="http://schemas.microsoft.com/office/drawing/2014/main" val="3837564501"/>
                    </a:ext>
                  </a:extLst>
                </a:gridCol>
                <a:gridCol w="2039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49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61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79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Банковские кредиты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</a:t>
                      </a:r>
                      <a:endParaRPr kumimoji="0" lang="ru-RU" altLang="ru-RU" sz="15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гарантии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 исполнение муниципальных гарантий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обслуживание муниципального долга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4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90 000,0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303 500,0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25 047,5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2 762,6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9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140 000,00000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303 500,00000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5 204,45002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4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203 345,00000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3 568,32794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94642683"/>
              </p:ext>
            </p:extLst>
          </p:nvPr>
        </p:nvGraphicFramePr>
        <p:xfrm>
          <a:off x="454136" y="3429000"/>
          <a:ext cx="11178012" cy="333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588" name="Заголовок 1"/>
          <p:cNvSpPr txBox="1">
            <a:spLocks/>
          </p:cNvSpPr>
          <p:nvPr/>
        </p:nvSpPr>
        <p:spPr bwMode="auto">
          <a:xfrm>
            <a:off x="10262606" y="885839"/>
            <a:ext cx="14224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ctr" eaLnBrk="1" fontAlgn="ctr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altLang="ru-RU" sz="12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97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2555080" y="424596"/>
            <a:ext cx="6582032" cy="457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тавки по местным налогам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3455449"/>
              </p:ext>
            </p:extLst>
          </p:nvPr>
        </p:nvGraphicFramePr>
        <p:xfrm>
          <a:off x="167951" y="881796"/>
          <a:ext cx="11840546" cy="576067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514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8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8705"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</a:t>
                      </a:r>
                      <a:endParaRPr lang="ru-RU" sz="1600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7" marR="121897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Нормативно-правовой акт</a:t>
                      </a:r>
                      <a:endParaRPr lang="ru-RU" sz="1600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7" marR="121897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ставки</a:t>
                      </a:r>
                      <a:endParaRPr lang="ru-RU" sz="1600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7" marR="121897" marT="45726" marB="4572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4852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7" marR="121897" marT="45726" marB="45726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городского округа Лобня Московской области от 24 ноября 2020 г.    № 214/64 «Об установлении и земельного налога на территории городского округа Лобня»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7" marR="121897" marT="45726" marB="45726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0,3%  в отношении земельных участков:</a:t>
                      </a:r>
                    </a:p>
                    <a:p>
                      <a:pPr algn="just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отнесенных к землям сельскохозяйственного назначения или к землям в составе зон сельскохозяйственного использования в населенных пунктах и используемых для сельскохозяйственного производства;</a:t>
                      </a:r>
                    </a:p>
                    <a:p>
                      <a:pPr algn="just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занятых жилищным фондом и объектами инженерной инфраструктуры жилищно-коммунального комплекса (за исключением доли в праве на земельный участок, приходящейся на объект, не относящийся к жилищному фонду и к объектам инженерной инфраструктуры жилищно-коммунального комплекса) или приобретенных (предоставленных) для жилищного строительства;</a:t>
                      </a:r>
                    </a:p>
                    <a:p>
                      <a:pPr algn="just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приобретенных (предоставленных) для личного подсобного хозяйства, садоводства, огородничества или животноводства, а также дачного хозяйства;</a:t>
                      </a:r>
                    </a:p>
                    <a:p>
                      <a:pPr algn="just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ограниченных в обороте в соответствии с законодательством Российской Федерации, предоставленных для обеспечения обороны, безопасности и таможенных нужд.</a:t>
                      </a:r>
                    </a:p>
                    <a:p>
                      <a:pPr algn="just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1,5%  в отношении прочих земельных участков.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7" marR="121897"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55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</a:p>
                    <a:p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7" marR="121897" marT="45726" marB="45726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Совета депутатов городского округа Лобня Московской области от 24 ноября 2020 г.   № 215/64 «Об установлении налога на имущество физических лиц на территории городского округа Лобня»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7" marR="121897" marT="45726" marB="45726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случае если к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адастровая стоимость объекта не превышает 300 млн. рублей: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квартира, комната - 0,1 процента;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жилой дом - 0,3 процента;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незавершенного строительства в случае, если проектируемым назначением таких объектов является жилой дом, - 0,3 процента;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единые недвижимые комплексы, в состав которых входит хотя бы один жилой дом, - 0,3 процента;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гаражи и машино-места - 0,3 процента;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хозяйственные строения или сооружения, площадь каждого из которых превышает 50 квадратных метров и которые расположены на земельных участках, предоставленных для ведения личного подсобного, дачного хозяйства, огородничества, садоводства или индивидуального жилищного строительства, - 0,3 процента;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объектов налогообложения, включенных в перечень, определяемый в соответствии с пунктом 7 статьи 378.2 Налогового кодекса Российской Федерации, в отношении объектов налогообложения, предусмотренных абзацем вторым пункта 10 статьи 378.2 Налогового кодекса Российской Федерации,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 процента.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объектов налогообложения, кадастровая стоимость каждого из которых превышает 300 млн. рублей, - 2 процента;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прочих объектов налогообложения - 0,5 процента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7" marR="121897"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619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1694" y="80683"/>
            <a:ext cx="9859165" cy="55581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потерь бюджета городского округа Лобня от предоставленных 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льгот в  2024 году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2002232"/>
              </p:ext>
            </p:extLst>
          </p:nvPr>
        </p:nvGraphicFramePr>
        <p:xfrm>
          <a:off x="167919" y="636493"/>
          <a:ext cx="11993672" cy="618394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7129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4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0492">
                  <a:extLst>
                    <a:ext uri="{9D8B030D-6E8A-4147-A177-3AD203B41FA5}">
                      <a16:colId xmlns:a16="http://schemas.microsoft.com/office/drawing/2014/main" val="2034736809"/>
                    </a:ext>
                  </a:extLst>
                </a:gridCol>
                <a:gridCol w="4811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9730">
                  <a:extLst>
                    <a:ext uri="{9D8B030D-6E8A-4147-A177-3AD203B41FA5}">
                      <a16:colId xmlns:a16="http://schemas.microsoft.com/office/drawing/2014/main" val="2410915741"/>
                    </a:ext>
                  </a:extLst>
                </a:gridCol>
              </a:tblGrid>
              <a:tr h="230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налоговой льготы</a:t>
                      </a:r>
                      <a:endParaRPr lang="ru-RU" sz="105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Правовое основание</a:t>
                      </a:r>
                      <a:endParaRPr lang="ru-RU" sz="105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2024 год</a:t>
                      </a:r>
                      <a:endParaRPr lang="ru-RU" sz="105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2024 год</a:t>
                      </a:r>
                      <a:endParaRPr lang="ru-RU" sz="105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05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Кол-во лиц</a:t>
                      </a:r>
                      <a:endParaRPr lang="ru-RU" sz="10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лиц</a:t>
                      </a:r>
                      <a:endParaRPr lang="ru-RU" sz="10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68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казенные, бюджетные и автономные учреждения, созданные органами местного самоуправления для выполнения работ, оказания услуг и иных функций некоммерческого характера</a:t>
                      </a:r>
                      <a:endParaRPr kumimoji="0" lang="ru-RU" altLang="ru-RU" sz="90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городского округа Лобня Московской области от 24 ноября 2020 г. № 214/64 «Об установлении земельного налога на территории городского округа Лобня»</a:t>
                      </a:r>
                      <a:endParaRPr kumimoji="0" lang="ru-RU" alt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5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5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46 566,0</a:t>
                      </a:r>
                      <a:endParaRPr lang="ru-RU" sz="105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05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5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05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5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35 083,0</a:t>
                      </a:r>
                      <a:endParaRPr lang="ru-RU" sz="105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21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Физические лица в том числе :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Герои  Советского Союза, Герои Социалистического Труда, Герои  Российской    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Федерации и полные кавалеры ордена Славы, Трудовой Славы;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  лица, награжденные орденом «За службу Родине в Вооруженных Силах СССР»; 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инвалиды 1 и 2 группы инвалидности;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инвалиды с детства;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ветераны и инвалиды Великой Отечественной войны, а также ветераны и инвалиды боевых действий;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члены семей военнослужащих, потерявших кормильца;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физические лица, имеющие право на получение социальной поддержки в соответствии с Законом Российской Федерации «О социальной защите граждан, подвергшихся воздействию радиации вследствие катастрофы на Чернобыльской АЭС», в соответствии с ФЗ от 26.11.1998 № 175-ФЗ «О социальной защите граждан РФ, подвергшихся воздействию радиации вследствие аварий в 1957 году на производственном объединении «Маяк» и сбросов радиоактивных отходов в реку «Теча» и в соответствии с ФЗ от 10.01.2002 № 2-ФЗ « О социальных гарантиях гражданам, подвергшимся радиационному воздействию вследствие ядерных испытаний на Семипалатинском полигоне»;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физические лица, принимавшие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объектах; 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физические лица, получившие и перенесшие лучевую болезнь или ставшие инвалидами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одинокие неработающие граждане пенсионного возраста, а также граждане указанной категории в случае проживания с ними нетрудоспособных граждан - членов семьи;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почетные граждане города Лобня и их вдовы (вдовцы);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лица пенсионного возраста, награжденные знаком отличия "За заслуги перед городом Лобня", и их вдовы (вдовцы);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9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женщины, которым в установленном порядке присвоено почетное звание "Мать-героиня;</a:t>
                      </a:r>
                      <a:endParaRPr kumimoji="0" lang="ru-RU" sz="900" u="none" strike="noStrike" kern="1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многодетные семьи;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малоимущие семьи и малоимущие одиноко проживающие граждане, среднедушевой доход которых ниже величины прожиточного минимума, установленной в Московской области на душу населения;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 доход которых ниже двукратной величины прожиточного минимума, установленной в Московской области для пенсионеров.</a:t>
                      </a:r>
                      <a:endParaRPr kumimoji="0" lang="ru-RU" sz="90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городского округа  Лобня Московской области от 24 ноября 2020 г. № 214/64 «Об установлении земельного налога на территории городского округа Лобня»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5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5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1 598,0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814,0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5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1 503,0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</a:t>
                      </a: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5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ИТОГО налоговых льгот</a:t>
                      </a:r>
                      <a:endParaRPr lang="ru-RU" sz="105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</a:t>
                      </a:r>
                      <a:endParaRPr lang="ru-RU" sz="105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48 164,0</a:t>
                      </a:r>
                      <a:endParaRPr lang="ru-RU" sz="105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</a:t>
                      </a:r>
                      <a:endParaRPr lang="ru-RU" sz="105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36 586,0</a:t>
                      </a:r>
                      <a:endParaRPr lang="ru-RU" sz="105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620" name="Заголовок 1"/>
          <p:cNvSpPr txBox="1">
            <a:spLocks/>
          </p:cNvSpPr>
          <p:nvPr/>
        </p:nvSpPr>
        <p:spPr bwMode="auto">
          <a:xfrm>
            <a:off x="10990818" y="206187"/>
            <a:ext cx="1170773" cy="61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ctr" eaLnBrk="1" fontAlgn="ctr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altLang="ru-RU" sz="12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67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205" y="412377"/>
            <a:ext cx="10020300" cy="99508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удельном объеме налоговых и неналоговых доходов на душу населения в городских округах Московской области с численностью постоянного населения                         от 55 тыс. до 120 тыс. человек на 01.01.2025г.</a:t>
            </a:r>
            <a:b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 rot="10800000" flipH="1" flipV="1">
            <a:off x="340659" y="5809129"/>
            <a:ext cx="11851341" cy="923197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налоговых и неналоговых доходах в разрезе муниципальных образований размещена на портале "Открытый бюджет МО" по ссылке: 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https://budget.mosreg.ru/analitika/ispolnenie-byudjeta-subekta/sravnenie-po-osnovnym-parametram-ispolneniya-byudzhetov-municipalnyx-obrazovanij/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по численности населения размещена на официальном сайте Росстата (Главная страница/ Официальная статистика/ Московская область/ Население/ Оценка численности постоянного населения МО) 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https://77.rosstat.gov.ru/</a:t>
            </a:r>
            <a:endParaRPr lang="ru-RU" sz="4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126553"/>
              </p:ext>
            </p:extLst>
          </p:nvPr>
        </p:nvGraphicFramePr>
        <p:xfrm>
          <a:off x="760715" y="1407460"/>
          <a:ext cx="10124790" cy="4161673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2471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0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9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3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61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Наименование</a:t>
                      </a:r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расчете на 1 жителя, руб.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налоговых и </a:t>
                      </a:r>
                    </a:p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неналоговых доходов, руб.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постоянного населения, чел .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9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Фрязино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34 327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2 010 000 000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58 554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9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Лыткарино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33 146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2 218 490</a:t>
                      </a:r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66 930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9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Кашира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50 178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3 316 390 000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093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25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Дубна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40 294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2 990 720 000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74 223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25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Лобня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51 722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4 259 440 000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82 353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125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Можайск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36 317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3 392</a:t>
                      </a:r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410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93 410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0247535"/>
                  </a:ext>
                </a:extLst>
              </a:tr>
              <a:tr h="32633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Шатура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28 559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2 873 090 000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100 601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9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Жуковский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33 007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3 625 150 000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109 831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9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Егорьевск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41 800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4 661 900 000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111 529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9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Реутов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28 131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3 321 230 000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118 065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426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20800" y="725055"/>
            <a:ext cx="8763000" cy="70485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 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1671638"/>
            <a:ext cx="11747500" cy="467360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40000"/>
              </a:lnSpc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городского округа Лобня по расходам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год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 в сумме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10 082 643,77634 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уточненном плане  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10 531 629,60220 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или на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95,7 %.</a:t>
            </a:r>
          </a:p>
          <a:p>
            <a:pPr>
              <a:lnSpc>
                <a:spcPct val="14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городского округа Лобня финансировались за счет собственных средств бюджета в объеме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3 431 819,74671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и за счет безвозмездных поступлений из бюджета Московской области на исполнение переданных местным органам власти полномочий, в общей сумме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6 650 824,02963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  <a:p>
            <a:pPr algn="just">
              <a:lnSpc>
                <a:spcPct val="14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Первоначально решением Совета депутатов бюджет городского округа Лобня 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по расходам в сумме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9 179 406,15500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В процессе исполнения бюджета расходная часть увеличена на общую сумму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1 352 223,44720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  <a:p>
            <a:pPr algn="just">
              <a:lnSpc>
                <a:spcPct val="14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структуре расходов бюджета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наибольший удельный вес занимали расходы на социально-культурную сферу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7 759 927,21768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или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76,9 %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жилищно-коммунальное хозяйство и национальную экономику вложено средств в сумме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1 673 618,84233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или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16,6 %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4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разрезе экономической структуры расходов бюджета наибольший удельный вес занимают расходы на заработную плату, вместе с начислениями они составили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2 960 286,61600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или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29,6 %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всех расходов бюджета.</a:t>
            </a:r>
          </a:p>
          <a:p>
            <a:pPr algn="just">
              <a:lnSpc>
                <a:spcPct val="14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финансовое обеспечение выполнения муниципального задания на оказание муниципальных услуг (выполнение работ) составили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2 535 100,14875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или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25,1 %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всех расходов бюджета.</a:t>
            </a:r>
          </a:p>
        </p:txBody>
      </p:sp>
    </p:spTree>
    <p:extLst>
      <p:ext uri="{BB962C8B-B14F-4D97-AF65-F5344CB8AC3E}">
        <p14:creationId xmlns:p14="http://schemas.microsoft.com/office/powerpoint/2010/main" val="37914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794" y="504170"/>
            <a:ext cx="11884412" cy="35037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городского округа Лобня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сферам деятельности в 2024 г.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8533728"/>
              </p:ext>
            </p:extLst>
          </p:nvPr>
        </p:nvGraphicFramePr>
        <p:xfrm>
          <a:off x="153794" y="869339"/>
          <a:ext cx="11449050" cy="575353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43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268277335"/>
                    </a:ext>
                  </a:extLst>
                </a:gridCol>
                <a:gridCol w="476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6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6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39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433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Наименования</a:t>
                      </a:r>
                      <a:endParaRPr lang="ru-RU" sz="12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</a:t>
                      </a:r>
                      <a:endParaRPr lang="ru-RU" sz="12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endParaRPr lang="ru-RU" sz="12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</a:t>
                      </a:r>
                    </a:p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 2024 год,</a:t>
                      </a:r>
                    </a:p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рублей</a:t>
                      </a:r>
                      <a:endParaRPr lang="ru-RU" sz="12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</a:t>
                      </a:r>
                    </a:p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2024 год,           тыс. рублей</a:t>
                      </a:r>
                      <a:endParaRPr lang="ru-RU" sz="12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2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на     1 жителя г. о. Лобня (рублей)</a:t>
                      </a:r>
                      <a:endParaRPr lang="ru-RU" sz="12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7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634 803,21109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562 108,25469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88,5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6 825,60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1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РФ и муниципального образования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4 060,55000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3 834,65698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94,4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46,56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639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16 632,50000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14 614,63793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87,9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177,46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5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РФ, высших исполнительных органов государственной власти субъектов РФ, местных администраций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246 572,74370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226 259,28049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91,8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2 747,43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95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42 981,98000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41 940,11251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509,27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7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1 072,36359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7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323 483,07380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275 459,56678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85,2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3 344,86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141314"/>
                  </a:ext>
                </a:extLst>
              </a:tr>
              <a:tr h="1934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7 011,40000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6 417,38767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91,5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77,93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8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644,40000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6 050,81597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91,1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73,47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5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подготовка экономики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367,00000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366,57170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4,45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72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59 138,12908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53 062,75316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89,7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644,33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72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Гражданская оборона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185,00000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36023890"/>
                  </a:ext>
                </a:extLst>
              </a:tr>
              <a:tr h="5395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</a:t>
                      </a:r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безопасность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24 504,42908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22 727,67453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92,7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275,98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6180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34 448,70000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30 335,07863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88,1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368,35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86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5F9CEA-4FA4-4A2F-B5D3-8D5B3447AA72}"/>
              </a:ext>
            </a:extLst>
          </p:cNvPr>
          <p:cNvSpPr/>
          <p:nvPr/>
        </p:nvSpPr>
        <p:spPr>
          <a:xfrm>
            <a:off x="637197" y="213082"/>
            <a:ext cx="105108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городского округа Лобня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сферам деятельности в 2024 г.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CBA4E9A-8E24-46A6-9286-65C49CE54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667196"/>
              </p:ext>
            </p:extLst>
          </p:nvPr>
        </p:nvGraphicFramePr>
        <p:xfrm>
          <a:off x="400352" y="1593646"/>
          <a:ext cx="10984548" cy="5335275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3397207">
                  <a:extLst>
                    <a:ext uri="{9D8B030D-6E8A-4147-A177-3AD203B41FA5}">
                      <a16:colId xmlns:a16="http://schemas.microsoft.com/office/drawing/2014/main" val="3501820606"/>
                    </a:ext>
                  </a:extLst>
                </a:gridCol>
                <a:gridCol w="690465">
                  <a:extLst>
                    <a:ext uri="{9D8B030D-6E8A-4147-A177-3AD203B41FA5}">
                      <a16:colId xmlns:a16="http://schemas.microsoft.com/office/drawing/2014/main" val="1939459910"/>
                    </a:ext>
                  </a:extLst>
                </a:gridCol>
                <a:gridCol w="709127">
                  <a:extLst>
                    <a:ext uri="{9D8B030D-6E8A-4147-A177-3AD203B41FA5}">
                      <a16:colId xmlns:a16="http://schemas.microsoft.com/office/drawing/2014/main" val="1501249534"/>
                    </a:ext>
                  </a:extLst>
                </a:gridCol>
                <a:gridCol w="1688841">
                  <a:extLst>
                    <a:ext uri="{9D8B030D-6E8A-4147-A177-3AD203B41FA5}">
                      <a16:colId xmlns:a16="http://schemas.microsoft.com/office/drawing/2014/main" val="1924016953"/>
                    </a:ext>
                  </a:extLst>
                </a:gridCol>
                <a:gridCol w="1688841">
                  <a:extLst>
                    <a:ext uri="{9D8B030D-6E8A-4147-A177-3AD203B41FA5}">
                      <a16:colId xmlns:a16="http://schemas.microsoft.com/office/drawing/2014/main" val="1414539415"/>
                    </a:ext>
                  </a:extLst>
                </a:gridCol>
                <a:gridCol w="1212979">
                  <a:extLst>
                    <a:ext uri="{9D8B030D-6E8A-4147-A177-3AD203B41FA5}">
                      <a16:colId xmlns:a16="http://schemas.microsoft.com/office/drawing/2014/main" val="520611312"/>
                    </a:ext>
                  </a:extLst>
                </a:gridCol>
                <a:gridCol w="1597088">
                  <a:extLst>
                    <a:ext uri="{9D8B030D-6E8A-4147-A177-3AD203B41FA5}">
                      <a16:colId xmlns:a16="http://schemas.microsoft.com/office/drawing/2014/main" val="504800280"/>
                    </a:ext>
                  </a:extLst>
                </a:gridCol>
              </a:tblGrid>
              <a:tr h="2650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</a:t>
                      </a: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583,03325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229 378,46942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75,8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2 785,31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692691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1 518,00000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408,03910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26,9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943184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Водное хозяйство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1 501,39000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1 101,37500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73,4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13,37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3986609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19,94980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11,07886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7428246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286 625,98724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217 682,89964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75,9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2 643,29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9217667"/>
                  </a:ext>
                </a:extLst>
              </a:tr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и информатика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675,00000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8 932,89169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76,5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108,47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9580360"/>
                  </a:ext>
                </a:extLst>
              </a:tr>
              <a:tr h="4597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1 242,70621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1 242,18513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15,08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75282472"/>
                  </a:ext>
                </a:extLst>
              </a:tr>
              <a:tr h="20751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1 585 300,54470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1 444 240,37291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91,1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17 537,19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4457588"/>
                  </a:ext>
                </a:extLst>
              </a:tr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168 948,39021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142 554,30326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84,4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1 731,02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6797436"/>
                  </a:ext>
                </a:extLst>
              </a:tr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9 666,11861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6 731,81253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69,6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81,74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0318560"/>
                  </a:ext>
                </a:extLst>
              </a:tr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1 404 232,43588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1 293 357,45512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92,1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15 705,04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32305706"/>
                  </a:ext>
                </a:extLst>
              </a:tr>
              <a:tr h="2067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</a:t>
                      </a:r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жилищно-коммунального хозяйства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2 453,60000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1 596,80200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19,39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7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29 871,28000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23 940,99287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80,2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290,71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9632245"/>
                  </a:ext>
                </a:extLst>
              </a:tr>
              <a:tr h="4573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29 871,28000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23 940,99287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80,2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290,71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93919592"/>
                  </a:ext>
                </a:extLst>
              </a:tr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</a:t>
                      </a:r>
                      <a:r>
                        <a:rPr lang="ru-RU" sz="125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696,40221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7 234 151,94608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87 843,21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2258613"/>
                  </a:ext>
                </a:extLst>
              </a:tr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1 507 029,73000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1 473 749,91306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97,8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17 895,52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8436773"/>
                  </a:ext>
                </a:extLst>
              </a:tr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5 612 371,16575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5 546 391,69648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67 348,99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77579227"/>
                  </a:ext>
                </a:extLst>
              </a:tr>
              <a:tr h="3263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144 599,91776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141 568,98180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1 719,05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1826585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 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7 115,00000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6 742,86400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81,88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60971625"/>
                  </a:ext>
                </a:extLst>
              </a:tr>
              <a:tr h="36917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66 580,58870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65 698,49074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  <a:endParaRPr lang="ru-RU" sz="125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797,77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5672926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EA4294F-A7F9-4727-85CA-07D920A9E2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837417"/>
              </p:ext>
            </p:extLst>
          </p:nvPr>
        </p:nvGraphicFramePr>
        <p:xfrm>
          <a:off x="400352" y="863843"/>
          <a:ext cx="10984548" cy="729803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3387877">
                  <a:extLst>
                    <a:ext uri="{9D8B030D-6E8A-4147-A177-3AD203B41FA5}">
                      <a16:colId xmlns:a16="http://schemas.microsoft.com/office/drawing/2014/main" val="3173654570"/>
                    </a:ext>
                  </a:extLst>
                </a:gridCol>
                <a:gridCol w="699795">
                  <a:extLst>
                    <a:ext uri="{9D8B030D-6E8A-4147-A177-3AD203B41FA5}">
                      <a16:colId xmlns:a16="http://schemas.microsoft.com/office/drawing/2014/main" val="3979803245"/>
                    </a:ext>
                  </a:extLst>
                </a:gridCol>
                <a:gridCol w="709127">
                  <a:extLst>
                    <a:ext uri="{9D8B030D-6E8A-4147-A177-3AD203B41FA5}">
                      <a16:colId xmlns:a16="http://schemas.microsoft.com/office/drawing/2014/main" val="1511477773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3056519652"/>
                    </a:ext>
                  </a:extLst>
                </a:gridCol>
                <a:gridCol w="1688841">
                  <a:extLst>
                    <a:ext uri="{9D8B030D-6E8A-4147-A177-3AD203B41FA5}">
                      <a16:colId xmlns:a16="http://schemas.microsoft.com/office/drawing/2014/main" val="1742555885"/>
                    </a:ext>
                  </a:extLst>
                </a:gridCol>
                <a:gridCol w="1194319">
                  <a:extLst>
                    <a:ext uri="{9D8B030D-6E8A-4147-A177-3AD203B41FA5}">
                      <a16:colId xmlns:a16="http://schemas.microsoft.com/office/drawing/2014/main" val="1828395296"/>
                    </a:ext>
                  </a:extLst>
                </a:gridCol>
                <a:gridCol w="1606418">
                  <a:extLst>
                    <a:ext uri="{9D8B030D-6E8A-4147-A177-3AD203B41FA5}">
                      <a16:colId xmlns:a16="http://schemas.microsoft.com/office/drawing/2014/main" val="2186573952"/>
                    </a:ext>
                  </a:extLst>
                </a:gridCol>
              </a:tblGrid>
              <a:tr h="72980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 2024 год,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рублей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2024 год, 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рублей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на              1 жителя г. о.  Лобня (рублей)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2639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165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9797672-3149-4FB2-AC4F-21D10C1878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933843"/>
              </p:ext>
            </p:extLst>
          </p:nvPr>
        </p:nvGraphicFramePr>
        <p:xfrm>
          <a:off x="359231" y="969550"/>
          <a:ext cx="11473540" cy="813094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3506432">
                  <a:extLst>
                    <a:ext uri="{9D8B030D-6E8A-4147-A177-3AD203B41FA5}">
                      <a16:colId xmlns:a16="http://schemas.microsoft.com/office/drawing/2014/main" val="103640928"/>
                    </a:ext>
                  </a:extLst>
                </a:gridCol>
                <a:gridCol w="763489">
                  <a:extLst>
                    <a:ext uri="{9D8B030D-6E8A-4147-A177-3AD203B41FA5}">
                      <a16:colId xmlns:a16="http://schemas.microsoft.com/office/drawing/2014/main" val="4223151350"/>
                    </a:ext>
                  </a:extLst>
                </a:gridCol>
                <a:gridCol w="759760">
                  <a:extLst>
                    <a:ext uri="{9D8B030D-6E8A-4147-A177-3AD203B41FA5}">
                      <a16:colId xmlns:a16="http://schemas.microsoft.com/office/drawing/2014/main" val="2168700713"/>
                    </a:ext>
                  </a:extLst>
                </a:gridCol>
                <a:gridCol w="1718226">
                  <a:extLst>
                    <a:ext uri="{9D8B030D-6E8A-4147-A177-3AD203B41FA5}">
                      <a16:colId xmlns:a16="http://schemas.microsoft.com/office/drawing/2014/main" val="3452104951"/>
                    </a:ext>
                  </a:extLst>
                </a:gridCol>
                <a:gridCol w="1518704">
                  <a:extLst>
                    <a:ext uri="{9D8B030D-6E8A-4147-A177-3AD203B41FA5}">
                      <a16:colId xmlns:a16="http://schemas.microsoft.com/office/drawing/2014/main" val="2560130166"/>
                    </a:ext>
                  </a:extLst>
                </a:gridCol>
                <a:gridCol w="1454680">
                  <a:extLst>
                    <a:ext uri="{9D8B030D-6E8A-4147-A177-3AD203B41FA5}">
                      <a16:colId xmlns:a16="http://schemas.microsoft.com/office/drawing/2014/main" val="1913092941"/>
                    </a:ext>
                  </a:extLst>
                </a:gridCol>
                <a:gridCol w="1752249">
                  <a:extLst>
                    <a:ext uri="{9D8B030D-6E8A-4147-A177-3AD203B41FA5}">
                      <a16:colId xmlns:a16="http://schemas.microsoft.com/office/drawing/2014/main" val="2810886090"/>
                    </a:ext>
                  </a:extLst>
                </a:gridCol>
              </a:tblGrid>
              <a:tr h="81309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 2024 год,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рублей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2024 год,             тыс. рублей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на    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жителя г. о.  Лобня (рублей)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5435433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89C4559-4F21-4111-B204-9D2DB05E98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087499"/>
              </p:ext>
            </p:extLst>
          </p:nvPr>
        </p:nvGraphicFramePr>
        <p:xfrm>
          <a:off x="359231" y="1782644"/>
          <a:ext cx="11473540" cy="4712875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3494244">
                  <a:extLst>
                    <a:ext uri="{9D8B030D-6E8A-4147-A177-3AD203B41FA5}">
                      <a16:colId xmlns:a16="http://schemas.microsoft.com/office/drawing/2014/main" val="1964312031"/>
                    </a:ext>
                  </a:extLst>
                </a:gridCol>
                <a:gridCol w="766150">
                  <a:extLst>
                    <a:ext uri="{9D8B030D-6E8A-4147-A177-3AD203B41FA5}">
                      <a16:colId xmlns:a16="http://schemas.microsoft.com/office/drawing/2014/main" val="3513935329"/>
                    </a:ext>
                  </a:extLst>
                </a:gridCol>
                <a:gridCol w="769287">
                  <a:extLst>
                    <a:ext uri="{9D8B030D-6E8A-4147-A177-3AD203B41FA5}">
                      <a16:colId xmlns:a16="http://schemas.microsoft.com/office/drawing/2014/main" val="2617022964"/>
                    </a:ext>
                  </a:extLst>
                </a:gridCol>
                <a:gridCol w="1730413">
                  <a:extLst>
                    <a:ext uri="{9D8B030D-6E8A-4147-A177-3AD203B41FA5}">
                      <a16:colId xmlns:a16="http://schemas.microsoft.com/office/drawing/2014/main" val="2138017249"/>
                    </a:ext>
                  </a:extLst>
                </a:gridCol>
                <a:gridCol w="1511063">
                  <a:extLst>
                    <a:ext uri="{9D8B030D-6E8A-4147-A177-3AD203B41FA5}">
                      <a16:colId xmlns:a16="http://schemas.microsoft.com/office/drawing/2014/main" val="810096973"/>
                    </a:ext>
                  </a:extLst>
                </a:gridCol>
                <a:gridCol w="1437947">
                  <a:extLst>
                    <a:ext uri="{9D8B030D-6E8A-4147-A177-3AD203B41FA5}">
                      <a16:colId xmlns:a16="http://schemas.microsoft.com/office/drawing/2014/main" val="3751670928"/>
                    </a:ext>
                  </a:extLst>
                </a:gridCol>
                <a:gridCol w="1764436">
                  <a:extLst>
                    <a:ext uri="{9D8B030D-6E8A-4147-A177-3AD203B41FA5}">
                      <a16:colId xmlns:a16="http://schemas.microsoft.com/office/drawing/2014/main" val="2175107753"/>
                    </a:ext>
                  </a:extLst>
                </a:gridCol>
              </a:tblGrid>
              <a:tr h="22061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237 980,53399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228 213,03986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2 771,16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3804057957"/>
                  </a:ext>
                </a:extLst>
              </a:tr>
              <a:tr h="2026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237 980,53399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228 213,03986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2 771,16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437713582"/>
                  </a:ext>
                </a:extLst>
              </a:tr>
              <a:tr h="2026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150 861,70375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120 153,54286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79,6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1 459,01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2577184399"/>
                  </a:ext>
                </a:extLst>
              </a:tr>
              <a:tr h="2026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9 514,85000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9 409,94306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114,26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3025715745"/>
                  </a:ext>
                </a:extLst>
              </a:tr>
              <a:tr h="2255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54 070,00000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29 062,38411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53,7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352,90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3228526464"/>
                  </a:ext>
                </a:extLst>
              </a:tr>
              <a:tr h="2026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80 899,85375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76 528,65050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929,28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2710797806"/>
                  </a:ext>
                </a:extLst>
              </a:tr>
              <a:tr h="2026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6 377,00000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5 152,56519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80,8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62,57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170184579"/>
                  </a:ext>
                </a:extLst>
              </a:tr>
              <a:tr h="2026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170 339,97878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165 408,68888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2 008,53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482355012"/>
                  </a:ext>
                </a:extLst>
              </a:tr>
              <a:tr h="2026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141 800,90000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141 289,12589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1 715,65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205370515"/>
                  </a:ext>
                </a:extLst>
              </a:tr>
              <a:tr h="2026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10 250,00000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8 849,68870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86,3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107,46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3136996730"/>
                  </a:ext>
                </a:extLst>
              </a:tr>
              <a:tr h="24261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1 361,00000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1 361,00000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16,53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4069303203"/>
                  </a:ext>
                </a:extLst>
              </a:tr>
              <a:tr h="4003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16 928,07878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13 908,87429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82,2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168,89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3253589066"/>
                  </a:ext>
                </a:extLst>
              </a:tr>
              <a:tr h="2255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12 400,00000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12 0000,00000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145,71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1004386146"/>
                  </a:ext>
                </a:extLst>
              </a:tr>
              <a:tr h="2255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1 900,00000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1 500,00000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78,9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18,21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4189006711"/>
                  </a:ext>
                </a:extLst>
              </a:tr>
              <a:tr h="4003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средств массовой информации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10 500,00000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10 500,00000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127,50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2910633836"/>
                  </a:ext>
                </a:extLst>
              </a:tr>
              <a:tr h="4003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 (муниципального) долга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3 643,38535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3 568,32794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43,33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2995224056"/>
                  </a:ext>
                </a:extLst>
              </a:tr>
              <a:tr h="4003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 (муниципального) внутреннего долга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3 643,38535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3 568,32794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43,33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1579797085"/>
                  </a:ext>
                </a:extLst>
              </a:tr>
              <a:tr h="2026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10 531 629,60220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10 082 643,77634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95,7</a:t>
                      </a:r>
                      <a:endParaRPr lang="ru-RU" sz="125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122 432,02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372130967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876C0C0-E85D-4FD3-A2D2-6C527F962E1B}"/>
              </a:ext>
            </a:extLst>
          </p:cNvPr>
          <p:cNvSpPr txBox="1"/>
          <p:nvPr/>
        </p:nvSpPr>
        <p:spPr>
          <a:xfrm>
            <a:off x="2852835" y="242796"/>
            <a:ext cx="6097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городского округа Лобня 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сферам деятельности в 2024 г.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23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73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071014"/>
              </p:ext>
            </p:extLst>
          </p:nvPr>
        </p:nvGraphicFramePr>
        <p:xfrm>
          <a:off x="1530305" y="796700"/>
          <a:ext cx="8982099" cy="5684839"/>
        </p:xfrm>
        <a:graphic>
          <a:graphicData uri="http://schemas.openxmlformats.org/drawingml/2006/table">
            <a:tbl>
              <a:tblPr/>
              <a:tblGrid>
                <a:gridCol w="8982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858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направления бюджетной, налоговой и долговой политики городского округа Лобня в 2024 году</a:t>
                      </a:r>
                    </a:p>
                  </a:txBody>
                  <a:tcPr marL="121920" marR="12192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Бюджетная и налоговая политика</a:t>
                      </a:r>
                      <a:endParaRPr kumimoji="0" lang="ru-RU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7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обеспечение сбалансированности и устойчивости бюджета города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безусловное исполнение принятых социальных обязательств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реализация указов Президента России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повышение эффективности бюджетных расходов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повышение доступности и качества государственных и муниципальных услуг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совершенствование программно-целевого принципа планирования бюджета  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обеспечение открытости и прозрачности бюджетного процесса.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218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2286" y="233694"/>
            <a:ext cx="10062992" cy="108980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Доля расходов по сферам деятельности в общем объеме расходов бюджета    городского округа Лобня в 20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 г.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B2CBF98-9893-4B12-949D-95E9500E59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9882587"/>
              </p:ext>
            </p:extLst>
          </p:nvPr>
        </p:nvGraphicFramePr>
        <p:xfrm>
          <a:off x="166254" y="1101822"/>
          <a:ext cx="12025745" cy="5659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339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2346" y="787682"/>
            <a:ext cx="9116907" cy="63549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исполнения бюджета  городского округа Лобня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6252793"/>
              </p:ext>
            </p:extLst>
          </p:nvPr>
        </p:nvGraphicFramePr>
        <p:xfrm>
          <a:off x="464608" y="1301959"/>
          <a:ext cx="11381952" cy="545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65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138" y="734282"/>
            <a:ext cx="10513050" cy="66995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исполнения бюджета городского округа Лобня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2570370"/>
              </p:ext>
            </p:extLst>
          </p:nvPr>
        </p:nvGraphicFramePr>
        <p:xfrm>
          <a:off x="376766" y="1303944"/>
          <a:ext cx="11469794" cy="5368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4443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761" y="189316"/>
            <a:ext cx="11006254" cy="9487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по муниципальным программам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расходов бюджета исполнялись 19 муниципальных программ,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которые в общей сумме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  10 013 268,98839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7F20616-9C8A-40EC-B4A0-EFC054E2AA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3108130"/>
              </p:ext>
            </p:extLst>
          </p:nvPr>
        </p:nvGraphicFramePr>
        <p:xfrm>
          <a:off x="100581" y="980965"/>
          <a:ext cx="11990838" cy="5687719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7355513">
                  <a:extLst>
                    <a:ext uri="{9D8B030D-6E8A-4147-A177-3AD203B41FA5}">
                      <a16:colId xmlns:a16="http://schemas.microsoft.com/office/drawing/2014/main" val="3471293038"/>
                    </a:ext>
                  </a:extLst>
                </a:gridCol>
                <a:gridCol w="1726475">
                  <a:extLst>
                    <a:ext uri="{9D8B030D-6E8A-4147-A177-3AD203B41FA5}">
                      <a16:colId xmlns:a16="http://schemas.microsoft.com/office/drawing/2014/main" val="619638195"/>
                    </a:ext>
                  </a:extLst>
                </a:gridCol>
                <a:gridCol w="1590450">
                  <a:extLst>
                    <a:ext uri="{9D8B030D-6E8A-4147-A177-3AD203B41FA5}">
                      <a16:colId xmlns:a16="http://schemas.microsoft.com/office/drawing/2014/main" val="2947517535"/>
                    </a:ext>
                  </a:extLst>
                </a:gridCol>
                <a:gridCol w="1318400">
                  <a:extLst>
                    <a:ext uri="{9D8B030D-6E8A-4147-A177-3AD203B41FA5}">
                      <a16:colId xmlns:a16="http://schemas.microsoft.com/office/drawing/2014/main" val="3359451744"/>
                    </a:ext>
                  </a:extLst>
                </a:gridCol>
              </a:tblGrid>
              <a:tr h="3938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2024 год 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val="448581081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"Здравоохранение"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460,00000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300,00000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65,22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84018798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"Культура и туризм"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301 116,33399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288 603,78900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95,84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63829030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kern="12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"Образование"</a:t>
                      </a:r>
                      <a:endParaRPr lang="ru-RU" sz="1400" b="0" u="none" strike="noStrike" kern="120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2 500 666,65221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2 437 384,83249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97,47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81337020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"Социальная защита населения"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75 574,85000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49 385,54226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65,35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40896184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"Спорт"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167 997,90000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165 408,68888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98,46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01226038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сельского хозяйства"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1 645,65200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535,69110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32,55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99032721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kern="12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"Экология и окружающая среда"</a:t>
                      </a:r>
                      <a:endParaRPr lang="ru-RU" sz="1400" b="0" u="none" strike="noStrike" kern="120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31 372,67000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25 042,36787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79,82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53645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"Безопасность и обеспечение безопасности жизнедеятельности населения"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81 642,75908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74 134,46064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90,80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67649831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kern="12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"Жилище"</a:t>
                      </a:r>
                      <a:endParaRPr lang="ru-RU" sz="1400" b="0" u="none" strike="noStrike" kern="120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69 389,85375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69 353,88632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51360557"/>
                  </a:ext>
                </a:extLst>
              </a:tr>
              <a:tr h="2996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инженерной инфраструктуры, энергоэффективности и отрасли обращения с отходами»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52 120,43058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50 004,47858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95,94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5606388"/>
                  </a:ext>
                </a:extLst>
              </a:tr>
              <a:tr h="3213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"Предпринимательство"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419,70621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419,70621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400" b="0" u="none" strike="noStrike" kern="120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59379566"/>
                  </a:ext>
                </a:extLst>
              </a:tr>
              <a:tr h="2752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"Управление имуществом и муниципальными финансами"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491 516,75597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456 934,43777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92,96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28535284"/>
                  </a:ext>
                </a:extLst>
              </a:tr>
              <a:tr h="3938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31 770,63000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30 135,06663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94,85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62529734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и функционирование дорожно-транспортного комплекса"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269 263,13594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197 715,39075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73,43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96347642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"Цифровое муниципальное образование"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82 410,00000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79 667,89169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96,67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12206649"/>
                  </a:ext>
                </a:extLst>
              </a:tr>
              <a:tr h="3081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"Архитектура и градостроительство"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1 000,00000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0,00000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51268773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"Формирование современной комфортной городской среды"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1 407 517,02354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1 290 355,02993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91,68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0778185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"Строительство и капитальный ремонт объектов социальной инфраструктуры"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4 776 000,02878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4 732 185,20803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99,08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09693490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"Переселение граждан из аварийного жилищного фонда"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67 398,97327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65 702,52024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97,48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011494" y="659756"/>
            <a:ext cx="10034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47316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920" y="313092"/>
            <a:ext cx="10284737" cy="555531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по муниципальным программам, тыс. рублей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670226"/>
              </p:ext>
            </p:extLst>
          </p:nvPr>
        </p:nvGraphicFramePr>
        <p:xfrm>
          <a:off x="279885" y="680720"/>
          <a:ext cx="11816080" cy="6177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61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459" y="604378"/>
            <a:ext cx="10620209" cy="58111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 НА ТЕРРИТОРИИ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ЛОБНЯ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171B1037-8BF9-4A9D-B4CD-374A4198FF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6802994"/>
              </p:ext>
            </p:extLst>
          </p:nvPr>
        </p:nvGraphicFramePr>
        <p:xfrm>
          <a:off x="304800" y="1185492"/>
          <a:ext cx="11582400" cy="5613612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9684356">
                  <a:extLst>
                    <a:ext uri="{9D8B030D-6E8A-4147-A177-3AD203B41FA5}">
                      <a16:colId xmlns:a16="http://schemas.microsoft.com/office/drawing/2014/main" val="1113873869"/>
                    </a:ext>
                  </a:extLst>
                </a:gridCol>
                <a:gridCol w="1898044">
                  <a:extLst>
                    <a:ext uri="{9D8B030D-6E8A-4147-A177-3AD203B41FA5}">
                      <a16:colId xmlns:a16="http://schemas.microsoft.com/office/drawing/2014/main" val="580169030"/>
                    </a:ext>
                  </a:extLst>
                </a:gridCol>
              </a:tblGrid>
              <a:tr h="2728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тыс.руб.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ctr"/>
                </a:tc>
                <a:extLst>
                  <a:ext uri="{0D108BD9-81ED-4DB2-BD59-A6C34878D82A}">
                    <a16:rowId xmlns:a16="http://schemas.microsoft.com/office/drawing/2014/main" val="3071410569"/>
                  </a:ext>
                </a:extLst>
              </a:tr>
              <a:tr h="254367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проект «Успех каждого ребенка»</a:t>
                      </a:r>
                      <a:endParaRPr lang="ru-RU" sz="14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1 040,80966</a:t>
                      </a:r>
                      <a:endParaRPr lang="ru-RU" sz="1400" b="1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461364948"/>
                  </a:ext>
                </a:extLst>
              </a:tr>
              <a:tr h="5631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Оснащение (обновление материально-технической базы) оборудованием, средствами обучения и воспитания образовательных организаций различных типов для реализации дополнительных общеразвивающих программ, для создания информационных систем в образовательных организациях</a:t>
                      </a:r>
                      <a:endParaRPr lang="ru-RU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1 040,80966</a:t>
                      </a:r>
                      <a:endParaRPr lang="ru-RU" sz="1400" b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3480927926"/>
                  </a:ext>
                </a:extLst>
              </a:tr>
              <a:tr h="30110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проект «Патриотическое воспитание граждан Российской Федерации»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u="none" strike="noStrike" kern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3 949,20408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3706330276"/>
                  </a:ext>
                </a:extLst>
              </a:tr>
              <a:tr h="469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советников директора по воспитанию и взаимодействию с детскими общественными</a:t>
                      </a:r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объединениями в муниципальных общеобразовательных организациях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3 350,40000</a:t>
                      </a:r>
                      <a:endParaRPr lang="ru-RU" sz="14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3276316206"/>
                  </a:ext>
                </a:extLst>
              </a:tr>
              <a:tr h="46984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оснащения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598,80408</a:t>
                      </a:r>
                      <a:endParaRPr lang="ru-RU" sz="14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1229177977"/>
                  </a:ext>
                </a:extLst>
              </a:tr>
              <a:tr h="2489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проект «Содействие занятости»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18 420,00000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4158371671"/>
                  </a:ext>
                </a:extLst>
              </a:tr>
              <a:tr h="83228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поддержка частных дошкольных образовательных организаций, частных общеобразовательных организаций и индивидуальных предпринимателей, осуществляющих образовательную деятельность по основным общеобразовательным программам дошкольного образования, с целью возмещения расходов на присмотр и уход, содержание имущества и арендную плату за использование помещений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18 420,00000</a:t>
                      </a:r>
                      <a:endParaRPr lang="ru-RU" sz="14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1179365921"/>
                  </a:ext>
                </a:extLst>
              </a:tr>
              <a:tr h="2667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проект "Формирование комфортной городской среды"</a:t>
                      </a:r>
                      <a:endParaRPr lang="ru-RU" sz="14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655 969,65470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2882044239"/>
                  </a:ext>
                </a:extLst>
              </a:tr>
              <a:tr h="50422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программ формирования современной городской среды в части достижения основного результата по благоустройству общественных территорий (благоустройство скверов)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56 239,91335</a:t>
                      </a:r>
                      <a:endParaRPr lang="ru-RU" sz="1400" b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2596699463"/>
                  </a:ext>
                </a:extLst>
              </a:tr>
              <a:tr h="65553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программ формирования современной городской среды в части достижения основного результата по благоустройству общественных территорий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592 199,58828</a:t>
                      </a:r>
                      <a:endParaRPr lang="ru-RU" sz="1400" b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3667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дворовых территорий</a:t>
                      </a:r>
                      <a:endParaRPr lang="ru-RU" sz="1400" b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7 530,15307</a:t>
                      </a:r>
                      <a:endParaRPr lang="ru-RU" sz="1400" b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40163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69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1208" y="158937"/>
            <a:ext cx="8363151" cy="1555425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В 2024 году в рамках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еализации мероприятий по благоустройству территорий</a:t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 округа Лобня.</a:t>
            </a:r>
            <a:r>
              <a:rPr lang="ru-RU" sz="1050" b="1" dirty="0"/>
              <a:t/>
            </a:r>
            <a:br>
              <a:rPr lang="ru-RU" sz="1050" b="1" dirty="0"/>
            </a:br>
            <a:endParaRPr lang="ru-RU" sz="22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15183" y="1179067"/>
            <a:ext cx="98551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Лобне открылась основная часть центрального парка. Местные жители теперь могут воспользоваться сценой с трибуной, амфитеатром, смотровой площадкой над прудом, детскими и спортивными площадками. Для детей также доступны аттракционы и батуты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9" y="4946366"/>
            <a:ext cx="3238464" cy="17456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6470" y="2625617"/>
            <a:ext cx="3770291" cy="197353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196" y="4680579"/>
            <a:ext cx="3147457" cy="186466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4051" y="3690414"/>
            <a:ext cx="3888344" cy="25119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29196" y="2358359"/>
            <a:ext cx="2964270" cy="197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5475" y="534821"/>
            <a:ext cx="9987449" cy="1128940"/>
          </a:xfrm>
          <a:solidFill>
            <a:schemeClr val="accent2">
              <a:lumMod val="40000"/>
              <a:lumOff val="60000"/>
              <a:alpha val="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0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2024 году на проведение городских праздничных мероприятий и фестивалей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направлено 3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062,21360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тыс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рублей.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674F8D-73D6-4A86-BEF3-6092785F99BD}"/>
              </a:ext>
            </a:extLst>
          </p:cNvPr>
          <p:cNvSpPr txBox="1"/>
          <p:nvPr/>
        </p:nvSpPr>
        <p:spPr>
          <a:xfrm>
            <a:off x="8358809" y="1555476"/>
            <a:ext cx="32500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деятельности (оказание услуг) муниципальных учреждений - театрально-концертные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направлено 42 900,00000 тыс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F39280-BB95-4552-1A43-AE950B573EDB}"/>
              </a:ext>
            </a:extLst>
          </p:cNvPr>
          <p:cNvSpPr txBox="1"/>
          <p:nvPr/>
        </p:nvSpPr>
        <p:spPr>
          <a:xfrm>
            <a:off x="-182612" y="1555476"/>
            <a:ext cx="54481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Традиционный Международный театральный фестиваль «Русская классика. Лобня-2024» прошел в городе 28 раз.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40851" y="2146066"/>
            <a:ext cx="33086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деятельности (оказание услуг) муниципальных учреждений - культурно-досуговые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101 727,000000 тыс. рублей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0120" y="3309802"/>
            <a:ext cx="3442675" cy="2814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1521" y="4006718"/>
            <a:ext cx="3417958" cy="2574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132" y="3544403"/>
            <a:ext cx="3058101" cy="234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4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5640" y="348330"/>
            <a:ext cx="64807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4" name="Овал 3"/>
          <p:cNvSpPr/>
          <p:nvPr/>
        </p:nvSpPr>
        <p:spPr>
          <a:xfrm>
            <a:off x="371664" y="2003403"/>
            <a:ext cx="4000719" cy="1521392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общеобразовательных учреждений</a:t>
            </a:r>
          </a:p>
        </p:txBody>
      </p:sp>
      <p:sp>
        <p:nvSpPr>
          <p:cNvPr id="12" name="Овал 11"/>
          <p:cNvSpPr/>
          <p:nvPr/>
        </p:nvSpPr>
        <p:spPr>
          <a:xfrm>
            <a:off x="8054577" y="2115309"/>
            <a:ext cx="3869320" cy="1521392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учреждения дополнительного образования</a:t>
            </a:r>
          </a:p>
        </p:txBody>
      </p:sp>
      <p:sp>
        <p:nvSpPr>
          <p:cNvPr id="14" name="Овал 13"/>
          <p:cNvSpPr/>
          <p:nvPr/>
        </p:nvSpPr>
        <p:spPr>
          <a:xfrm>
            <a:off x="4534128" y="2668304"/>
            <a:ext cx="3498983" cy="1521392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учреждение молодежной политики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6A1DA7-4E3A-4BD1-A570-260785B34C86}"/>
              </a:ext>
            </a:extLst>
          </p:cNvPr>
          <p:cNvSpPr txBox="1"/>
          <p:nvPr/>
        </p:nvSpPr>
        <p:spPr>
          <a:xfrm>
            <a:off x="792480" y="1093320"/>
            <a:ext cx="104038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образование в 2024 году составили сумму в размере 7 234 151,94608 тыс. руб.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услуг в сфере образования осуществляют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279E34-E29F-4A58-AE78-9B2FA3A99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4" y="4149130"/>
            <a:ext cx="3571308" cy="2363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EA645E-4561-4AEF-8493-EC04ACF11A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612" y="4249704"/>
            <a:ext cx="3092285" cy="2162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287B4A1-2171-407F-A1D6-627E1FE0A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80" y="4328246"/>
            <a:ext cx="2083480" cy="2083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954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91366"/>
            <a:ext cx="53174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 Лобни стали призерами фестиваля проектного творчества</a:t>
            </a:r>
          </a:p>
          <a:p>
            <a:pPr algn="just"/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  школы №4 Лобни приняли участие в фестивале проектного творчества, проходившего на базе Корпоративного университета развития образования, и заняли почетное 2 место.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192" y="2310776"/>
            <a:ext cx="7073348" cy="2717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Россия-мои горизонты» - в Лобне прошло занятие по профориентации школьников</a:t>
            </a:r>
          </a:p>
          <a:p>
            <a:pPr>
              <a:spcBef>
                <a:spcPts val="60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«Россия-мои горизонты» в СОШ №9 Лобни прошло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занятие «Россия здоровая: медицина и фармация».</a:t>
            </a:r>
          </a:p>
          <a:p>
            <a:pPr>
              <a:lnSpc>
                <a:spcPct val="1200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Лобне собрали посылки для военнослужащих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 воспитанников и сотрудники дошкольных отделений Лобни провели предновогодний сбор гуманитарной помощи для участников специальной военной операции.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769086" y="291366"/>
            <a:ext cx="46051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Лицеисты из Лобни посетили «Московский Комсомолец»</a:t>
            </a:r>
          </a:p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Лицея Лобни съездили на экскурсию в редакцию известной газеты «Московский Комсомолец», а также в Московскую газетную типографию.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2521" y="5108861"/>
            <a:ext cx="763656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Лобненская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делегация приняла участие в областных Рождественских чтениях</a:t>
            </a:r>
          </a:p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из Лобни приняли участие в XXII Московских областных Рождественских образовательных чтениях, посвящённых 80-летию Победы в Великой Отечественной войне.</a:t>
            </a:r>
          </a:p>
        </p:txBody>
      </p:sp>
      <p:pic>
        <p:nvPicPr>
          <p:cNvPr id="8" name="Picture 2" descr="Школьники Лобни стали призерами фестиваля проектного творчест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396" y="454837"/>
            <a:ext cx="2410690" cy="191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Лицеисты из Лобни посетили «Московский Комсомолец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541" y="2459940"/>
            <a:ext cx="2365512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В Лобне собрали посылки для военнослужащих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475" y="2459939"/>
            <a:ext cx="2447925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«Россия-мои горизонты» - в Лобне прошло занятие по профориентации школьников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221" y="4616076"/>
            <a:ext cx="2438401" cy="191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Лобненская делегация приняла участие в областных Рождественских чтениях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183" y="4701209"/>
            <a:ext cx="1934817" cy="15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05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3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232619"/>
              </p:ext>
            </p:extLst>
          </p:nvPr>
        </p:nvGraphicFramePr>
        <p:xfrm>
          <a:off x="1642601" y="725850"/>
          <a:ext cx="8721531" cy="5227753"/>
        </p:xfrm>
        <a:graphic>
          <a:graphicData uri="http://schemas.openxmlformats.org/drawingml/2006/table">
            <a:tbl>
              <a:tblPr/>
              <a:tblGrid>
                <a:gridCol w="8721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775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Долговая политика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18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Долговая политика в 2024 году строилась на принципах безусловного исполнения и обслуживания долговых обязательств в полном объеме и в установленные сроки.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84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Целями долговой политики города являются поддержание объема муниципального долга городского округа Лобня на оптимальном уровне (не более 50% от объема налоговых и неналоговых доходов бюджета городского округа), минимизация стоимости его обслуживания.</a:t>
                      </a:r>
                    </a:p>
                  </a:txBody>
                  <a:tcPr marL="121920" marR="121920"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532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637" y="622030"/>
            <a:ext cx="9036076" cy="561560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Доме детского и юношеского творчества "Планета талантов" Лобни состоялись ежегодные городские Рождественские образовательные чтения.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чтений: "80-летие великой Победы: память и духовный опыт поколений".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началом мероприятия было подписано соглашение о сотрудничестве между </a:t>
            </a:r>
            <a:r>
              <a:rPr lang="ru-RU" sz="16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Лобненским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благочинием и Управлением образования администрации города. Исполняющая обязанности начальника Управления образования Анастасия Акимова и Протоиерей Михаил Трутнев обратились к участникам с приветственным словом.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сцены в исполнении обучающихся городских школ звучали стихи и песни, доклады и инсценировки, музыкальные попурри из произведений о героях Великой отечественной войны. Отдельно остановились на роли Церкви и Веры в те непростые для людей времена. 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организаций выступили с докладами о деятельности священнослужителей в военное время, а также о роли  литературы на христианскую тематику в становлении личности человека.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Завершились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Чтения  награждением участников Филаретовской олимпиады. 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словам организаторов, мероприятие получилось трогательным, ярким и запоминающимся.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84955" y="0"/>
            <a:ext cx="1983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pic>
        <p:nvPicPr>
          <p:cNvPr id="5" name="Picture 2" descr="В Лобне состоялись ежегодные Рождественские чтен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713" y="986496"/>
            <a:ext cx="2715490" cy="215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72713" y="4132192"/>
            <a:ext cx="2770521" cy="207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5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6D4B39-C91E-EB29-05E0-B488E1F0F034}"/>
              </a:ext>
            </a:extLst>
          </p:cNvPr>
          <p:cNvSpPr txBox="1"/>
          <p:nvPr/>
        </p:nvSpPr>
        <p:spPr>
          <a:xfrm>
            <a:off x="2477896" y="477447"/>
            <a:ext cx="8790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объектов социальной инфраструктуры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D8B63-EE81-B471-BA35-6963F2220488}"/>
              </a:ext>
            </a:extLst>
          </p:cNvPr>
          <p:cNvSpPr txBox="1"/>
          <p:nvPr/>
        </p:nvSpPr>
        <p:spPr>
          <a:xfrm>
            <a:off x="7065599" y="1341400"/>
            <a:ext cx="46737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Завершилось строительство детского сада на 330 мест по адресу: Московская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область,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г.о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Лобня,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мкр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Катюшки (Север)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50C856-86A1-C06E-3DF8-32F2B180769B}"/>
              </a:ext>
            </a:extLst>
          </p:cNvPr>
          <p:cNvSpPr txBox="1"/>
          <p:nvPr/>
        </p:nvSpPr>
        <p:spPr>
          <a:xfrm>
            <a:off x="130739" y="1420231"/>
            <a:ext cx="54661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Завершилось строительство школы на 2200 мест по адресу: Московская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область,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г.Лобня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мкр.Катюшки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(север)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02462" y="4955669"/>
            <a:ext cx="2592952" cy="17279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54" y="2341487"/>
            <a:ext cx="4506971" cy="2537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28" y="4955669"/>
            <a:ext cx="2362200" cy="1771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9" y="2219868"/>
            <a:ext cx="4444241" cy="23955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4461" y="4730266"/>
            <a:ext cx="2697218" cy="20229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35993" y="4818818"/>
            <a:ext cx="2461077" cy="1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7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6D175C-CB96-443C-A252-08FD0207C518}"/>
              </a:ext>
            </a:extLst>
          </p:cNvPr>
          <p:cNvSpPr txBox="1"/>
          <p:nvPr/>
        </p:nvSpPr>
        <p:spPr>
          <a:xfrm>
            <a:off x="1106215" y="1305822"/>
            <a:ext cx="104945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0680C4B-3C13-4CB4-B1B3-BDD6141597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746211"/>
              </p:ext>
            </p:extLst>
          </p:nvPr>
        </p:nvGraphicFramePr>
        <p:xfrm>
          <a:off x="591211" y="2441546"/>
          <a:ext cx="11009578" cy="3847286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639416">
                  <a:extLst>
                    <a:ext uri="{9D8B030D-6E8A-4147-A177-3AD203B41FA5}">
                      <a16:colId xmlns:a16="http://schemas.microsoft.com/office/drawing/2014/main" val="3989159462"/>
                    </a:ext>
                  </a:extLst>
                </a:gridCol>
                <a:gridCol w="1370473">
                  <a:extLst>
                    <a:ext uri="{9D8B030D-6E8A-4147-A177-3AD203B41FA5}">
                      <a16:colId xmlns:a16="http://schemas.microsoft.com/office/drawing/2014/main" val="1707690905"/>
                    </a:ext>
                  </a:extLst>
                </a:gridCol>
                <a:gridCol w="1624265">
                  <a:extLst>
                    <a:ext uri="{9D8B030D-6E8A-4147-A177-3AD203B41FA5}">
                      <a16:colId xmlns:a16="http://schemas.microsoft.com/office/drawing/2014/main" val="364121545"/>
                    </a:ext>
                  </a:extLst>
                </a:gridCol>
                <a:gridCol w="1675021">
                  <a:extLst>
                    <a:ext uri="{9D8B030D-6E8A-4147-A177-3AD203B41FA5}">
                      <a16:colId xmlns:a16="http://schemas.microsoft.com/office/drawing/2014/main" val="1342694551"/>
                    </a:ext>
                  </a:extLst>
                </a:gridCol>
                <a:gridCol w="1700403">
                  <a:extLst>
                    <a:ext uri="{9D8B030D-6E8A-4147-A177-3AD203B41FA5}">
                      <a16:colId xmlns:a16="http://schemas.microsoft.com/office/drawing/2014/main" val="3833504315"/>
                    </a:ext>
                  </a:extLst>
                </a:gridCol>
              </a:tblGrid>
              <a:tr h="1430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6324497"/>
                  </a:ext>
                </a:extLst>
              </a:tr>
              <a:tr h="45353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«Здравоохранение» на 2023-2027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26002"/>
                  </a:ext>
                </a:extLst>
              </a:tr>
              <a:tr h="1259171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4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Диспансеризация взрослого населения Московской области (Доля взрослого населения, прошедшего диспансеризацию, от общего числа взрослого населения)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264136"/>
                  </a:ext>
                </a:extLst>
              </a:tr>
              <a:tr h="703726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4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– медикам, нуждающихся в обеспечении жильем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651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589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06A631-B082-4708-8543-9AAC5EFFCF77}"/>
              </a:ext>
            </a:extLst>
          </p:cNvPr>
          <p:cNvSpPr txBox="1"/>
          <p:nvPr/>
        </p:nvSpPr>
        <p:spPr>
          <a:xfrm>
            <a:off x="1752653" y="597404"/>
            <a:ext cx="93694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3016D09-1F86-4E72-9834-6AFA283F3F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990024"/>
              </p:ext>
            </p:extLst>
          </p:nvPr>
        </p:nvGraphicFramePr>
        <p:xfrm>
          <a:off x="266013" y="1525690"/>
          <a:ext cx="11809264" cy="470183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041382">
                  <a:extLst>
                    <a:ext uri="{9D8B030D-6E8A-4147-A177-3AD203B41FA5}">
                      <a16:colId xmlns:a16="http://schemas.microsoft.com/office/drawing/2014/main" val="2480881384"/>
                    </a:ext>
                  </a:extLst>
                </a:gridCol>
                <a:gridCol w="1439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9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53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3904">
                  <a:extLst>
                    <a:ext uri="{9D8B030D-6E8A-4147-A177-3AD203B41FA5}">
                      <a16:colId xmlns:a16="http://schemas.microsoft.com/office/drawing/2014/main" val="3552040052"/>
                    </a:ext>
                  </a:extLst>
                </a:gridCol>
              </a:tblGrid>
              <a:tr h="6372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0293150"/>
                  </a:ext>
                </a:extLst>
              </a:tr>
              <a:tr h="27101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«Культура» на 2023-2027 годы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274318"/>
                  </a:ext>
                </a:extLst>
              </a:tr>
              <a:tr h="3550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kern="1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Цифровизация</a:t>
                      </a:r>
                      <a:r>
                        <a:rPr lang="ru-RU" sz="13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музейных фондов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30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3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6122561"/>
                  </a:ext>
                </a:extLst>
              </a:tr>
              <a:tr h="4541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3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16537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30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16600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100,4</a:t>
                      </a:r>
                      <a:endParaRPr lang="ru-RU" sz="130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7451386"/>
                  </a:ext>
                </a:extLst>
              </a:tr>
              <a:tr h="5324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30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86400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30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86400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7592388"/>
                  </a:ext>
                </a:extLst>
              </a:tr>
              <a:tr h="454132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переоснащенных муниципальных библиотек по модельному стандарту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3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3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0409223"/>
                  </a:ext>
                </a:extLst>
              </a:tr>
              <a:tr h="271014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посещений культурных мероприятий 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единиц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499,329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503,34</a:t>
                      </a:r>
                      <a:endParaRPr lang="ru-RU" sz="13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100,8</a:t>
                      </a:r>
                      <a:endParaRPr lang="ru-RU" sz="13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 anchor="ctr"/>
                </a:tc>
                <a:extLst>
                  <a:ext uri="{0D108BD9-81ED-4DB2-BD59-A6C34878D82A}">
                    <a16:rowId xmlns:a16="http://schemas.microsoft.com/office/drawing/2014/main" val="530932638"/>
                  </a:ext>
                </a:extLst>
              </a:tr>
              <a:tr h="454132">
                <a:tc>
                  <a:txBody>
                    <a:bodyPr/>
                    <a:lstStyle/>
                    <a:p>
                      <a:r>
                        <a:rPr kumimoji="0" lang="ru-RU" sz="1300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принимающих участие в добровольческой деятельности</a:t>
                      </a:r>
                      <a:endParaRPr lang="ru-RU" sz="13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12700" marR="12700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3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</a:t>
                      </a:r>
                      <a:endParaRPr lang="ru-RU" sz="13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 anchor="ctr"/>
                </a:tc>
                <a:extLst>
                  <a:ext uri="{0D108BD9-81ED-4DB2-BD59-A6C34878D82A}">
                    <a16:rowId xmlns:a16="http://schemas.microsoft.com/office/drawing/2014/main" val="3381622936"/>
                  </a:ext>
                </a:extLst>
              </a:tr>
              <a:tr h="2710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организаций культуры, получивших современное оборудование </a:t>
                      </a:r>
                      <a:endParaRPr lang="ru-RU" sz="13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873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(реконструированных) и капитально отремонтированных объектов организаций культуры</a:t>
                      </a:r>
                      <a:endParaRPr lang="ru-RU" sz="13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1310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67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06A631-B082-4708-8543-9AAC5EFFCF77}"/>
              </a:ext>
            </a:extLst>
          </p:cNvPr>
          <p:cNvSpPr txBox="1"/>
          <p:nvPr/>
        </p:nvSpPr>
        <p:spPr>
          <a:xfrm>
            <a:off x="1528716" y="891849"/>
            <a:ext cx="108069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3016D09-1F86-4E72-9834-6AFA283F3F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674384"/>
              </p:ext>
            </p:extLst>
          </p:nvPr>
        </p:nvGraphicFramePr>
        <p:xfrm>
          <a:off x="180592" y="1904262"/>
          <a:ext cx="11644203" cy="444227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970917">
                  <a:extLst>
                    <a:ext uri="{9D8B030D-6E8A-4147-A177-3AD203B41FA5}">
                      <a16:colId xmlns:a16="http://schemas.microsoft.com/office/drawing/2014/main" val="2480881384"/>
                    </a:ext>
                  </a:extLst>
                </a:gridCol>
                <a:gridCol w="1418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5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1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7572">
                  <a:extLst>
                    <a:ext uri="{9D8B030D-6E8A-4147-A177-3AD203B41FA5}">
                      <a16:colId xmlns:a16="http://schemas.microsoft.com/office/drawing/2014/main" val="3552040052"/>
                    </a:ext>
                  </a:extLst>
                </a:gridCol>
              </a:tblGrid>
              <a:tr h="6451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0293150"/>
                  </a:ext>
                </a:extLst>
              </a:tr>
              <a:tr h="27435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«Культура» на 2023-2027 годы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274318"/>
                  </a:ext>
                </a:extLst>
              </a:tr>
              <a:tr h="13485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3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9600269"/>
                  </a:ext>
                </a:extLst>
              </a:tr>
              <a:tr h="435915">
                <a:tc>
                  <a:txBody>
                    <a:bodyPr/>
                    <a:lstStyle/>
                    <a:p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сферы культуры 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63,6</a:t>
                      </a:r>
                      <a:endParaRPr lang="ru-RU" sz="13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6122561"/>
                  </a:ext>
                </a:extLst>
              </a:tr>
              <a:tr h="1013460">
                <a:tc>
                  <a:txBody>
                    <a:bodyPr/>
                    <a:lstStyle/>
                    <a:p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осваивающих дополнительные предпрофессиональные программы в области искусств за счет бюджетных средств от общего количества обучающихся в детских школах искусств за счет бюджетных средств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78,66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196,7</a:t>
                      </a:r>
                      <a:endParaRPr lang="ru-RU" sz="13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7451386"/>
                  </a:ext>
                </a:extLst>
              </a:tr>
              <a:tr h="6518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оснащенных образовательных учреждений в сфере культуры (детских школ искусств по видам искусств) музыкальными инструментами, оборудованием и учебными материалами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7592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264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AB1068D-F70D-48B4-AB2C-72DB2BF81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186764"/>
              </p:ext>
            </p:extLst>
          </p:nvPr>
        </p:nvGraphicFramePr>
        <p:xfrm>
          <a:off x="307671" y="1273484"/>
          <a:ext cx="11441381" cy="547813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839725">
                  <a:extLst>
                    <a:ext uri="{9D8B030D-6E8A-4147-A177-3AD203B41FA5}">
                      <a16:colId xmlns:a16="http://schemas.microsoft.com/office/drawing/2014/main" val="184427545"/>
                    </a:ext>
                  </a:extLst>
                </a:gridCol>
                <a:gridCol w="1232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6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6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64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51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extLst>
                  <a:ext uri="{0D108BD9-81ED-4DB2-BD59-A6C34878D82A}">
                    <a16:rowId xmlns:a16="http://schemas.microsoft.com/office/drawing/2014/main" val="2889636272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на 2023-2027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491710"/>
                  </a:ext>
                </a:extLst>
              </a:tr>
              <a:tr h="407950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 возрасте до 3-х лет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8823628"/>
                  </a:ext>
                </a:extLst>
              </a:tr>
              <a:tr h="671941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4765659"/>
                  </a:ext>
                </a:extLst>
              </a:tr>
              <a:tr h="671941">
                <a:tc>
                  <a:txBody>
                    <a:bodyPr/>
                    <a:lstStyle/>
                    <a:p>
                      <a:pPr marL="93663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107,9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126,46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2937707"/>
                  </a:ext>
                </a:extLst>
              </a:tr>
              <a:tr h="671941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15,31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4849576"/>
                  </a:ext>
                </a:extLst>
              </a:tr>
              <a:tr h="955497">
                <a:tc>
                  <a:txBody>
                    <a:bodyPr/>
                    <a:lstStyle/>
                    <a:p>
                      <a:pPr marL="93663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обучающихся, получающих начальное общее образование </a:t>
                      </a:r>
                      <a:b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организациях»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1419007"/>
                  </a:ext>
                </a:extLst>
              </a:tr>
              <a:tr h="547922">
                <a:tc>
                  <a:txBody>
                    <a:bodyPr/>
                    <a:lstStyle/>
                    <a:p>
                      <a:pPr marL="93663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объектов, в которых в полном объеме выполнены мероприятия по капитальному ремонту общеобразовательных организаций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0670447"/>
                  </a:ext>
                </a:extLst>
              </a:tr>
              <a:tr h="67194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21896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3740130-6A17-44DE-9ECF-7C87C1FBC853}"/>
              </a:ext>
            </a:extLst>
          </p:cNvPr>
          <p:cNvSpPr txBox="1"/>
          <p:nvPr/>
        </p:nvSpPr>
        <p:spPr>
          <a:xfrm>
            <a:off x="1753119" y="442487"/>
            <a:ext cx="102460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137690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AB1068D-F70D-48B4-AB2C-72DB2BF81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6806"/>
              </p:ext>
            </p:extLst>
          </p:nvPr>
        </p:nvGraphicFramePr>
        <p:xfrm>
          <a:off x="210008" y="1823942"/>
          <a:ext cx="11540858" cy="4668383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884140">
                  <a:extLst>
                    <a:ext uri="{9D8B030D-6E8A-4147-A177-3AD203B41FA5}">
                      <a16:colId xmlns:a16="http://schemas.microsoft.com/office/drawing/2014/main" val="184427545"/>
                    </a:ext>
                  </a:extLst>
                </a:gridCol>
                <a:gridCol w="1079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0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27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69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extLst>
                  <a:ext uri="{0D108BD9-81ED-4DB2-BD59-A6C34878D82A}">
                    <a16:rowId xmlns:a16="http://schemas.microsoft.com/office/drawing/2014/main" val="2889636272"/>
                  </a:ext>
                </a:extLst>
              </a:tr>
              <a:tr h="27686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на 2023-2027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491710"/>
                  </a:ext>
                </a:extLst>
              </a:tr>
              <a:tr h="7489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 инвалидов школьного возраста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4765659"/>
                  </a:ext>
                </a:extLst>
              </a:tr>
              <a:tr h="3185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дополнительные</a:t>
                      </a:r>
                      <a:r>
                        <a:rPr lang="ru-RU" sz="125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места в субъектах Российской Федерации для детей в возрасте от 1,5 до 3 лет любой направленности в организациях,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 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299481"/>
                  </a:ext>
                </a:extLst>
              </a:tr>
              <a:tr h="748937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25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7622146"/>
                  </a:ext>
                </a:extLst>
              </a:tr>
              <a:tr h="318513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84,5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25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112,7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4218205"/>
                  </a:ext>
                </a:extLst>
              </a:tr>
              <a:tr h="533725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r>
                        <a:rPr lang="ru-RU" sz="1250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детей-инвалидов в возрасте от 5 до 18 лет, получающих дополнительное образование, в общей численности детей-инвалидов такого возраста 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590540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3740130-6A17-44DE-9ECF-7C87C1FBC853}"/>
              </a:ext>
            </a:extLst>
          </p:cNvPr>
          <p:cNvSpPr txBox="1"/>
          <p:nvPr/>
        </p:nvSpPr>
        <p:spPr>
          <a:xfrm>
            <a:off x="1155962" y="862158"/>
            <a:ext cx="101489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393673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AB1068D-F70D-48B4-AB2C-72DB2BF81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008147"/>
              </p:ext>
            </p:extLst>
          </p:nvPr>
        </p:nvGraphicFramePr>
        <p:xfrm>
          <a:off x="274662" y="2405833"/>
          <a:ext cx="11540858" cy="291872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884140">
                  <a:extLst>
                    <a:ext uri="{9D8B030D-6E8A-4147-A177-3AD203B41FA5}">
                      <a16:colId xmlns:a16="http://schemas.microsoft.com/office/drawing/2014/main" val="184427545"/>
                    </a:ext>
                  </a:extLst>
                </a:gridCol>
                <a:gridCol w="1079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0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27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69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extLst>
                  <a:ext uri="{0D108BD9-81ED-4DB2-BD59-A6C34878D82A}">
                    <a16:rowId xmlns:a16="http://schemas.microsoft.com/office/drawing/2014/main" val="2889636272"/>
                  </a:ext>
                </a:extLst>
              </a:tr>
              <a:tr h="27686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на 2023-2027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491710"/>
                  </a:ext>
                </a:extLst>
              </a:tr>
              <a:tr h="7489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итогом)а 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4765659"/>
                  </a:ext>
                </a:extLst>
              </a:tr>
              <a:tr h="3185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новые места в образовательных организациях различных типов для реализации дополнительных общеразвивающих программ всех направленностей (нарастающим итогом)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  <a:p>
                      <a:pPr algn="l" fontAlgn="ctr"/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299481"/>
                  </a:ext>
                </a:extLst>
              </a:tr>
              <a:tr h="318513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</a:t>
                      </a:r>
                      <a:r>
                        <a:rPr lang="ru-RU" sz="1250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дошкольного образования для детей в возрасте от 3 до 7 лет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10653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3740130-6A17-44DE-9ECF-7C87C1FBC853}"/>
              </a:ext>
            </a:extLst>
          </p:cNvPr>
          <p:cNvSpPr txBox="1"/>
          <p:nvPr/>
        </p:nvSpPr>
        <p:spPr>
          <a:xfrm>
            <a:off x="1211380" y="1268558"/>
            <a:ext cx="101489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405805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A763A75-0EE0-4A69-AD61-DA2AE2135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026708"/>
              </p:ext>
            </p:extLst>
          </p:nvPr>
        </p:nvGraphicFramePr>
        <p:xfrm>
          <a:off x="516048" y="1739243"/>
          <a:ext cx="10967227" cy="488606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772210">
                  <a:extLst>
                    <a:ext uri="{9D8B030D-6E8A-4147-A177-3AD203B41FA5}">
                      <a16:colId xmlns:a16="http://schemas.microsoft.com/office/drawing/2014/main" val="4010701913"/>
                    </a:ext>
                  </a:extLst>
                </a:gridCol>
                <a:gridCol w="1066039">
                  <a:extLst>
                    <a:ext uri="{9D8B030D-6E8A-4147-A177-3AD203B41FA5}">
                      <a16:colId xmlns:a16="http://schemas.microsoft.com/office/drawing/2014/main" val="474522513"/>
                    </a:ext>
                  </a:extLst>
                </a:gridCol>
                <a:gridCol w="1407874">
                  <a:extLst>
                    <a:ext uri="{9D8B030D-6E8A-4147-A177-3AD203B41FA5}">
                      <a16:colId xmlns:a16="http://schemas.microsoft.com/office/drawing/2014/main" val="2441757230"/>
                    </a:ext>
                  </a:extLst>
                </a:gridCol>
                <a:gridCol w="1307313">
                  <a:extLst>
                    <a:ext uri="{9D8B030D-6E8A-4147-A177-3AD203B41FA5}">
                      <a16:colId xmlns:a16="http://schemas.microsoft.com/office/drawing/2014/main" val="2559633286"/>
                    </a:ext>
                  </a:extLst>
                </a:gridCol>
                <a:gridCol w="1413791">
                  <a:extLst>
                    <a:ext uri="{9D8B030D-6E8A-4147-A177-3AD203B41FA5}">
                      <a16:colId xmlns:a16="http://schemas.microsoft.com/office/drawing/2014/main" val="1966681700"/>
                    </a:ext>
                  </a:extLst>
                </a:gridCol>
              </a:tblGrid>
              <a:tr h="9403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516894817"/>
                  </a:ext>
                </a:extLst>
              </a:tr>
              <a:tr h="35387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3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защита населения</a:t>
                      </a:r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на 2023-2027 годы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364572"/>
                  </a:ext>
                </a:extLst>
              </a:tr>
              <a:tr h="429802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числа граждан старшего возраста, ведущих активный образ жизни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2958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9675325"/>
                  </a:ext>
                </a:extLst>
              </a:tr>
              <a:tr h="420118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получивших меры социальной поддержки и социальную помощь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1456630"/>
                  </a:ext>
                </a:extLst>
              </a:tr>
              <a:tr h="517104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участвующих в городских социально значимых мероприятиях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4768913"/>
                  </a:ext>
                </a:extLst>
              </a:tr>
              <a:tr h="617961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служащих, вышедших на пенсию и получающих пенсию за выслугу лет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6293059"/>
                  </a:ext>
                </a:extLst>
              </a:tr>
              <a:tr h="623838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7832540"/>
                  </a:ext>
                </a:extLst>
              </a:tr>
              <a:tr h="982986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165478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84EB4C8-6BD2-4B7A-94EC-4D2BDC3DC877}"/>
              </a:ext>
            </a:extLst>
          </p:cNvPr>
          <p:cNvSpPr txBox="1"/>
          <p:nvPr/>
        </p:nvSpPr>
        <p:spPr>
          <a:xfrm>
            <a:off x="1206513" y="775734"/>
            <a:ext cx="100855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386656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54404DB-D409-4C82-B5A4-64BB009914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320361"/>
              </p:ext>
            </p:extLst>
          </p:nvPr>
        </p:nvGraphicFramePr>
        <p:xfrm>
          <a:off x="297174" y="1645825"/>
          <a:ext cx="11597651" cy="4973663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614118">
                  <a:extLst>
                    <a:ext uri="{9D8B030D-6E8A-4147-A177-3AD203B41FA5}">
                      <a16:colId xmlns:a16="http://schemas.microsoft.com/office/drawing/2014/main" val="1143913320"/>
                    </a:ext>
                  </a:extLst>
                </a:gridCol>
                <a:gridCol w="1225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9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38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40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58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556208879"/>
                  </a:ext>
                </a:extLst>
              </a:tr>
              <a:tr h="346955">
                <a:tc gridSpan="5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защита населения</a:t>
                      </a:r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на 2023-2027 годы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797150"/>
                  </a:ext>
                </a:extLst>
              </a:tr>
              <a:tr h="457121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 НКО, которым оказана поддержка органами местного самоуправления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3184918"/>
                  </a:ext>
                </a:extLst>
              </a:tr>
              <a:tr h="346955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Органами местного самоуправления оказана финансовая поддержка СО НКО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955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Органами местного самоуправления оказана имущественная поддержка СО НКО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1760532"/>
                  </a:ext>
                </a:extLst>
              </a:tr>
              <a:tr h="581385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Органами местного самоуправления предоставлены площади на льготных условиях или в безвозмездное пользование СО НКО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метров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555,8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9352248"/>
                  </a:ext>
                </a:extLst>
              </a:tr>
              <a:tr h="346955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Органами местного самоуправления оказана консультационная поддержка СО НКО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5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250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494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Граждане приняли участие в просветительских мероприятиях по вопросам деятельности СО НКО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25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1284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Органами местного самоуправления проведены просветительские мероприятия по вопросам деятельности СО НКО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5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250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8345560"/>
                  </a:ext>
                </a:extLst>
              </a:tr>
              <a:tr h="747589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3600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83,8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  <a:endParaRPr lang="ru-RU" sz="125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25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125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46FA89D-E3C2-412A-A319-0B30F1CFC612}"/>
              </a:ext>
            </a:extLst>
          </p:cNvPr>
          <p:cNvSpPr txBox="1"/>
          <p:nvPr/>
        </p:nvSpPr>
        <p:spPr>
          <a:xfrm>
            <a:off x="1158853" y="646853"/>
            <a:ext cx="10420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170638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554" y="1268821"/>
            <a:ext cx="10773356" cy="114885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Выполнение основных показателей социально-экономического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развития городского округа Лобня за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9380246"/>
              </p:ext>
            </p:extLst>
          </p:nvPr>
        </p:nvGraphicFramePr>
        <p:xfrm>
          <a:off x="345233" y="2257113"/>
          <a:ext cx="11392677" cy="3947745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4487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8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64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68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6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63418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kumimoji="0" lang="en-US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en-US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итоги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kumimoji="0" lang="en-US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en-US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750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постоянного населения на конец года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</a:t>
                      </a: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82 353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80 926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0334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 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113 752,8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111 372,5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50963" algn="l"/>
                        </a:tabLst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127 436,1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844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 за счет всех источников финансирования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7 850,0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1 423,4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399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рабочих мест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930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B9B619A-7678-4B9C-810B-DEC445B1D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597376"/>
              </p:ext>
            </p:extLst>
          </p:nvPr>
        </p:nvGraphicFramePr>
        <p:xfrm>
          <a:off x="374650" y="1677696"/>
          <a:ext cx="11442699" cy="497220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951505">
                  <a:extLst>
                    <a:ext uri="{9D8B030D-6E8A-4147-A177-3AD203B41FA5}">
                      <a16:colId xmlns:a16="http://schemas.microsoft.com/office/drawing/2014/main" val="3758163966"/>
                    </a:ext>
                  </a:extLst>
                </a:gridCol>
                <a:gridCol w="1153521">
                  <a:extLst>
                    <a:ext uri="{9D8B030D-6E8A-4147-A177-3AD203B41FA5}">
                      <a16:colId xmlns:a16="http://schemas.microsoft.com/office/drawing/2014/main" val="2074626239"/>
                    </a:ext>
                  </a:extLst>
                </a:gridCol>
                <a:gridCol w="1440781">
                  <a:extLst>
                    <a:ext uri="{9D8B030D-6E8A-4147-A177-3AD203B41FA5}">
                      <a16:colId xmlns:a16="http://schemas.microsoft.com/office/drawing/2014/main" val="2256426983"/>
                    </a:ext>
                  </a:extLst>
                </a:gridCol>
                <a:gridCol w="1412530">
                  <a:extLst>
                    <a:ext uri="{9D8B030D-6E8A-4147-A177-3AD203B41FA5}">
                      <a16:colId xmlns:a16="http://schemas.microsoft.com/office/drawing/2014/main" val="191505130"/>
                    </a:ext>
                  </a:extLst>
                </a:gridCol>
                <a:gridCol w="1484362">
                  <a:extLst>
                    <a:ext uri="{9D8B030D-6E8A-4147-A177-3AD203B41FA5}">
                      <a16:colId xmlns:a16="http://schemas.microsoft.com/office/drawing/2014/main" val="3143655069"/>
                    </a:ext>
                  </a:extLst>
                </a:gridCol>
              </a:tblGrid>
              <a:tr h="7240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84578524"/>
                  </a:ext>
                </a:extLst>
              </a:tr>
              <a:tr h="30793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«Спорт» на 2023-2027 годы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119863"/>
                  </a:ext>
                </a:extLst>
              </a:tr>
              <a:tr h="3079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систематически занимающихся физической культурой и спортом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65,9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67,4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9108121"/>
                  </a:ext>
                </a:extLst>
              </a:tr>
              <a:tr h="52802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36,53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7584464"/>
                  </a:ext>
                </a:extLst>
              </a:tr>
              <a:tr h="72405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31,4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31,4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01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области, не имеющего противопоказаний для занятий физической культурой и спортом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405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Сохранена 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и спорт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797824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D352940-AAFC-438B-8010-99220C881AD4}"/>
              </a:ext>
            </a:extLst>
          </p:cNvPr>
          <p:cNvSpPr txBox="1"/>
          <p:nvPr/>
        </p:nvSpPr>
        <p:spPr>
          <a:xfrm>
            <a:off x="1399851" y="663976"/>
            <a:ext cx="99648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379381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BC0FA79-65EB-4CAD-9464-76AB26CF0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00579"/>
              </p:ext>
            </p:extLst>
          </p:nvPr>
        </p:nvGraphicFramePr>
        <p:xfrm>
          <a:off x="489408" y="2746151"/>
          <a:ext cx="11346105" cy="271246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563293">
                  <a:extLst>
                    <a:ext uri="{9D8B030D-6E8A-4147-A177-3AD203B41FA5}">
                      <a16:colId xmlns:a16="http://schemas.microsoft.com/office/drawing/2014/main" val="3506111708"/>
                    </a:ext>
                  </a:extLst>
                </a:gridCol>
                <a:gridCol w="1683944">
                  <a:extLst>
                    <a:ext uri="{9D8B030D-6E8A-4147-A177-3AD203B41FA5}">
                      <a16:colId xmlns:a16="http://schemas.microsoft.com/office/drawing/2014/main" val="3015997669"/>
                    </a:ext>
                  </a:extLst>
                </a:gridCol>
                <a:gridCol w="1825056">
                  <a:extLst>
                    <a:ext uri="{9D8B030D-6E8A-4147-A177-3AD203B41FA5}">
                      <a16:colId xmlns:a16="http://schemas.microsoft.com/office/drawing/2014/main" val="2370974875"/>
                    </a:ext>
                  </a:extLst>
                </a:gridCol>
                <a:gridCol w="1552238">
                  <a:extLst>
                    <a:ext uri="{9D8B030D-6E8A-4147-A177-3AD203B41FA5}">
                      <a16:colId xmlns:a16="http://schemas.microsoft.com/office/drawing/2014/main" val="1066035308"/>
                    </a:ext>
                  </a:extLst>
                </a:gridCol>
                <a:gridCol w="1721574">
                  <a:extLst>
                    <a:ext uri="{9D8B030D-6E8A-4147-A177-3AD203B41FA5}">
                      <a16:colId xmlns:a16="http://schemas.microsoft.com/office/drawing/2014/main" val="18911788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588622980"/>
                  </a:ext>
                </a:extLst>
              </a:tr>
              <a:tr h="27432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3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сельского хозяйства» на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2023-2027 годы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827240"/>
                  </a:ext>
                </a:extLst>
              </a:tr>
              <a:tr h="7571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земель, обработанных от борщевика Сосновского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14,5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13,9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4118028"/>
                  </a:ext>
                </a:extLst>
              </a:tr>
              <a:tr h="9799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отловленных собак без владельцев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181470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1F5B06E-7897-4774-BFE2-64FB36BBAE72}"/>
              </a:ext>
            </a:extLst>
          </p:cNvPr>
          <p:cNvSpPr txBox="1"/>
          <p:nvPr/>
        </p:nvSpPr>
        <p:spPr>
          <a:xfrm>
            <a:off x="1178527" y="1657264"/>
            <a:ext cx="99678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249971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A462AA4-5E2D-4543-A5A0-99D70AE6F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351685"/>
              </p:ext>
            </p:extLst>
          </p:nvPr>
        </p:nvGraphicFramePr>
        <p:xfrm>
          <a:off x="265224" y="1459526"/>
          <a:ext cx="11478329" cy="512485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167713">
                  <a:extLst>
                    <a:ext uri="{9D8B030D-6E8A-4147-A177-3AD203B41FA5}">
                      <a16:colId xmlns:a16="http://schemas.microsoft.com/office/drawing/2014/main" val="637135885"/>
                    </a:ext>
                  </a:extLst>
                </a:gridCol>
                <a:gridCol w="1036396">
                  <a:extLst>
                    <a:ext uri="{9D8B030D-6E8A-4147-A177-3AD203B41FA5}">
                      <a16:colId xmlns:a16="http://schemas.microsoft.com/office/drawing/2014/main" val="123548481"/>
                    </a:ext>
                  </a:extLst>
                </a:gridCol>
                <a:gridCol w="1316502">
                  <a:extLst>
                    <a:ext uri="{9D8B030D-6E8A-4147-A177-3AD203B41FA5}">
                      <a16:colId xmlns:a16="http://schemas.microsoft.com/office/drawing/2014/main" val="1690467894"/>
                    </a:ext>
                  </a:extLst>
                </a:gridCol>
                <a:gridCol w="1376669">
                  <a:extLst>
                    <a:ext uri="{9D8B030D-6E8A-4147-A177-3AD203B41FA5}">
                      <a16:colId xmlns:a16="http://schemas.microsoft.com/office/drawing/2014/main" val="2070205902"/>
                    </a:ext>
                  </a:extLst>
                </a:gridCol>
                <a:gridCol w="1581049">
                  <a:extLst>
                    <a:ext uri="{9D8B030D-6E8A-4147-A177-3AD203B41FA5}">
                      <a16:colId xmlns:a16="http://schemas.microsoft.com/office/drawing/2014/main" val="2572735197"/>
                    </a:ext>
                  </a:extLst>
                </a:gridCol>
              </a:tblGrid>
              <a:tr h="7372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3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810772092"/>
                  </a:ext>
                </a:extLst>
              </a:tr>
              <a:tr h="33805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300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Экология и окружающая среда</a:t>
                      </a:r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на 2023-2027 годы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86749"/>
                  </a:ext>
                </a:extLst>
              </a:tr>
              <a:tr h="31390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исследований состояния окружающей среды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0928935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экологических мероприятий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8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населения, участвующего в мероприятиях по формированию экологической культуры и образования населения в сфере защиты окружающей среды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8284745"/>
                  </a:ext>
                </a:extLst>
              </a:tr>
              <a:tr h="47051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водных объектов, на которых выполнены комплексы мероприятий по ликвидации последствий засорения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14,3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599876"/>
                  </a:ext>
                </a:extLst>
              </a:tr>
              <a:tr h="33115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гидротехнических сооружений с неудовлетворительным и опасным уровнем безопасности, приведенных в безопасное техническое состояние и поддерживаемых в безаварийном режиме работы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3119375"/>
                  </a:ext>
                </a:extLst>
              </a:tr>
              <a:tr h="46260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прудов, на которых выполнены работы по очистке от мусора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48358"/>
                  </a:ext>
                </a:extLst>
              </a:tr>
              <a:tr h="6392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ликвидированных отходов, на лесных участках в составе земель лесного фонда, не предоставленных гражданам и юридическим лицам, в общем объеме обнаруженных отходов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8819000"/>
                  </a:ext>
                </a:extLst>
              </a:tr>
              <a:tr h="6392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ликвидированных несанкционированных свалок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marL="0" algn="l" defTabSz="914400" rtl="0" eaLnBrk="1" fontAlgn="ctr" latinLnBrk="0" hangingPunct="1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18800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1F5B06E-7897-4774-BFE2-64FB36BBAE72}"/>
              </a:ext>
            </a:extLst>
          </p:cNvPr>
          <p:cNvSpPr txBox="1"/>
          <p:nvPr/>
        </p:nvSpPr>
        <p:spPr>
          <a:xfrm>
            <a:off x="1775687" y="404594"/>
            <a:ext cx="99678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142331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642608-502A-4D9B-904E-72E509BA3816}"/>
              </a:ext>
            </a:extLst>
          </p:cNvPr>
          <p:cNvSpPr txBox="1"/>
          <p:nvPr/>
        </p:nvSpPr>
        <p:spPr>
          <a:xfrm>
            <a:off x="1286915" y="711110"/>
            <a:ext cx="110004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237099D-7945-4F47-A741-37265C1F6A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661462"/>
              </p:ext>
            </p:extLst>
          </p:nvPr>
        </p:nvGraphicFramePr>
        <p:xfrm>
          <a:off x="230635" y="1624347"/>
          <a:ext cx="11379201" cy="501706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717323">
                  <a:extLst>
                    <a:ext uri="{9D8B030D-6E8A-4147-A177-3AD203B41FA5}">
                      <a16:colId xmlns:a16="http://schemas.microsoft.com/office/drawing/2014/main" val="1159423124"/>
                    </a:ext>
                  </a:extLst>
                </a:gridCol>
                <a:gridCol w="1019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3294">
                  <a:extLst>
                    <a:ext uri="{9D8B030D-6E8A-4147-A177-3AD203B41FA5}">
                      <a16:colId xmlns:a16="http://schemas.microsoft.com/office/drawing/2014/main" val="2968732545"/>
                    </a:ext>
                  </a:extLst>
                </a:gridCol>
                <a:gridCol w="11605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56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10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25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5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25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25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25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2228346736"/>
                  </a:ext>
                </a:extLst>
              </a:tr>
              <a:tr h="37405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«Безопасность и обеспечение безопасности жизнедеятельности населения» на 2023-2027 годы</a:t>
                      </a:r>
                      <a:endParaRPr lang="ru-RU" sz="125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705549"/>
                  </a:ext>
                </a:extLst>
              </a:tr>
              <a:tr h="72519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преступлений, динамика в %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843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7580503"/>
                  </a:ext>
                </a:extLst>
              </a:tr>
              <a:tr h="44618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83,9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80,6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00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«Безопасный регион», не менее чем на 5 % ежегодно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единицы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50" b="0" i="0" u="none" strike="noStrike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858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1335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155,6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56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85,1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84,1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1250" u="none" strike="noStrike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наркомании на 100 тыс. человек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56,1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48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кладбищ, соответствующих требованиям Регионального стандарта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50" b="0" i="0" u="none" strike="noStrike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5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минуты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511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8ECCF2-0140-4B5F-B436-06EB49474BB4}"/>
              </a:ext>
            </a:extLst>
          </p:cNvPr>
          <p:cNvSpPr txBox="1"/>
          <p:nvPr/>
        </p:nvSpPr>
        <p:spPr>
          <a:xfrm>
            <a:off x="1232011" y="824050"/>
            <a:ext cx="99316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8BC6A75-8DBA-4D7D-A085-2E0CEA670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226430"/>
              </p:ext>
            </p:extLst>
          </p:nvPr>
        </p:nvGraphicFramePr>
        <p:xfrm>
          <a:off x="275134" y="1774879"/>
          <a:ext cx="11462237" cy="471941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359557">
                  <a:extLst>
                    <a:ext uri="{9D8B030D-6E8A-4147-A177-3AD203B41FA5}">
                      <a16:colId xmlns:a16="http://schemas.microsoft.com/office/drawing/2014/main" val="801534138"/>
                    </a:ext>
                  </a:extLst>
                </a:gridCol>
                <a:gridCol w="1102588">
                  <a:extLst>
                    <a:ext uri="{9D8B030D-6E8A-4147-A177-3AD203B41FA5}">
                      <a16:colId xmlns:a16="http://schemas.microsoft.com/office/drawing/2014/main" val="2183175503"/>
                    </a:ext>
                  </a:extLst>
                </a:gridCol>
                <a:gridCol w="1282080">
                  <a:extLst>
                    <a:ext uri="{9D8B030D-6E8A-4147-A177-3AD203B41FA5}">
                      <a16:colId xmlns:a16="http://schemas.microsoft.com/office/drawing/2014/main" val="2952351896"/>
                    </a:ext>
                  </a:extLst>
                </a:gridCol>
                <a:gridCol w="1307367">
                  <a:extLst>
                    <a:ext uri="{9D8B030D-6E8A-4147-A177-3AD203B41FA5}">
                      <a16:colId xmlns:a16="http://schemas.microsoft.com/office/drawing/2014/main" val="787612156"/>
                    </a:ext>
                  </a:extLst>
                </a:gridCol>
                <a:gridCol w="1410645">
                  <a:extLst>
                    <a:ext uri="{9D8B030D-6E8A-4147-A177-3AD203B41FA5}">
                      <a16:colId xmlns:a16="http://schemas.microsoft.com/office/drawing/2014/main" val="3687419877"/>
                    </a:ext>
                  </a:extLst>
                </a:gridCol>
              </a:tblGrid>
              <a:tr h="7682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582519887"/>
                  </a:ext>
                </a:extLst>
              </a:tr>
              <a:tr h="35590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и обеспечение безопасности жизнедеятельности населения» </a:t>
                      </a:r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  <a:endParaRPr lang="ru-RU" sz="125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958456"/>
                  </a:ext>
                </a:extLst>
              </a:tr>
              <a:tr h="30125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Укомплектованность резервного фонда материальных ресурсов для ликвидации чрезвычайных ситуаций муниципального характер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4360917"/>
                  </a:ext>
                </a:extLst>
              </a:tr>
              <a:tr h="30125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системам) муниципальной автоматизированной системы централизованного оповещения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средствами индивидуальной защиты, медицинскими средствами индивидуальной защиты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1762770"/>
                  </a:ext>
                </a:extLst>
              </a:tr>
              <a:tr h="55142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защитными сооружениями гражданской обороны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числа погибших при пожарах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835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уровня безопасности людей на водных объектах, расположенных на территории Московской области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389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2F1452-4C67-4A4C-BCCD-614BB2D914E6}"/>
              </a:ext>
            </a:extLst>
          </p:cNvPr>
          <p:cNvSpPr txBox="1"/>
          <p:nvPr/>
        </p:nvSpPr>
        <p:spPr>
          <a:xfrm>
            <a:off x="1377790" y="1322821"/>
            <a:ext cx="99497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  <a:p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0A0C024-FB57-43C0-85BE-257482ABD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113590"/>
              </p:ext>
            </p:extLst>
          </p:nvPr>
        </p:nvGraphicFramePr>
        <p:xfrm>
          <a:off x="251460" y="2715090"/>
          <a:ext cx="11689079" cy="237954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646084">
                  <a:extLst>
                    <a:ext uri="{9D8B030D-6E8A-4147-A177-3AD203B41FA5}">
                      <a16:colId xmlns:a16="http://schemas.microsoft.com/office/drawing/2014/main" val="2944255473"/>
                    </a:ext>
                  </a:extLst>
                </a:gridCol>
                <a:gridCol w="1473693">
                  <a:extLst>
                    <a:ext uri="{9D8B030D-6E8A-4147-A177-3AD203B41FA5}">
                      <a16:colId xmlns:a16="http://schemas.microsoft.com/office/drawing/2014/main" val="2020841027"/>
                    </a:ext>
                  </a:extLst>
                </a:gridCol>
                <a:gridCol w="1278385">
                  <a:extLst>
                    <a:ext uri="{9D8B030D-6E8A-4147-A177-3AD203B41FA5}">
                      <a16:colId xmlns:a16="http://schemas.microsoft.com/office/drawing/2014/main" val="4178106296"/>
                    </a:ext>
                  </a:extLst>
                </a:gridCol>
                <a:gridCol w="1358283">
                  <a:extLst>
                    <a:ext uri="{9D8B030D-6E8A-4147-A177-3AD203B41FA5}">
                      <a16:colId xmlns:a16="http://schemas.microsoft.com/office/drawing/2014/main" val="1248789695"/>
                    </a:ext>
                  </a:extLst>
                </a:gridCol>
                <a:gridCol w="1932634">
                  <a:extLst>
                    <a:ext uri="{9D8B030D-6E8A-4147-A177-3AD203B41FA5}">
                      <a16:colId xmlns:a16="http://schemas.microsoft.com/office/drawing/2014/main" val="1700774560"/>
                    </a:ext>
                  </a:extLst>
                </a:gridCol>
              </a:tblGrid>
              <a:tr h="6357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05805656"/>
                  </a:ext>
                </a:extLst>
              </a:tr>
              <a:tr h="29771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 на 2023-2027 годы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975369"/>
                  </a:ext>
                </a:extLst>
              </a:tr>
              <a:tr h="66626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 строительства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</a:t>
                      </a:r>
                      <a:r>
                        <a:rPr lang="ru-RU" sz="1250" u="none" strike="noStrike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0,013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0,0112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436869"/>
                  </a:ext>
                </a:extLst>
              </a:tr>
              <a:tr h="72976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семей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0,034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425,0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520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56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F39CC2-B2D5-4808-9C3F-92FCA4343B74}"/>
              </a:ext>
            </a:extLst>
          </p:cNvPr>
          <p:cNvSpPr txBox="1"/>
          <p:nvPr/>
        </p:nvSpPr>
        <p:spPr>
          <a:xfrm>
            <a:off x="1723299" y="623939"/>
            <a:ext cx="99213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0073E18-647E-494F-B18E-DC85A5626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986850"/>
              </p:ext>
            </p:extLst>
          </p:nvPr>
        </p:nvGraphicFramePr>
        <p:xfrm>
          <a:off x="281667" y="1454936"/>
          <a:ext cx="11628665" cy="511671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647080">
                  <a:extLst>
                    <a:ext uri="{9D8B030D-6E8A-4147-A177-3AD203B41FA5}">
                      <a16:colId xmlns:a16="http://schemas.microsoft.com/office/drawing/2014/main" val="1808818377"/>
                    </a:ext>
                  </a:extLst>
                </a:gridCol>
                <a:gridCol w="1382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5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50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79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65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 anchor="ctr"/>
                </a:tc>
                <a:extLst>
                  <a:ext uri="{0D108BD9-81ED-4DB2-BD59-A6C34878D82A}">
                    <a16:rowId xmlns:a16="http://schemas.microsoft.com/office/drawing/2014/main" val="2862146289"/>
                  </a:ext>
                </a:extLst>
              </a:tr>
              <a:tr h="310541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и функционирование дорожно-транспортного комплекса» на 2023-2027 годы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950518"/>
                  </a:ext>
                </a:extLst>
              </a:tr>
              <a:tr h="4699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extLst>
                  <a:ext uri="{0D108BD9-81ED-4DB2-BD59-A6C34878D82A}">
                    <a16:rowId xmlns:a16="http://schemas.microsoft.com/office/drawing/2014/main" val="3089192713"/>
                  </a:ext>
                </a:extLst>
              </a:tr>
              <a:tr h="4381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теплоснабжения на территории муниципальных образований Московской области в отношении которых завершены мероприятия по реконструкции и (или) капитальному ремонту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9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тепловой мощности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6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прекращений подачи тепловой энергии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111,9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9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D).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extLst>
                  <a:ext uri="{0D108BD9-81ED-4DB2-BD59-A6C34878D82A}">
                    <a16:rowId xmlns:a16="http://schemas.microsoft.com/office/drawing/2014/main" val="556667207"/>
                  </a:ext>
                </a:extLst>
              </a:tr>
              <a:tr h="6851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ресурсов.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extLst>
                  <a:ext uri="{0D108BD9-81ED-4DB2-BD59-A6C34878D82A}">
                    <a16:rowId xmlns:a16="http://schemas.microsoft.com/office/drawing/2014/main" val="4107931046"/>
                  </a:ext>
                </a:extLst>
              </a:tr>
              <a:tr h="4381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Бережливый учет - оснащенность многоквартирных домов общедомовыми приборами учета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81,47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72,48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extLst>
                  <a:ext uri="{0D108BD9-81ED-4DB2-BD59-A6C34878D82A}">
                    <a16:rowId xmlns:a16="http://schemas.microsoft.com/office/drawing/2014/main" val="166081155"/>
                  </a:ext>
                </a:extLst>
              </a:tr>
              <a:tr h="4381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 с присвоенными классами </a:t>
                      </a:r>
                      <a:r>
                        <a:rPr lang="ru-RU" sz="1250" u="none" strike="noStrike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энергоэфективности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14,18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14,18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extLst>
                  <a:ext uri="{0D108BD9-81ED-4DB2-BD59-A6C34878D82A}">
                    <a16:rowId xmlns:a16="http://schemas.microsoft.com/office/drawing/2014/main" val="1603883777"/>
                  </a:ext>
                </a:extLst>
              </a:tr>
              <a:tr h="4381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предприятия и (или) юридические лица, получившие меру по предупреждению банкротства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extLst>
                  <a:ext uri="{0D108BD9-81ED-4DB2-BD59-A6C34878D82A}">
                    <a16:rowId xmlns:a16="http://schemas.microsoft.com/office/drawing/2014/main" val="2969982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244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6F61AF-3B4E-47C7-B5D5-B2A4473095AB}"/>
              </a:ext>
            </a:extLst>
          </p:cNvPr>
          <p:cNvSpPr txBox="1"/>
          <p:nvPr/>
        </p:nvSpPr>
        <p:spPr>
          <a:xfrm>
            <a:off x="1645296" y="571827"/>
            <a:ext cx="100372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A1C4520-FFA9-401E-B1EE-4952CC41E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558948"/>
              </p:ext>
            </p:extLst>
          </p:nvPr>
        </p:nvGraphicFramePr>
        <p:xfrm>
          <a:off x="209021" y="1561444"/>
          <a:ext cx="11473550" cy="509760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372056">
                  <a:extLst>
                    <a:ext uri="{9D8B030D-6E8A-4147-A177-3AD203B41FA5}">
                      <a16:colId xmlns:a16="http://schemas.microsoft.com/office/drawing/2014/main" val="351506250"/>
                    </a:ext>
                  </a:extLst>
                </a:gridCol>
                <a:gridCol w="1218733">
                  <a:extLst>
                    <a:ext uri="{9D8B030D-6E8A-4147-A177-3AD203B41FA5}">
                      <a16:colId xmlns:a16="http://schemas.microsoft.com/office/drawing/2014/main" val="3490304099"/>
                    </a:ext>
                  </a:extLst>
                </a:gridCol>
                <a:gridCol w="1234359">
                  <a:extLst>
                    <a:ext uri="{9D8B030D-6E8A-4147-A177-3AD203B41FA5}">
                      <a16:colId xmlns:a16="http://schemas.microsoft.com/office/drawing/2014/main" val="2949697396"/>
                    </a:ext>
                  </a:extLst>
                </a:gridCol>
                <a:gridCol w="1249984">
                  <a:extLst>
                    <a:ext uri="{9D8B030D-6E8A-4147-A177-3AD203B41FA5}">
                      <a16:colId xmlns:a16="http://schemas.microsoft.com/office/drawing/2014/main" val="2928539602"/>
                    </a:ext>
                  </a:extLst>
                </a:gridCol>
                <a:gridCol w="1398418">
                  <a:extLst>
                    <a:ext uri="{9D8B030D-6E8A-4147-A177-3AD203B41FA5}">
                      <a16:colId xmlns:a16="http://schemas.microsoft.com/office/drawing/2014/main" val="3256798296"/>
                    </a:ext>
                  </a:extLst>
                </a:gridCol>
              </a:tblGrid>
              <a:tr h="7825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69183660"/>
                  </a:ext>
                </a:extLst>
              </a:tr>
              <a:tr h="37353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«Предпринимательство» на 2023-2027 годы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597200"/>
                  </a:ext>
                </a:extLst>
              </a:tr>
              <a:tr h="51017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среднемесячной заработной платы работников организаций, не относящихся к субъектам малого предпринимательств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114,9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4278099"/>
                  </a:ext>
                </a:extLst>
              </a:tr>
              <a:tr h="3890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рабочих мест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4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инвестиций, привлеченных в основной капитал (без учета бюджетных инвестиций), на душу населения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рублей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46,32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1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достигнутых плановых значений ключевых показателей развития конкуренции на товарных рынках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2426252"/>
                  </a:ext>
                </a:extLst>
              </a:tr>
              <a:tr h="4856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обработанных (проанализированных) результатов опросов о состоянии и развитии конкуренции на товарных рынках Московской области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191127"/>
                  </a:ext>
                </a:extLst>
              </a:tr>
              <a:tr h="5101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17,95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20,78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0695804"/>
                  </a:ext>
                </a:extLst>
              </a:tr>
              <a:tr h="400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субъектов МСП в расчете на 10 тыс. человек населения.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531,11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613,85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8689999"/>
                  </a:ext>
                </a:extLst>
              </a:tr>
              <a:tr h="51017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вновь созданных субъектов малого и среднего бизнеса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23093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44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08E5A0-8D13-4683-BB09-9F664E87C00B}"/>
              </a:ext>
            </a:extLst>
          </p:cNvPr>
          <p:cNvSpPr txBox="1"/>
          <p:nvPr/>
        </p:nvSpPr>
        <p:spPr>
          <a:xfrm>
            <a:off x="1392848" y="788390"/>
            <a:ext cx="10085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AACE6F6-AA71-4E9B-BE56-5E63D08E5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071596"/>
              </p:ext>
            </p:extLst>
          </p:nvPr>
        </p:nvGraphicFramePr>
        <p:xfrm>
          <a:off x="514185" y="1619388"/>
          <a:ext cx="11216895" cy="514555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463895">
                  <a:extLst>
                    <a:ext uri="{9D8B030D-6E8A-4147-A177-3AD203B41FA5}">
                      <a16:colId xmlns:a16="http://schemas.microsoft.com/office/drawing/2014/main" val="4144304239"/>
                    </a:ext>
                  </a:extLst>
                </a:gridCol>
                <a:gridCol w="1277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4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9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07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58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39590836"/>
                  </a:ext>
                </a:extLst>
              </a:tr>
              <a:tr h="37986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«Предпринимательство» на 2023-2027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646334"/>
                  </a:ext>
                </a:extLst>
              </a:tr>
              <a:tr h="13943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недвижимого имущества, предоставленных субъектам малого и среднего предпринимательства и физическим лицам, не являющимся индивидуальными предпринимателями и применяющим специальный налоговый режим «налог на профессиональный доход» в рамках оказания имущественной поддержи и (или) предоставления муниципальной преференции для поддержки субъектов малого и среднего предпринимательства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696419"/>
                  </a:ext>
                </a:extLst>
              </a:tr>
              <a:tr h="4622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площадью торговых объектов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м/1000 человек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1541,3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1541,36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5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2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предприятиями общественного питания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мест/1000 человек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41,69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5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119,9</a:t>
                      </a:r>
                      <a:endParaRPr kumimoji="0" lang="ru-RU" sz="12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2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предприятиями бытового обслуживания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 мест/1000 человек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10,64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5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112,8</a:t>
                      </a:r>
                      <a:endParaRPr kumimoji="0" lang="ru-RU" sz="12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7629589"/>
                  </a:ext>
                </a:extLst>
              </a:tr>
              <a:tr h="4622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по вопросу защиты прав потребителей от общего количества поступивших обращений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247910"/>
                  </a:ext>
                </a:extLst>
              </a:tr>
              <a:tr h="5551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совокупной результативности реализации мероприятий, направленных на развитие конкуренции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3849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280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4501684-6210-4B11-B4A1-4B43F53F4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80903"/>
              </p:ext>
            </p:extLst>
          </p:nvPr>
        </p:nvGraphicFramePr>
        <p:xfrm>
          <a:off x="88777" y="1110131"/>
          <a:ext cx="11993731" cy="569056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420931">
                  <a:extLst>
                    <a:ext uri="{9D8B030D-6E8A-4147-A177-3AD203B41FA5}">
                      <a16:colId xmlns:a16="http://schemas.microsoft.com/office/drawing/2014/main" val="1541522013"/>
                    </a:ext>
                  </a:extLst>
                </a:gridCol>
                <a:gridCol w="166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811">
                  <a:extLst>
                    <a:ext uri="{9D8B030D-6E8A-4147-A177-3AD203B41FA5}">
                      <a16:colId xmlns:a16="http://schemas.microsoft.com/office/drawing/2014/main" val="4213356832"/>
                    </a:ext>
                  </a:extLst>
                </a:gridCol>
                <a:gridCol w="1395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8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19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8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95304179"/>
                  </a:ext>
                </a:extLst>
              </a:tr>
              <a:tr h="33370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</a:t>
                      </a:r>
                      <a:r>
                        <a:rPr lang="en-US" sz="14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</a:t>
                      </a:r>
                      <a:r>
                        <a:rPr lang="ru-RU" sz="14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имуществом и муниципальными</a:t>
                      </a:r>
                      <a:r>
                        <a:rPr lang="ru-RU" sz="14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</a:t>
                      </a:r>
                      <a:r>
                        <a:rPr lang="ru-RU" sz="14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на 2023-2027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12017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«Эффективность работы по взысканию задолженности по арендной плате за земельные участки, государственная собственность на которые не разграничена»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555607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«Эффективность работы по взысканию задолженности по арендной плате за муниципальное имущество и землю»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«Поступления доходов в бюджет муниципального образования от распоряжения </a:t>
                      </a:r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муниципальным имуществом и землей»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«Поступления доходов в бюджет муниципального образования от распоряжения муниципальным имуществом и землей»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«Предоставление земельных участков многодетным семьям»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«Проверка использования земель»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933245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«Доля незарегистрированных объектов недвижимого имущества, вовлеченных в налоговый оборот по результатам МЗК»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130260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«Прирост земельного налога»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101,5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007812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расторжению договоров аренды земельных участков и размещению на Инвестиционном портале Московской области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14909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867512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объема обслуживания муниципального долга к общему годовому объему доходов (без учета объема безвозмездных поступлений) бюджет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2,01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73964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7A81F20-3C56-45AB-B87B-82EE26A3197F}"/>
              </a:ext>
            </a:extLst>
          </p:cNvPr>
          <p:cNvSpPr txBox="1"/>
          <p:nvPr/>
        </p:nvSpPr>
        <p:spPr>
          <a:xfrm>
            <a:off x="1661831" y="279134"/>
            <a:ext cx="102605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271875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294" name="Group 3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434381"/>
              </p:ext>
            </p:extLst>
          </p:nvPr>
        </p:nvGraphicFramePr>
        <p:xfrm>
          <a:off x="559837" y="2276669"/>
          <a:ext cx="11206063" cy="3935740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5065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0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13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608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отчетный финансовый год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 плана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2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доходов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10 979 634,47090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10 950 859,53324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1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4 048 870,00000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4 259 437,80499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9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6 930 764,47090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6 691 421,72825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63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расходов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(роспись)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10 531 629,60220 </a:t>
                      </a:r>
                      <a:endParaRPr kumimoji="0" lang="ru-RU" altLang="ru-RU" sz="15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10 082 643,77634</a:t>
                      </a:r>
                      <a:endParaRPr kumimoji="0" lang="ru-RU" altLang="ru-RU" sz="15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en-US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30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бюджета (-)/профицит бюджета (+)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293 515,95870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868 215,75690 </a:t>
                      </a:r>
                      <a:endParaRPr kumimoji="0" lang="ru-RU" altLang="ru-RU" sz="15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42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203 345,00000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203 345,00000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752561" y="1197392"/>
            <a:ext cx="88206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выполнении основных характеристик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городского округа Лобня за 2024 год</a:t>
            </a:r>
          </a:p>
        </p:txBody>
      </p:sp>
    </p:spTree>
    <p:extLst>
      <p:ext uri="{BB962C8B-B14F-4D97-AF65-F5344CB8AC3E}">
        <p14:creationId xmlns:p14="http://schemas.microsoft.com/office/powerpoint/2010/main" val="11598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6EACA5-A91C-4C12-A221-AA6FF9BEB435}"/>
              </a:ext>
            </a:extLst>
          </p:cNvPr>
          <p:cNvSpPr txBox="1"/>
          <p:nvPr/>
        </p:nvSpPr>
        <p:spPr>
          <a:xfrm>
            <a:off x="1766118" y="499236"/>
            <a:ext cx="99936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18EB624-4D8C-46A1-A200-CB424B101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167599"/>
              </p:ext>
            </p:extLst>
          </p:nvPr>
        </p:nvGraphicFramePr>
        <p:xfrm>
          <a:off x="422509" y="1257186"/>
          <a:ext cx="11209216" cy="341474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883175">
                  <a:extLst>
                    <a:ext uri="{9D8B030D-6E8A-4147-A177-3AD203B41FA5}">
                      <a16:colId xmlns:a16="http://schemas.microsoft.com/office/drawing/2014/main" val="377241451"/>
                    </a:ext>
                  </a:extLst>
                </a:gridCol>
                <a:gridCol w="1322157">
                  <a:extLst>
                    <a:ext uri="{9D8B030D-6E8A-4147-A177-3AD203B41FA5}">
                      <a16:colId xmlns:a16="http://schemas.microsoft.com/office/drawing/2014/main" val="4164856215"/>
                    </a:ext>
                  </a:extLst>
                </a:gridCol>
                <a:gridCol w="1265290">
                  <a:extLst>
                    <a:ext uri="{9D8B030D-6E8A-4147-A177-3AD203B41FA5}">
                      <a16:colId xmlns:a16="http://schemas.microsoft.com/office/drawing/2014/main" val="284873488"/>
                    </a:ext>
                  </a:extLst>
                </a:gridCol>
                <a:gridCol w="1251074">
                  <a:extLst>
                    <a:ext uri="{9D8B030D-6E8A-4147-A177-3AD203B41FA5}">
                      <a16:colId xmlns:a16="http://schemas.microsoft.com/office/drawing/2014/main" val="2933075510"/>
                    </a:ext>
                  </a:extLst>
                </a:gridCol>
                <a:gridCol w="1487520">
                  <a:extLst>
                    <a:ext uri="{9D8B030D-6E8A-4147-A177-3AD203B41FA5}">
                      <a16:colId xmlns:a16="http://schemas.microsoft.com/office/drawing/2014/main" val="732271823"/>
                    </a:ext>
                  </a:extLst>
                </a:gridCol>
              </a:tblGrid>
              <a:tr h="7491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223460334"/>
                  </a:ext>
                </a:extLst>
              </a:tr>
              <a:tr h="54428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25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«Развитие институтов гражданского общества, повышение эффективности местного самоуправления и реализации молодежной политики» на 2023-2027 </a:t>
                      </a:r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691350"/>
                  </a:ext>
                </a:extLst>
              </a:tr>
              <a:tr h="3229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населения в средствах массовой информации и социальных сетях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90,9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35684"/>
                  </a:ext>
                </a:extLst>
              </a:tr>
              <a:tr h="36903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незаконных рекламных конструкций, установленных на территории муниципального образования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3227308"/>
                  </a:ext>
                </a:extLst>
              </a:tr>
              <a:tr h="44471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по вовлечению в творческую деятельность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7809424"/>
                  </a:ext>
                </a:extLst>
              </a:tr>
              <a:tr h="5411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граждан Российской Федерации, вовлеченных центрами (сообществами, объединениями) поддержки добровольчества (</a:t>
                      </a:r>
                      <a:r>
                        <a:rPr lang="ru-RU" sz="1250" u="none" strike="noStrike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чел.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0,0156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0,0156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9394066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8246898-AF6B-41B6-A73C-BBF99DDFA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27750"/>
              </p:ext>
            </p:extLst>
          </p:nvPr>
        </p:nvGraphicFramePr>
        <p:xfrm>
          <a:off x="422509" y="4651900"/>
          <a:ext cx="11202517" cy="170954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859625">
                  <a:extLst>
                    <a:ext uri="{9D8B030D-6E8A-4147-A177-3AD203B41FA5}">
                      <a16:colId xmlns:a16="http://schemas.microsoft.com/office/drawing/2014/main" val="222368685"/>
                    </a:ext>
                  </a:extLst>
                </a:gridCol>
                <a:gridCol w="1343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294">
                  <a:extLst>
                    <a:ext uri="{9D8B030D-6E8A-4147-A177-3AD203B41FA5}">
                      <a16:colId xmlns:a16="http://schemas.microsoft.com/office/drawing/2014/main" val="3655309993"/>
                    </a:ext>
                  </a:extLst>
                </a:gridCol>
                <a:gridCol w="1250302">
                  <a:extLst>
                    <a:ext uri="{9D8B030D-6E8A-4147-A177-3AD203B41FA5}">
                      <a16:colId xmlns:a16="http://schemas.microsoft.com/office/drawing/2014/main" val="3982781249"/>
                    </a:ext>
                  </a:extLst>
                </a:gridCol>
                <a:gridCol w="1470688">
                  <a:extLst>
                    <a:ext uri="{9D8B030D-6E8A-4147-A177-3AD203B41FA5}">
                      <a16:colId xmlns:a16="http://schemas.microsoft.com/office/drawing/2014/main" val="230342749"/>
                    </a:ext>
                  </a:extLst>
                </a:gridCol>
              </a:tblGrid>
              <a:tr h="29222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3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«Развитие и функционирование дорожно-транспортного комплекса» на 2023-2027 годы</a:t>
                      </a:r>
                      <a:endParaRPr lang="ru-RU" sz="13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751689"/>
                  </a:ext>
                </a:extLst>
              </a:tr>
              <a:tr h="45738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выполнения транспортной работы в соответствии с заключенными контрактами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2977144"/>
                  </a:ext>
                </a:extLst>
              </a:tr>
              <a:tr h="45738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погибших в дорожно-транспортных </a:t>
                      </a:r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происшествиях, человек на 100 тысяч населения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563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BB1629-29D0-4C7A-BC3B-5CE9F74749CA}"/>
              </a:ext>
            </a:extLst>
          </p:cNvPr>
          <p:cNvSpPr txBox="1"/>
          <p:nvPr/>
        </p:nvSpPr>
        <p:spPr>
          <a:xfrm>
            <a:off x="1726809" y="477433"/>
            <a:ext cx="10028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9FFE9D9-7B56-4533-9458-4B8B5012C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840791"/>
              </p:ext>
            </p:extLst>
          </p:nvPr>
        </p:nvGraphicFramePr>
        <p:xfrm>
          <a:off x="236738" y="1308430"/>
          <a:ext cx="11718523" cy="49905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483854">
                  <a:extLst>
                    <a:ext uri="{9D8B030D-6E8A-4147-A177-3AD203B41FA5}">
                      <a16:colId xmlns:a16="http://schemas.microsoft.com/office/drawing/2014/main" val="3136656926"/>
                    </a:ext>
                  </a:extLst>
                </a:gridCol>
                <a:gridCol w="1226475">
                  <a:extLst>
                    <a:ext uri="{9D8B030D-6E8A-4147-A177-3AD203B41FA5}">
                      <a16:colId xmlns:a16="http://schemas.microsoft.com/office/drawing/2014/main" val="4231546829"/>
                    </a:ext>
                  </a:extLst>
                </a:gridCol>
                <a:gridCol w="1316618">
                  <a:extLst>
                    <a:ext uri="{9D8B030D-6E8A-4147-A177-3AD203B41FA5}">
                      <a16:colId xmlns:a16="http://schemas.microsoft.com/office/drawing/2014/main" val="1462951548"/>
                    </a:ext>
                  </a:extLst>
                </a:gridCol>
                <a:gridCol w="1305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61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21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003360567"/>
                  </a:ext>
                </a:extLst>
              </a:tr>
              <a:tr h="18775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«Цифровое муниципальное образование» на 2023-2027 годы</a:t>
                      </a:r>
                    </a:p>
                    <a:p>
                      <a:pPr algn="ctr" fontAlgn="ctr"/>
                      <a:endParaRPr lang="ru-RU" sz="125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5582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9383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80,45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93265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Быстро/качественно решаем - Доля сообщений, отправленных на портал «</a:t>
                      </a:r>
                      <a:r>
                        <a:rPr lang="ru-RU" sz="1250" u="none" strike="noStrike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пользователями 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15935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удовлетворенности граждан качеством предоставления государственных и муниципальных услуг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96,84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97,8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177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011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660D59-644D-432F-8584-85AFB273E908}"/>
              </a:ext>
            </a:extLst>
          </p:cNvPr>
          <p:cNvSpPr txBox="1"/>
          <p:nvPr/>
        </p:nvSpPr>
        <p:spPr>
          <a:xfrm>
            <a:off x="1331529" y="743306"/>
            <a:ext cx="100006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4C2DF6D-13D8-418F-ACFE-4ECCCE917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078696"/>
              </p:ext>
            </p:extLst>
          </p:nvPr>
        </p:nvGraphicFramePr>
        <p:xfrm>
          <a:off x="143523" y="1493198"/>
          <a:ext cx="11904954" cy="436754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371631">
                  <a:extLst>
                    <a:ext uri="{9D8B030D-6E8A-4147-A177-3AD203B41FA5}">
                      <a16:colId xmlns:a16="http://schemas.microsoft.com/office/drawing/2014/main" val="3833552719"/>
                    </a:ext>
                  </a:extLst>
                </a:gridCol>
                <a:gridCol w="1087449">
                  <a:extLst>
                    <a:ext uri="{9D8B030D-6E8A-4147-A177-3AD203B41FA5}">
                      <a16:colId xmlns:a16="http://schemas.microsoft.com/office/drawing/2014/main" val="2254893581"/>
                    </a:ext>
                  </a:extLst>
                </a:gridCol>
                <a:gridCol w="1498798">
                  <a:extLst>
                    <a:ext uri="{9D8B030D-6E8A-4147-A177-3AD203B41FA5}">
                      <a16:colId xmlns:a16="http://schemas.microsoft.com/office/drawing/2014/main" val="1904613777"/>
                    </a:ext>
                  </a:extLst>
                </a:gridCol>
                <a:gridCol w="1406177">
                  <a:extLst>
                    <a:ext uri="{9D8B030D-6E8A-4147-A177-3AD203B41FA5}">
                      <a16:colId xmlns:a16="http://schemas.microsoft.com/office/drawing/2014/main" val="176061538"/>
                    </a:ext>
                  </a:extLst>
                </a:gridCol>
                <a:gridCol w="1540899">
                  <a:extLst>
                    <a:ext uri="{9D8B030D-6E8A-4147-A177-3AD203B41FA5}">
                      <a16:colId xmlns:a16="http://schemas.microsoft.com/office/drawing/2014/main" val="3200737936"/>
                    </a:ext>
                  </a:extLst>
                </a:gridCol>
              </a:tblGrid>
              <a:tr h="7605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705575307"/>
                  </a:ext>
                </a:extLst>
              </a:tr>
              <a:tr h="31652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3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«Цифровое муниципальное образование» на 2023-2027 годы</a:t>
                      </a:r>
                      <a:endParaRPr lang="ru-RU" sz="1300" b="1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319393"/>
                  </a:ext>
                </a:extLst>
              </a:tr>
              <a:tr h="5014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0587937"/>
                  </a:ext>
                </a:extLst>
              </a:tr>
              <a:tr h="97654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</a:t>
                      </a:r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соответствующих баз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2259472"/>
                  </a:ext>
                </a:extLst>
              </a:tr>
              <a:tr h="54109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организации обеспечены материально-технической базой для внедрения цифровой образовательной среды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3359439"/>
                  </a:ext>
                </a:extLst>
              </a:tr>
              <a:tr h="54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8435602"/>
                  </a:ext>
                </a:extLst>
              </a:tr>
              <a:tr h="54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домохозяйств, которым обеспечена возможность фиксированного широкополосного доступа к информационно-телекоммуникационной сети «Интернет»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8786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99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0F0085-465E-45C2-92A5-4F079C284A31}"/>
              </a:ext>
            </a:extLst>
          </p:cNvPr>
          <p:cNvSpPr txBox="1"/>
          <p:nvPr/>
        </p:nvSpPr>
        <p:spPr>
          <a:xfrm>
            <a:off x="1687040" y="581063"/>
            <a:ext cx="102267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AB4A5D7-4E26-4086-BA84-772887451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964661"/>
              </p:ext>
            </p:extLst>
          </p:nvPr>
        </p:nvGraphicFramePr>
        <p:xfrm>
          <a:off x="139959" y="1412060"/>
          <a:ext cx="11773874" cy="535390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303165">
                  <a:extLst>
                    <a:ext uri="{9D8B030D-6E8A-4147-A177-3AD203B41FA5}">
                      <a16:colId xmlns:a16="http://schemas.microsoft.com/office/drawing/2014/main" val="3546244811"/>
                    </a:ext>
                  </a:extLst>
                </a:gridCol>
                <a:gridCol w="1317675">
                  <a:extLst>
                    <a:ext uri="{9D8B030D-6E8A-4147-A177-3AD203B41FA5}">
                      <a16:colId xmlns:a16="http://schemas.microsoft.com/office/drawing/2014/main" val="3641232357"/>
                    </a:ext>
                  </a:extLst>
                </a:gridCol>
                <a:gridCol w="1385590">
                  <a:extLst>
                    <a:ext uri="{9D8B030D-6E8A-4147-A177-3AD203B41FA5}">
                      <a16:colId xmlns:a16="http://schemas.microsoft.com/office/drawing/2014/main" val="3552807910"/>
                    </a:ext>
                  </a:extLst>
                </a:gridCol>
                <a:gridCol w="1331258">
                  <a:extLst>
                    <a:ext uri="{9D8B030D-6E8A-4147-A177-3AD203B41FA5}">
                      <a16:colId xmlns:a16="http://schemas.microsoft.com/office/drawing/2014/main" val="2920038111"/>
                    </a:ext>
                  </a:extLst>
                </a:gridCol>
                <a:gridCol w="1436186">
                  <a:extLst>
                    <a:ext uri="{9D8B030D-6E8A-4147-A177-3AD203B41FA5}">
                      <a16:colId xmlns:a16="http://schemas.microsoft.com/office/drawing/2014/main" val="2555467658"/>
                    </a:ext>
                  </a:extLst>
                </a:gridCol>
              </a:tblGrid>
              <a:tr h="7556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998857338"/>
                  </a:ext>
                </a:extLst>
              </a:tr>
              <a:tr h="35408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3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«Архитектура и градостроительство» на 2023-2027 годы</a:t>
                      </a:r>
                      <a:endParaRPr lang="ru-RU" sz="1300" b="1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033565"/>
                  </a:ext>
                </a:extLst>
              </a:tr>
              <a:tr h="4618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9945501"/>
                  </a:ext>
                </a:extLst>
              </a:tr>
              <a:tr h="35408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3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«Формирование современной комфортной городской среды» на 2023-2027 годы</a:t>
                      </a:r>
                      <a:endParaRPr lang="ru-RU" sz="1300" b="1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376039"/>
                  </a:ext>
                </a:extLst>
              </a:tr>
              <a:tr h="2756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</a:t>
                      </a:r>
                      <a:endParaRPr lang="ru-RU" sz="125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4124007"/>
                  </a:ext>
                </a:extLst>
              </a:tr>
              <a:tr h="2756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установленных детских, игровых площадок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6682116"/>
                  </a:ext>
                </a:extLst>
              </a:tr>
              <a:tr h="46183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Обеспечено содержание дворовых территорий и общественных пространств за счет бюджетных средств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lang="ru-RU" sz="1250" u="none" strike="noStrike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999836,43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999836,43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7549614"/>
                  </a:ext>
                </a:extLst>
              </a:tr>
              <a:tr h="2756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272416"/>
                  </a:ext>
                </a:extLst>
              </a:tr>
              <a:tr h="64805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метр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10391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14265,51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542759"/>
                  </a:ext>
                </a:extLst>
              </a:tr>
              <a:tr h="2812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и отремонтированных пешеходных коммуникаций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10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шкафов управления наружным освещением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287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территориях которых реализуются проекты по созданию комфортной городской среды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2287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9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936AEA-7B3F-455B-968F-E9E5288E65EC}"/>
              </a:ext>
            </a:extLst>
          </p:cNvPr>
          <p:cNvSpPr txBox="1"/>
          <p:nvPr/>
        </p:nvSpPr>
        <p:spPr>
          <a:xfrm>
            <a:off x="1303607" y="977264"/>
            <a:ext cx="10025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6CFE14B-D2CE-4922-9B37-DB0EF4CC0B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632768"/>
              </p:ext>
            </p:extLst>
          </p:nvPr>
        </p:nvGraphicFramePr>
        <p:xfrm>
          <a:off x="331527" y="2035273"/>
          <a:ext cx="11528945" cy="2889063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345449">
                  <a:extLst>
                    <a:ext uri="{9D8B030D-6E8A-4147-A177-3AD203B41FA5}">
                      <a16:colId xmlns:a16="http://schemas.microsoft.com/office/drawing/2014/main" val="3931994720"/>
                    </a:ext>
                  </a:extLst>
                </a:gridCol>
                <a:gridCol w="1486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4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61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6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02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2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2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2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2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822599482"/>
                  </a:ext>
                </a:extLst>
              </a:tr>
              <a:tr h="35813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«Формирование современной комфортной городской среды» на 2023-2027 годы</a:t>
                      </a:r>
                      <a:endParaRPr lang="ru-RU" sz="125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57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детских игровых площадок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9603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замененных </a:t>
                      </a:r>
                      <a:r>
                        <a:rPr lang="ru-RU" sz="1250" u="none" strike="noStrike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МКД, в которых проведен капитальный ремонт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в МКД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60,9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освещенности территорий общественного пользования в пределах городской черты на конец года, не менее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5052503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139782"/>
              </p:ext>
            </p:extLst>
          </p:nvPr>
        </p:nvGraphicFramePr>
        <p:xfrm>
          <a:off x="331525" y="4943250"/>
          <a:ext cx="11528946" cy="153890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359061">
                  <a:extLst>
                    <a:ext uri="{9D8B030D-6E8A-4147-A177-3AD203B41FA5}">
                      <a16:colId xmlns:a16="http://schemas.microsoft.com/office/drawing/2014/main" val="3519318964"/>
                    </a:ext>
                  </a:extLst>
                </a:gridCol>
                <a:gridCol w="1482571">
                  <a:extLst>
                    <a:ext uri="{9D8B030D-6E8A-4147-A177-3AD203B41FA5}">
                      <a16:colId xmlns:a16="http://schemas.microsoft.com/office/drawing/2014/main" val="3906317152"/>
                    </a:ext>
                  </a:extLst>
                </a:gridCol>
                <a:gridCol w="1518082">
                  <a:extLst>
                    <a:ext uri="{9D8B030D-6E8A-4147-A177-3AD203B41FA5}">
                      <a16:colId xmlns:a16="http://schemas.microsoft.com/office/drawing/2014/main" val="279193722"/>
                    </a:ext>
                  </a:extLst>
                </a:gridCol>
                <a:gridCol w="1580225">
                  <a:extLst>
                    <a:ext uri="{9D8B030D-6E8A-4147-A177-3AD203B41FA5}">
                      <a16:colId xmlns:a16="http://schemas.microsoft.com/office/drawing/2014/main" val="3030784847"/>
                    </a:ext>
                  </a:extLst>
                </a:gridCol>
                <a:gridCol w="1589007">
                  <a:extLst>
                    <a:ext uri="{9D8B030D-6E8A-4147-A177-3AD203B41FA5}">
                      <a16:colId xmlns:a16="http://schemas.microsoft.com/office/drawing/2014/main" val="2378736229"/>
                    </a:ext>
                  </a:extLst>
                </a:gridCol>
              </a:tblGrid>
              <a:tr h="25263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250" b="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«Переселение граждан из аварийного жилищного фонда» на 2023-2027 годы</a:t>
                      </a:r>
                      <a:endParaRPr lang="ru-RU" sz="125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697736"/>
                  </a:ext>
                </a:extLst>
              </a:tr>
              <a:tr h="55762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фонда, за счет муниципальных программ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0,36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93714"/>
                  </a:ext>
                </a:extLst>
              </a:tr>
              <a:tr h="5940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аварийного жилищного фонда, за счет муниципальных программ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0,037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8426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84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CC0DDFB-EF95-4315-BD2C-E252FB74DA0C}"/>
              </a:ext>
            </a:extLst>
          </p:cNvPr>
          <p:cNvSpPr/>
          <p:nvPr/>
        </p:nvSpPr>
        <p:spPr>
          <a:xfrm>
            <a:off x="1151750" y="0"/>
            <a:ext cx="1066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Общественно-значимые объекты, реализуемые в городском округе Лобня в 20</a:t>
            </a: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DE71E58-C758-4F8D-A071-0E39298BE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931027"/>
              </p:ext>
            </p:extLst>
          </p:nvPr>
        </p:nvGraphicFramePr>
        <p:xfrm>
          <a:off x="223513" y="369332"/>
          <a:ext cx="11793686" cy="64535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66532">
                  <a:extLst>
                    <a:ext uri="{9D8B030D-6E8A-4147-A177-3AD203B41FA5}">
                      <a16:colId xmlns:a16="http://schemas.microsoft.com/office/drawing/2014/main" val="1770673929"/>
                    </a:ext>
                  </a:extLst>
                </a:gridCol>
                <a:gridCol w="4130433">
                  <a:extLst>
                    <a:ext uri="{9D8B030D-6E8A-4147-A177-3AD203B41FA5}">
                      <a16:colId xmlns:a16="http://schemas.microsoft.com/office/drawing/2014/main" val="3714334148"/>
                    </a:ext>
                  </a:extLst>
                </a:gridCol>
                <a:gridCol w="1252331">
                  <a:extLst>
                    <a:ext uri="{9D8B030D-6E8A-4147-A177-3AD203B41FA5}">
                      <a16:colId xmlns:a16="http://schemas.microsoft.com/office/drawing/2014/main" val="303917035"/>
                    </a:ext>
                  </a:extLst>
                </a:gridCol>
                <a:gridCol w="1401417">
                  <a:extLst>
                    <a:ext uri="{9D8B030D-6E8A-4147-A177-3AD203B41FA5}">
                      <a16:colId xmlns:a16="http://schemas.microsoft.com/office/drawing/2014/main" val="1829336656"/>
                    </a:ext>
                  </a:extLst>
                </a:gridCol>
                <a:gridCol w="1321904">
                  <a:extLst>
                    <a:ext uri="{9D8B030D-6E8A-4147-A177-3AD203B41FA5}">
                      <a16:colId xmlns:a16="http://schemas.microsoft.com/office/drawing/2014/main" val="3570763027"/>
                    </a:ext>
                  </a:extLst>
                </a:gridCol>
                <a:gridCol w="1083366">
                  <a:extLst>
                    <a:ext uri="{9D8B030D-6E8A-4147-A177-3AD203B41FA5}">
                      <a16:colId xmlns:a16="http://schemas.microsoft.com/office/drawing/2014/main" val="776198689"/>
                    </a:ext>
                  </a:extLst>
                </a:gridCol>
                <a:gridCol w="2137703">
                  <a:extLst>
                    <a:ext uri="{9D8B030D-6E8A-4147-A177-3AD203B41FA5}">
                      <a16:colId xmlns:a16="http://schemas.microsoft.com/office/drawing/2014/main" val="1053193206"/>
                    </a:ext>
                  </a:extLst>
                </a:gridCol>
              </a:tblGrid>
              <a:tr h="2770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7" marB="45707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объекта	</a:t>
                      </a:r>
                      <a:endParaRPr lang="ru-RU" sz="1000" b="1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7" marB="45707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 финансирования</a:t>
                      </a:r>
                      <a:endParaRPr lang="ru-RU" sz="1000" b="1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7" marB="45707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Сумма (тыс. руб.)	</a:t>
                      </a:r>
                      <a:endParaRPr lang="ru-RU" sz="1000" b="1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7" marB="45707"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</a:t>
                      </a:r>
                    </a:p>
                    <a:p>
                      <a:pPr algn="ctr"/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эксплуатацию</a:t>
                      </a:r>
                      <a:endParaRPr lang="ru-RU" sz="1000" b="1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7" marB="45707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от реализации проекта</a:t>
                      </a:r>
                      <a:endParaRPr lang="ru-RU" sz="1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00" b="1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634636256"/>
                  </a:ext>
                </a:extLst>
              </a:tr>
              <a:tr h="387418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</a:p>
                    <a:p>
                      <a:pPr algn="ctr"/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b="1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20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4год </a:t>
                      </a:r>
                      <a:endParaRPr lang="ru-RU" sz="1000" b="1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7" marB="45707"/>
                </a:tc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249484"/>
                  </a:ext>
                </a:extLst>
              </a:tr>
              <a:tr h="184017">
                <a:tc rowSpan="4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на 2200 мест по адресу: Московская область, </a:t>
                      </a:r>
                      <a:r>
                        <a:rPr lang="ru-RU" sz="1000" u="none" strike="noStrike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г.о</a:t>
                      </a:r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Лобня, </a:t>
                      </a:r>
                      <a:r>
                        <a:rPr lang="ru-RU" sz="1000" u="none" strike="noStrike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Катюшки </a:t>
                      </a: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3 564 682,64000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3 564 507,50872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Введены в эксплуатацию объекты общего образования в целях обеспечения односменного режима обучения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2560318548"/>
                  </a:ext>
                </a:extLst>
              </a:tr>
              <a:tr h="1876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2 204 254,25000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2 204 117,45497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670895"/>
                  </a:ext>
                </a:extLst>
              </a:tr>
              <a:tr h="2259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576 153,70000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576 153,70000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988457"/>
                  </a:ext>
                </a:extLst>
              </a:tr>
              <a:tr h="2259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города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784 274,69000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784 236,35375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852961"/>
                  </a:ext>
                </a:extLst>
              </a:tr>
              <a:tr h="194968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Детский сад на 330 мест по адресу: Московская область, </a:t>
                      </a:r>
                      <a:r>
                        <a:rPr lang="ru-RU" sz="1000" u="none" strike="noStrike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г.о</a:t>
                      </a:r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Лобня,                </a:t>
                      </a:r>
                      <a:r>
                        <a:rPr lang="ru-RU" sz="1000" u="none" strike="noStrike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Катюшки (проектно-сметные работы)</a:t>
                      </a: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427 513,32000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426 973,30361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Введены в эксплуатацию объекты дошкольного образования</a:t>
                      </a:r>
                      <a:endParaRPr lang="ru-RU" sz="1000" b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3665951176"/>
                  </a:ext>
                </a:extLst>
              </a:tr>
              <a:tr h="222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341 578,65000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341 176,52234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города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85 934,67000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85 796,78127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017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Завершение строительства зданий Детского садика на 100 мест по адресу: Московская область, </a:t>
                      </a:r>
                      <a:r>
                        <a:rPr lang="ru-RU" sz="1000" u="none" strike="noStrike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г.о</a:t>
                      </a:r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Лобня, </a:t>
                      </a:r>
                      <a:r>
                        <a:rPr lang="ru-RU" sz="1000" u="none" strike="noStrike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ул.Борисова</a:t>
                      </a:r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д.22</a:t>
                      </a:r>
                      <a:endParaRPr lang="ru-RU" sz="10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378 397,41000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346 288,4805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Введены в эксплуатацию объекты дошкольного образования</a:t>
                      </a:r>
                      <a:endParaRPr lang="ru-RU" sz="1000" b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142454696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358 397,41000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328 974,02564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1703415994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города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17 314,4224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1303197647"/>
                  </a:ext>
                </a:extLst>
              </a:tr>
              <a:tr h="184017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общественных территорий (2 сквера)</a:t>
                      </a:r>
                      <a:endParaRPr lang="ru-RU" sz="10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55 194,87000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54 543,06629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2024-2025 </a:t>
                      </a:r>
                      <a:r>
                        <a:rPr lang="ru-RU" sz="10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г.г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достижение результата определяется как сумма количеств скверов, на которых в отчетном периоде реализованы мероприятия по благоустройству. Достижение результатов подтверждается протоколами заседаний </a:t>
                      </a:r>
                      <a:r>
                        <a:rPr lang="ru-RU" sz="800" u="none" strike="noStrike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</a:t>
                      </a:r>
                      <a:r>
                        <a:rPr lang="ru-RU" sz="80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общественных комиссий, содержащими решения о завершении благоустройства скверов, принятые по результатам осмотра таких территорий</a:t>
                      </a:r>
                      <a:endParaRPr lang="ru-RU" sz="8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3224326460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47 688,94000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47 179,88314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города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7 505,930000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7 363,18315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4017">
                <a:tc rowSpan="4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 Центрального парка (в границах улиц: ул. Ленина, </a:t>
                      </a:r>
                      <a:r>
                        <a:rPr lang="ru-RU" sz="1000" u="none" strike="noStrike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Букинское</a:t>
                      </a:r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шоссе, ул. Промышленная, ул. Некрасова)</a:t>
                      </a:r>
                      <a:endParaRPr lang="ru-RU" sz="10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592 200,00000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592 199,58828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достижение результата </a:t>
                      </a:r>
                      <a:r>
                        <a:rPr lang="ru-RU" sz="80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определяется как сумма количеств зон для досуга и отдыха, благоустроенных в отчетном периоде. Достижение результатов подтверждается протоколами заседаний </a:t>
                      </a:r>
                      <a:r>
                        <a:rPr lang="ru-RU" sz="800" u="none" strike="noStrike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</a:t>
                      </a:r>
                      <a:r>
                        <a:rPr lang="ru-RU" sz="80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общественных комиссий, содержащими решения о завершении благоустройства зон для досуга и отдыха в парках культуры и отдыха, принятые по результатам осмотра таких зон</a:t>
                      </a:r>
                      <a:endParaRPr lang="ru-RU" sz="8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1136491897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140 647,50000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140 647,4014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02667"/>
                  </a:ext>
                </a:extLst>
              </a:tr>
              <a:tr h="1957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421 942,50000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421 942,20619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349593"/>
                  </a:ext>
                </a:extLst>
              </a:tr>
              <a:tr h="195759">
                <a:tc v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vMerge="1"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Лесопарковых зон</a:t>
                      </a:r>
                    </a:p>
                  </a:txBody>
                  <a:tcPr marL="9525" marR="9525" marT="952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города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29 610,00000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29 609,98069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019862"/>
                  </a:ext>
                </a:extLst>
              </a:tr>
              <a:tr h="184017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капитального ремонта в муниципальных общеобразовательных организациях МБОУ СОШ </a:t>
                      </a:r>
                      <a:r>
                        <a:rPr lang="ru-RU" sz="100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№5</a:t>
                      </a:r>
                      <a:endParaRPr lang="ru-RU" sz="10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403 064,56000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394 415,94765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-2025 год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результата определяется исходя из количества отремонтированных общеобразовательных организаций, подтвержденного актами о приемке выполненных работ в соответствии с заключенными контрактами (договорами)</a:t>
                      </a:r>
                      <a:endParaRPr lang="ru-RU" sz="8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605664549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363 839,56140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355 965,01177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424507"/>
                  </a:ext>
                </a:extLst>
              </a:tr>
              <a:tr h="485458">
                <a:tc v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города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39 225,01860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38 450,93588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304484"/>
                  </a:ext>
                </a:extLst>
              </a:tr>
              <a:tr h="184017">
                <a:tc rowSpan="4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5 421 052,80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5 378 927,90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rowSpan="4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/>
                </a:tc>
                <a:tc rowSpan="4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/>
                </a:tc>
                <a:extLst>
                  <a:ext uri="{0D108BD9-81ED-4DB2-BD59-A6C34878D82A}">
                    <a16:rowId xmlns:a16="http://schemas.microsoft.com/office/drawing/2014/main" val="3977602796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ФБ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998 096,20</a:t>
                      </a:r>
                      <a:endParaRPr lang="ru-RU" sz="1000" b="0" i="0" u="none" strike="noStrike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998 095,91</a:t>
                      </a:r>
                      <a:endParaRPr lang="ru-RU" sz="1000" b="0" i="0" u="none" strike="noStrike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771529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3 456 406,31</a:t>
                      </a:r>
                      <a:endParaRPr lang="ru-RU" sz="1000" b="0" i="0" u="none" strike="noStrike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3 418 060,30</a:t>
                      </a:r>
                      <a:endParaRPr lang="ru-RU" sz="1000" b="0" i="0" u="none" strike="noStrike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города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966 550,31</a:t>
                      </a:r>
                      <a:endParaRPr lang="ru-RU" sz="1000" b="0" i="0" u="none" strike="noStrike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962 771,66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56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4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049855"/>
              </p:ext>
            </p:extLst>
          </p:nvPr>
        </p:nvGraphicFramePr>
        <p:xfrm>
          <a:off x="0" y="513581"/>
          <a:ext cx="11971176" cy="695195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107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6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2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9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97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37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1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208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 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ctr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НПА, которым установлены меры </a:t>
                      </a:r>
                    </a:p>
                    <a:p>
                      <a:pPr algn="ctr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соц. поддержки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ctr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ctr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меры социальной поддержки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ctr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Численность, человек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ctr"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расходов, тыс.рублей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ctr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2024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</a:t>
                      </a:r>
                    </a:p>
                    <a:p>
                      <a:pPr algn="ctr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392">
                <a:tc rowSpan="7">
                  <a:txBody>
                    <a:bodyPr/>
                    <a:lstStyle/>
                    <a:p>
                      <a:pPr algn="ctr" fontAlgn="t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</a:t>
                      </a: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программа «Социальная защита населения»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г.Лобня от 21.06.2001 г. №77/10 «Положение «О  наградах города Лобня» (с учетом изменений и дополнений от 27.06.2002 №25/24, от 28.08.2003 №39/445,от 26.02.2004 №47/552, от 29.03.2012 №68/5) 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Лица, удостоенные</a:t>
                      </a: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звания  «Почетный гражданин г.Лобня»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Лекарственное </a:t>
                      </a: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0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льгот по оплате жилья и коммунальных услуг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4 450,0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7746">
                <a:tc vMerge="1">
                  <a:txBody>
                    <a:bodyPr/>
                    <a:lstStyle/>
                    <a:p>
                      <a:pPr algn="ctr" fontAlgn="t"/>
                      <a:endParaRPr lang="ru-RU" sz="85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городского округа Лобня                   </a:t>
                      </a:r>
                    </a:p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26.12.2023 № 244/47 «О предоставлении в 2024 году мер социальной поддержки по оплате жилья и коммунальных услуг отдельным категориям граждан, проживающих в городском округе Лобня Московской области</a:t>
                      </a: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»; </a:t>
                      </a:r>
                      <a:r>
                        <a:rPr lang="ru-RU" sz="85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 городского </a:t>
                      </a: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 Лобня от 17.01.2024   № 2-ПГ «О внесении изменений в </a:t>
                      </a:r>
                      <a:r>
                        <a:rPr lang="ru-RU" sz="85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 городского </a:t>
                      </a: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 Лобня Московской области от </a:t>
                      </a:r>
                      <a:r>
                        <a:rPr lang="ru-RU" sz="85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31.12.2019 № </a:t>
                      </a: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1901 «О Порядке предоставления мер социальной поддержки по оплате жилья и коммунальных услуг отдельным категориям граждан</a:t>
                      </a:r>
                      <a:r>
                        <a:rPr lang="ru-RU" sz="85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850" b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Лица пенсионного возраста, имеющие в пенсионном удостоверении отметку "Ветеран труда»;  лица, награжденные Знаком отличия «За заслуги перед городом Лобня»;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Лица, имеющие статус инвалида в соответствии с ФЗ «О социальной защите инвалидов в Российской федерации», проживающие в жилых помещениях частного жилищного фонда; граждане, подвергшиеся воздействию радиации вследствие Чернобыльской катастрофы, проживающие в жилых помещениях частного (кроме приватизированного) жилищного </a:t>
                      </a:r>
                      <a:r>
                        <a:rPr lang="ru-RU" sz="8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фонда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</a:t>
                      </a: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льгот по оплате жилья и коммунальных услуг</a:t>
                      </a:r>
                    </a:p>
                    <a:p>
                      <a:pPr algn="l" fontAlgn="ctr"/>
                      <a:endParaRPr lang="ru-RU" sz="85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endParaRPr lang="ru-RU" sz="85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endParaRPr lang="ru-RU" sz="85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endParaRPr lang="ru-RU" sz="85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1 285</a:t>
                      </a:r>
                    </a:p>
                    <a:p>
                      <a:pPr algn="ctr" fontAlgn="ctr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14 550,0</a:t>
                      </a:r>
                    </a:p>
                    <a:p>
                      <a:pPr algn="ctr" fontAlgn="t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1 582,8</a:t>
                      </a:r>
                    </a:p>
                    <a:p>
                      <a:pPr algn="ctr" fontAlgn="t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8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08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городского округа Лобня от 12.09.2024 </a:t>
                      </a:r>
                    </a:p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230-ПГ «Об утверждении порядка предоставления мер социальной поддержки по оплате за содержание жилого помещения отдельным категориям граждан»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Лица, имеющие статус инвалида в соответствии с ФЗ «О социальной защите инвалидов в </a:t>
                      </a:r>
                      <a:r>
                        <a:rPr lang="ru-RU" sz="8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РФ», </a:t>
                      </a:r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проживающие в жилых помещениях частного жилищного фонда; граждане, подвергшиеся воздействию радиации вследствие Чернобыльской катастрофы, проживающие в жилых помещениях частного (кроме приватизированного) жилищного фонда</a:t>
                      </a:r>
                      <a:endParaRPr lang="ru-RU" sz="85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(компенсация) за содержание жилого помещения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891,6 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extLst>
                  <a:ext uri="{0D108BD9-81ED-4DB2-BD59-A6C34878D82A}">
                    <a16:rowId xmlns:a16="http://schemas.microsoft.com/office/drawing/2014/main" val="1192468312"/>
                  </a:ext>
                </a:extLst>
              </a:tr>
              <a:tr h="563808">
                <a:tc vMerge="1">
                  <a:txBody>
                    <a:bodyPr/>
                    <a:lstStyle/>
                    <a:p>
                      <a:pPr algn="ctr" fontAlgn="t"/>
                      <a:endParaRPr lang="ru-RU" sz="85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городского округа Лобня от 28.04.2020 №69/57</a:t>
                      </a: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«О новой редакции Положения «О порядке предоставления единовременной денежной выплаты многодетной семье на территории городского округа Лобня»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Многодетные</a:t>
                      </a: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семьи, в которых не менее 3-х несовершеннолетних детей, прописанные в городском округе Лобня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Единовременная денежная выплата</a:t>
                      </a:r>
                    </a:p>
                    <a:p>
                      <a:pPr algn="l" fontAlgn="t"/>
                      <a:endParaRPr lang="ru-RU" sz="85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 семей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00,0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4 380,0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415">
                <a:tc vMerge="1">
                  <a:txBody>
                    <a:bodyPr/>
                    <a:lstStyle/>
                    <a:p>
                      <a:pPr algn="ctr" fontAlgn="t"/>
                      <a:endParaRPr lang="ru-RU" sz="85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Распоряжения Главы городского округа  Лобня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Нуждающиеся,</a:t>
                      </a: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малообеспеченные граждане (малоимущие, матери-одиночки, дети-инвалиды, участники ВОВ, граждане, оказавшиеся в трудной жизненной ситуации)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Адресная материальная помощь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1 600,0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160,0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415">
                <a:tc vMerge="1">
                  <a:txBody>
                    <a:bodyPr/>
                    <a:lstStyle/>
                    <a:p>
                      <a:pPr algn="ctr" fontAlgn="t"/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Администрации городского округа Лобня от 14.11.2024</a:t>
                      </a: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№1355-ПА «Об утверждении Порядка предоставления возмещения расходов по оплате аренды жилья привлеченным педагогическим кадрам в муниципальные бюджетные образовательные учреждения городского округа Лобня Московской области»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</a:t>
                      </a: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работники муниципальных образовательных организаций городского округа Лобня, не имеющие жилых помещений на территории Московской области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</a:t>
                      </a: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</a:t>
                      </a:r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енежная выплата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4 400,0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3 150,0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extLst>
                  <a:ext uri="{0D108BD9-81ED-4DB2-BD59-A6C34878D82A}">
                    <a16:rowId xmlns:a16="http://schemas.microsoft.com/office/drawing/2014/main" val="278935171"/>
                  </a:ext>
                </a:extLst>
              </a:tr>
              <a:tr h="41884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«Здравоохранение»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Администрации городского округа Лобня</a:t>
                      </a:r>
                    </a:p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 26.12.2023 №1456-ПА </a:t>
                      </a:r>
                    </a:p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Порядка предоставления единовременной</a:t>
                      </a:r>
                    </a:p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выплаты врачам, медицинским сестрам при приеме на работу в государственные медицинские учреждения здравоохранения Московской области, расположенные на территории городского округа Лобня</a:t>
                      </a: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Врачи, медицинские сестры  государственных медицинских учреждений </a:t>
                      </a:r>
                      <a:r>
                        <a:rPr lang="ru-RU" sz="8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г.о</a:t>
                      </a:r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Лобня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Единовременная денежная</a:t>
                      </a: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160,0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256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Администрации городского округа Лобня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 26.12.2023 №1455-ПА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Порядка предоставления единовременной выплаты врачам и фельдшерам, приглашенным на работу в </a:t>
                      </a:r>
                      <a:r>
                        <a:rPr lang="ru-RU" sz="8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Лобненскую</a:t>
                      </a:r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подстанцию СМП ГБУЗ МО МОССМП, расположенной на территории городского округа Лобня Московской области</a:t>
                      </a: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и фельдшеры  </a:t>
                      </a:r>
                      <a:r>
                        <a:rPr lang="ru-RU" sz="8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Лобненской</a:t>
                      </a:r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подстанции СМП ГБУЗ МО МОССМП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Единовременная денежная</a:t>
                      </a: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</a:p>
                  </a:txBody>
                  <a:tcPr marL="4935" marR="4935" marT="4935" marB="0"/>
                </a:tc>
                <a:extLst>
                  <a:ext uri="{0D108BD9-81ED-4DB2-BD59-A6C34878D82A}">
                    <a16:rowId xmlns:a16="http://schemas.microsoft.com/office/drawing/2014/main" val="4173185930"/>
                  </a:ext>
                </a:extLst>
              </a:tr>
              <a:tr h="5339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Администрации города Лобня от 22.06.2016</a:t>
                      </a: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№907 «О порядке и размерах выплаты денежной  компенсации за найм жилых помещений сотрудникам муниципальных учреждений»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</a:t>
                      </a:r>
                      <a:r>
                        <a:rPr lang="ru-RU" sz="8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работники и иные категории работников муниципальных образовательных организаций городского округа Лобня, их несовершеннолетние дети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Денежная компенсация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281,2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179,6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1037">
                <a:tc>
                  <a:txBody>
                    <a:bodyPr/>
                    <a:lstStyle/>
                    <a:p>
                      <a:pPr algn="l" fontAlgn="b"/>
                      <a:r>
                        <a:rPr lang="ru-RU" sz="93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93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3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3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3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3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3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3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3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3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3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33 941,2</a:t>
                      </a:r>
                      <a:endParaRPr lang="ru-RU" sz="93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3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10 644,0</a:t>
                      </a:r>
                      <a:endParaRPr lang="ru-RU" sz="93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414359" y="0"/>
            <a:ext cx="9421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с учетом интересов целевых групп  пользователей, на которые направлены       мероприятия муниципальных программ за 2024 год 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61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28650" y="188259"/>
            <a:ext cx="10934700" cy="6507181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КОНТАКТНЫЕ ДАННЫЕ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Финансового управления Администрации городского округа Лобня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</a:t>
            </a:r>
          </a:p>
          <a:p>
            <a:pPr marL="0" indent="355600" algn="ctr"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Понедельник-четверг с 9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18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</a:p>
          <a:p>
            <a:pPr marL="0" indent="355600" algn="ctr"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 с 9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16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</a:p>
          <a:p>
            <a:pPr marL="0" indent="355600" algn="ctr"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Суббота, воскресенье – выходной</a:t>
            </a:r>
          </a:p>
          <a:p>
            <a:pPr marL="0" indent="355600" algn="ctr"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Перерыв с 13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13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141730, Московская область, г. Лобня,  ул. Ленина, д. 7а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8(495)577-00-07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САЙТ: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лобня.рф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ПОЧТА: lobnfu@mail.ru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ЛИЧНОГО ПРИЕМА ГРАЖДАН: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управления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вторник 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13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начальника управления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с 14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18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управления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понедельник-четверг с 9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13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 с 9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16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</a:p>
          <a:p>
            <a:pPr algn="ctr" eaLnBrk="1" hangingPunct="1">
              <a:defRPr/>
            </a:pPr>
            <a:endParaRPr lang="ru-RU" sz="11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05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937997" y="269038"/>
            <a:ext cx="10279059" cy="677901"/>
          </a:xfrm>
        </p:spPr>
        <p:txBody>
          <a:bodyPr>
            <a:noAutofit/>
          </a:bodyPr>
          <a:lstStyle/>
          <a:p>
            <a:pPr algn="ctr" eaLnBrk="1" fontAlgn="ctr" hangingPunct="1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 характеристики  бюджета  городского  округа  Лобня  за  2024  год</a:t>
            </a:r>
            <a:endParaRPr lang="ru-RU" altLang="ru-RU" sz="20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6061123"/>
              </p:ext>
            </p:extLst>
          </p:nvPr>
        </p:nvGraphicFramePr>
        <p:xfrm>
          <a:off x="350982" y="1430449"/>
          <a:ext cx="11979563" cy="5078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292" name="Заголовок 1"/>
          <p:cNvSpPr txBox="1">
            <a:spLocks/>
          </p:cNvSpPr>
          <p:nvPr/>
        </p:nvSpPr>
        <p:spPr bwMode="auto">
          <a:xfrm>
            <a:off x="10049691" y="1259205"/>
            <a:ext cx="1422400" cy="24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ctr" eaLnBrk="1" fontAlgn="ctr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altLang="ru-RU" sz="14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3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werpointbase.com-w934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13657</TotalTime>
  <Words>16101</Words>
  <Application>Microsoft Office PowerPoint</Application>
  <PresentationFormat>Широкоэкранный</PresentationFormat>
  <Paragraphs>3700</Paragraphs>
  <Slides>87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87</vt:i4>
      </vt:variant>
    </vt:vector>
  </HeadingPairs>
  <TitlesOfParts>
    <vt:vector size="97" baseType="lpstr">
      <vt:lpstr>Arial</vt:lpstr>
      <vt:lpstr>Calibri</vt:lpstr>
      <vt:lpstr>Calibri Light</vt:lpstr>
      <vt:lpstr>Tahoma</vt:lpstr>
      <vt:lpstr>Times New Roman</vt:lpstr>
      <vt:lpstr>Trebuchet MS</vt:lpstr>
      <vt:lpstr>Wingdings</vt:lpstr>
      <vt:lpstr>Wingdings 2</vt:lpstr>
      <vt:lpstr>HDOfficeLightV0</vt:lpstr>
      <vt:lpstr>powerpointbase.com-w934</vt:lpstr>
      <vt:lpstr>БЮДЖЕТ ДЛЯ ГРАЖДАН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Выполнение основных показателей социально-экономического  развития городского округа Лобня за 2024 год </vt:lpstr>
      <vt:lpstr>Презентация PowerPoint</vt:lpstr>
      <vt:lpstr>Основные  характеристики  бюджета  городского  округа  Лобня  за  2024  год</vt:lpstr>
      <vt:lpstr>Презентация PowerPoint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Информация об объеме и структуре налоговых и неналоговых доходов, а также межбюджетных трансфертов городского округа Лобня за 2024 год</vt:lpstr>
      <vt:lpstr>Динамика исполнения бюджета городского округа Лобня  за 2022-2024 годы по доходам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Объем и структура муниципального внутреннего долга  городского округа Лобня, а также расходы на его обслуживание за 2024 год</vt:lpstr>
      <vt:lpstr>Динамика и структура муниципального долга городского округа Лобня  за 2022-2024 годы</vt:lpstr>
      <vt:lpstr> Ставки по местным налогам</vt:lpstr>
      <vt:lpstr>Оценка потерь бюджета городского округа Лобня от предоставленных  налоговых льгот в  2024 году</vt:lpstr>
      <vt:lpstr>Информация об удельном объеме налоговых и неналоговых доходов на душу населения в городских округах Московской области с численностью постоянного населения                         от 55 тыс. до 120 тыс. человек на 01.01.2025г. </vt:lpstr>
      <vt:lpstr>Расходы бюджета </vt:lpstr>
      <vt:lpstr>Структура расходов бюджета городского округа Лобня  по сферам деятельности в 2024 г. </vt:lpstr>
      <vt:lpstr>Презентация PowerPoint</vt:lpstr>
      <vt:lpstr>Презентация PowerPoint</vt:lpstr>
      <vt:lpstr>Доля расходов по сферам деятельности в общем объеме расходов бюджета    городского округа Лобня в 2024 г. </vt:lpstr>
      <vt:lpstr>Основные характеристики исполнения бюджета  городского округа Лобня</vt:lpstr>
      <vt:lpstr>Основные характеристики исполнения бюджета городского округа Лобня</vt:lpstr>
      <vt:lpstr>Исполнение бюджета по муниципальным программам  В составе расходов бюджета исполнялись 19 муниципальных программ,  расходы на которые в общей сумме составили   10 013 268,98839 тыс. рублей. </vt:lpstr>
      <vt:lpstr>Исполнение бюджета по муниципальным программам, тыс. рублей </vt:lpstr>
      <vt:lpstr>РЕАЛИЗАЦИЯ НАЦИОНАЛЬНЫХ ПРОЕКТОВ НА ТЕРРИТОРИИ  ГОРОДСКОГО ОКРУГА ЛОБНЯ </vt:lpstr>
      <vt:lpstr>      В 2024 году в рамках реализации мероприятий по благоустройству территорий городского округа Лобня. </vt:lpstr>
      <vt:lpstr>      В 2024 году на проведение городских праздничных мероприятий и фестивалей направлено 3 062,21360 тыс. рублей.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Расходы бюджета</dc:title>
  <dc:creator>Захарчук Валентина Аминовна</dc:creator>
  <cp:lastModifiedBy>Ильина Ольга Николаевна</cp:lastModifiedBy>
  <cp:revision>1927</cp:revision>
  <cp:lastPrinted>2025-04-17T06:24:26Z</cp:lastPrinted>
  <dcterms:created xsi:type="dcterms:W3CDTF">2019-03-27T07:13:10Z</dcterms:created>
  <dcterms:modified xsi:type="dcterms:W3CDTF">2025-04-17T08:23:55Z</dcterms:modified>
</cp:coreProperties>
</file>