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2" r:id="rId4"/>
    <p:sldId id="264" r:id="rId5"/>
    <p:sldId id="266" r:id="rId6"/>
    <p:sldId id="268" r:id="rId7"/>
    <p:sldId id="270" r:id="rId8"/>
    <p:sldId id="272" r:id="rId9"/>
    <p:sldId id="274" r:id="rId10"/>
    <p:sldId id="276" r:id="rId11"/>
    <p:sldId id="278" r:id="rId12"/>
    <p:sldId id="280" r:id="rId13"/>
    <p:sldId id="282" r:id="rId14"/>
    <p:sldId id="284" r:id="rId15"/>
    <p:sldId id="286" r:id="rId16"/>
    <p:sldId id="288" r:id="rId17"/>
    <p:sldId id="290" r:id="rId18"/>
    <p:sldId id="292" r:id="rId19"/>
    <p:sldId id="29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03.11.2017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03.11.2017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03.11.2017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152127"/>
          </a:xfrm>
        </p:spPr>
        <p:txBody>
          <a:bodyPr/>
          <a:lstStyle/>
          <a:p>
            <a:r>
              <a:rPr lang="ru-RU" b="1" dirty="0" smtClean="0">
                <a:solidFill>
                  <a:srgbClr val="800000"/>
                </a:solidFill>
                <a:latin typeface="Trebuchet MS" pitchFamily="34" charset="0"/>
              </a:rPr>
              <a:t>ЛОБНЯ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844824"/>
            <a:ext cx="6400800" cy="2952328"/>
          </a:xfrm>
        </p:spPr>
        <p:txBody>
          <a:bodyPr>
            <a:normAutofit fontScale="47500" lnSpcReduction="20000"/>
          </a:bodyPr>
          <a:lstStyle/>
          <a:p>
            <a:r>
              <a:rPr lang="ru-RU" sz="6600" b="1" dirty="0" smtClean="0">
                <a:solidFill>
                  <a:srgbClr val="404040"/>
                </a:solidFill>
                <a:latin typeface="Trebuchet MS" pitchFamily="34" charset="0"/>
              </a:rPr>
              <a:t/>
            </a:r>
            <a:br>
              <a:rPr lang="ru-RU" sz="6600" b="1" dirty="0" smtClean="0">
                <a:solidFill>
                  <a:srgbClr val="404040"/>
                </a:solidFill>
                <a:latin typeface="Trebuchet MS" pitchFamily="34" charset="0"/>
              </a:rPr>
            </a:br>
            <a:r>
              <a:rPr lang="ru-RU" sz="9300" b="1" dirty="0" smtClean="0">
                <a:solidFill>
                  <a:schemeClr val="tx2"/>
                </a:solidFill>
              </a:rPr>
              <a:t> Реализация программы по комплексному благоустройству дворовых территорий</a:t>
            </a:r>
          </a:p>
          <a:p>
            <a:endParaRPr lang="ru-RU" sz="42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81597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1945912" y="1340790"/>
            <a:ext cx="6510056" cy="71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 flipV="1">
            <a:off x="467544" y="1340768"/>
            <a:ext cx="813977" cy="72008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95536" y="5301208"/>
            <a:ext cx="8424936" cy="720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7092280" y="5517232"/>
            <a:ext cx="1573210" cy="622300"/>
            <a:chOff x="10963045" y="6359857"/>
            <a:chExt cx="1228955" cy="498143"/>
          </a:xfrm>
        </p:grpSpPr>
        <p:sp>
          <p:nvSpPr>
            <p:cNvPr id="9" name="Прямоугольник 8"/>
            <p:cNvSpPr/>
            <p:nvPr/>
          </p:nvSpPr>
          <p:spPr>
            <a:xfrm flipH="1">
              <a:off x="10963045" y="6364940"/>
              <a:ext cx="84328" cy="49306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dirty="0">
                <a:solidFill>
                  <a:srgbClr val="5B9BD5">
                    <a:lumMod val="75000"/>
                  </a:srgbClr>
                </a:solidFill>
              </a:endParaRPr>
            </a:p>
          </p:txBody>
        </p:sp>
        <p:pic>
          <p:nvPicPr>
            <p:cNvPr id="10" name="Содержимое 3" descr="Станция обезжелезивания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27621" y="6359857"/>
              <a:ext cx="864379" cy="49814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1" name="Прямоугольник 10"/>
            <p:cNvSpPr/>
            <p:nvPr/>
          </p:nvSpPr>
          <p:spPr>
            <a:xfrm>
              <a:off x="11094497" y="6364940"/>
              <a:ext cx="186017" cy="49306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dirty="0">
                <a:solidFill>
                  <a:srgbClr val="5B9BD5">
                    <a:lumMod val="75000"/>
                  </a:srgbClr>
                </a:solidFill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Ул.Текстильная, д.12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g_nebavskaya\Desktop\ФОТО ОТЧЕТ было-стало\Текстильная 12\Было\IMG_2810.JPG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auto">
          <a:xfrm>
            <a:off x="179512" y="908720"/>
            <a:ext cx="4680520" cy="3312368"/>
          </a:xfrm>
          <a:prstGeom prst="rect">
            <a:avLst/>
          </a:prstGeom>
          <a:noFill/>
        </p:spPr>
      </p:pic>
      <p:pic>
        <p:nvPicPr>
          <p:cNvPr id="14" name="Picture 2" descr="C:\Users\g_nebavskaya\Desktop\ФОТО ОТЧЕТ было-стало\24.08_Объезд дворов КБДТ\DSC_9650.JPG"/>
          <p:cNvPicPr>
            <a:picLocks noChangeAspect="1" noChangeArrowheads="1"/>
          </p:cNvPicPr>
          <p:nvPr/>
        </p:nvPicPr>
        <p:blipFill>
          <a:blip r:embed="rId4" cstate="print">
            <a:lum contrast="21000"/>
          </a:blip>
          <a:srcRect l="25811" t="40550"/>
          <a:stretch>
            <a:fillRect/>
          </a:stretch>
        </p:blipFill>
        <p:spPr bwMode="auto">
          <a:xfrm>
            <a:off x="3131840" y="908720"/>
            <a:ext cx="5832648" cy="3339752"/>
          </a:xfrm>
          <a:prstGeom prst="rect">
            <a:avLst/>
          </a:prstGeom>
          <a:noFill/>
        </p:spPr>
      </p:pic>
      <p:pic>
        <p:nvPicPr>
          <p:cNvPr id="15" name="Picture 4" descr="E:\24.08_Объезд дворов КБДТ\DSC_9637.JPG"/>
          <p:cNvPicPr>
            <a:picLocks noChangeAspect="1" noChangeArrowheads="1"/>
          </p:cNvPicPr>
          <p:nvPr/>
        </p:nvPicPr>
        <p:blipFill>
          <a:blip r:embed="rId5" cstate="print">
            <a:lum contrast="23000"/>
          </a:blip>
          <a:srcRect l="16049" t="10652" b="5909"/>
          <a:stretch>
            <a:fillRect/>
          </a:stretch>
        </p:blipFill>
        <p:spPr bwMode="auto">
          <a:xfrm>
            <a:off x="2123728" y="3573016"/>
            <a:ext cx="5688632" cy="3024336"/>
          </a:xfrm>
          <a:prstGeom prst="rect">
            <a:avLst/>
          </a:prstGeom>
          <a:noFill/>
        </p:spPr>
      </p:pic>
      <p:sp>
        <p:nvSpPr>
          <p:cNvPr id="17" name="Выноска со стрелкой вверх 16"/>
          <p:cNvSpPr/>
          <p:nvPr/>
        </p:nvSpPr>
        <p:spPr>
          <a:xfrm>
            <a:off x="179512" y="3861048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ыноска со стрелкой вверх 17"/>
          <p:cNvSpPr/>
          <p:nvPr/>
        </p:nvSpPr>
        <p:spPr>
          <a:xfrm>
            <a:off x="7812360" y="3933056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23528" y="42210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884368" y="43651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Ул.9 квартал, д.7,9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g_nebavskaya\Desktop\Было для презентации\9 квартал.JPG"/>
          <p:cNvPicPr>
            <a:picLocks noChangeAspect="1" noChangeArrowheads="1"/>
          </p:cNvPicPr>
          <p:nvPr/>
        </p:nvPicPr>
        <p:blipFill>
          <a:blip r:embed="rId3" cstate="print">
            <a:lum contrast="37000"/>
          </a:blip>
          <a:srcRect/>
          <a:stretch>
            <a:fillRect/>
          </a:stretch>
        </p:blipFill>
        <p:spPr bwMode="auto">
          <a:xfrm>
            <a:off x="251520" y="980728"/>
            <a:ext cx="4104456" cy="3744416"/>
          </a:xfrm>
          <a:prstGeom prst="rect">
            <a:avLst/>
          </a:prstGeom>
          <a:noFill/>
        </p:spPr>
      </p:pic>
      <p:pic>
        <p:nvPicPr>
          <p:cNvPr id="14" name="Picture 3" descr="C:\Users\g_nebavskaya\Desktop\ФОТО ОТЧЕТ было-стало\24.08_Объезд дворов КБДТ\DSC_9695.JPG"/>
          <p:cNvPicPr>
            <a:picLocks noChangeAspect="1" noChangeArrowheads="1"/>
          </p:cNvPicPr>
          <p:nvPr/>
        </p:nvPicPr>
        <p:blipFill>
          <a:blip r:embed="rId4" cstate="print">
            <a:lum contrast="29000"/>
          </a:blip>
          <a:srcRect l="9051" t="32281" r="4326"/>
          <a:stretch>
            <a:fillRect/>
          </a:stretch>
        </p:blipFill>
        <p:spPr bwMode="auto">
          <a:xfrm>
            <a:off x="4499992" y="980728"/>
            <a:ext cx="4464496" cy="2831976"/>
          </a:xfrm>
          <a:prstGeom prst="rect">
            <a:avLst/>
          </a:prstGeom>
          <a:noFill/>
        </p:spPr>
      </p:pic>
      <p:pic>
        <p:nvPicPr>
          <p:cNvPr id="15" name="Picture 2" descr="C:\Users\g_nebavskaya\Desktop\ФОТО ОТЧЕТ было-стало\24.08_Объезд дворов КБДТ\DSC_9686.JPG"/>
          <p:cNvPicPr>
            <a:picLocks noChangeAspect="1" noChangeArrowheads="1"/>
          </p:cNvPicPr>
          <p:nvPr/>
        </p:nvPicPr>
        <p:blipFill>
          <a:blip r:embed="rId5" cstate="print">
            <a:lum contrast="23000"/>
          </a:blip>
          <a:srcRect l="6300" t="22443" b="28738"/>
          <a:stretch>
            <a:fillRect/>
          </a:stretch>
        </p:blipFill>
        <p:spPr bwMode="auto">
          <a:xfrm>
            <a:off x="1331640" y="3717032"/>
            <a:ext cx="7632848" cy="295232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3528" y="4725144"/>
            <a:ext cx="864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1" name="Выноска со стрелкой вправо 10"/>
          <p:cNvSpPr/>
          <p:nvPr/>
        </p:nvSpPr>
        <p:spPr>
          <a:xfrm>
            <a:off x="4139952" y="3212976"/>
            <a:ext cx="914400" cy="914400"/>
          </a:xfrm>
          <a:prstGeom prst="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139952" y="350100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251520" y="4365104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3528" y="47971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Ул.40 лет Октября, д.14,16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g_nebavskaya\Desktop\ФОТО ОТЧЕТ было-стало\40 лет Октября 14-16\Было\IMG_2788.JPG"/>
          <p:cNvPicPr>
            <a:picLocks noChangeAspect="1" noChangeArrowheads="1"/>
          </p:cNvPicPr>
          <p:nvPr/>
        </p:nvPicPr>
        <p:blipFill>
          <a:blip r:embed="rId3" cstate="print">
            <a:lum contrast="41000"/>
          </a:blip>
          <a:srcRect/>
          <a:stretch>
            <a:fillRect/>
          </a:stretch>
        </p:blipFill>
        <p:spPr bwMode="auto">
          <a:xfrm>
            <a:off x="179512" y="980728"/>
            <a:ext cx="4176464" cy="4104456"/>
          </a:xfrm>
          <a:prstGeom prst="rect">
            <a:avLst/>
          </a:prstGeom>
          <a:noFill/>
        </p:spPr>
      </p:pic>
      <p:pic>
        <p:nvPicPr>
          <p:cNvPr id="14" name="Picture 3" descr="C:\Users\g_nebavskaya\Desktop\ФОТО ОТЧЕТ было-стало\24.08_Объезд дворов КБДТ\DSC_9603.JPG"/>
          <p:cNvPicPr>
            <a:picLocks noChangeAspect="1" noChangeArrowheads="1"/>
          </p:cNvPicPr>
          <p:nvPr/>
        </p:nvPicPr>
        <p:blipFill>
          <a:blip r:embed="rId4" cstate="print">
            <a:lum contrast="39000"/>
          </a:blip>
          <a:srcRect l="11364" t="41731"/>
          <a:stretch>
            <a:fillRect/>
          </a:stretch>
        </p:blipFill>
        <p:spPr bwMode="auto">
          <a:xfrm>
            <a:off x="1691680" y="3861048"/>
            <a:ext cx="6192688" cy="2831976"/>
          </a:xfrm>
          <a:prstGeom prst="rect">
            <a:avLst/>
          </a:prstGeom>
          <a:noFill/>
        </p:spPr>
      </p:pic>
      <p:pic>
        <p:nvPicPr>
          <p:cNvPr id="16" name="Picture 2" descr="C:\Users\g_nebavskaya\Desktop\ФОТО ОТЧЕТ было-стало\24.08_Объезд дворов КБДТ\DSC_9594.JPG"/>
          <p:cNvPicPr>
            <a:picLocks noChangeAspect="1" noChangeArrowheads="1"/>
          </p:cNvPicPr>
          <p:nvPr/>
        </p:nvPicPr>
        <p:blipFill>
          <a:blip r:embed="rId5" cstate="print">
            <a:lum contrast="17000"/>
          </a:blip>
          <a:srcRect l="8263" b="12201"/>
          <a:stretch>
            <a:fillRect/>
          </a:stretch>
        </p:blipFill>
        <p:spPr bwMode="auto">
          <a:xfrm>
            <a:off x="4355976" y="980728"/>
            <a:ext cx="4680520" cy="3168352"/>
          </a:xfrm>
          <a:prstGeom prst="rect">
            <a:avLst/>
          </a:prstGeom>
          <a:noFill/>
        </p:spPr>
      </p:pic>
      <p:sp>
        <p:nvSpPr>
          <p:cNvPr id="17" name="Выноска со стрелкой вверх 16"/>
          <p:cNvSpPr/>
          <p:nvPr/>
        </p:nvSpPr>
        <p:spPr>
          <a:xfrm>
            <a:off x="179512" y="4725144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51520" y="515719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9" name="Выноска со стрелкой вверх 18"/>
          <p:cNvSpPr/>
          <p:nvPr/>
        </p:nvSpPr>
        <p:spPr>
          <a:xfrm>
            <a:off x="7884368" y="378904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7956376" y="41490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Ул.Некрасова, д.11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2" descr="C:\Users\g_nebavskaya\Desktop\ФОТО ОТЧЕТ было-стало\Некрасова 11 покрытие\НЕКРАСОВА 11\IMG_3414.JPG"/>
          <p:cNvPicPr>
            <a:picLocks noChangeAspect="1" noChangeArrowheads="1"/>
          </p:cNvPicPr>
          <p:nvPr/>
        </p:nvPicPr>
        <p:blipFill>
          <a:blip r:embed="rId3" cstate="print">
            <a:lum bright="5000" contrast="21000"/>
          </a:blip>
          <a:srcRect r="17857"/>
          <a:stretch>
            <a:fillRect/>
          </a:stretch>
        </p:blipFill>
        <p:spPr bwMode="auto">
          <a:xfrm>
            <a:off x="179512" y="908720"/>
            <a:ext cx="4824536" cy="3888432"/>
          </a:xfrm>
          <a:prstGeom prst="rect">
            <a:avLst/>
          </a:prstGeom>
          <a:noFill/>
        </p:spPr>
      </p:pic>
      <p:pic>
        <p:nvPicPr>
          <p:cNvPr id="1026" name="Picture 2" descr="\\10.10.4.15\Worker\Абрамов\Никулиной Лид.Вик\КБДТ 2017\ФОТО\Некрасова 11\photo_2017-09-25_16-52-22.jpg"/>
          <p:cNvPicPr>
            <a:picLocks noChangeAspect="1" noChangeArrowheads="1"/>
          </p:cNvPicPr>
          <p:nvPr/>
        </p:nvPicPr>
        <p:blipFill>
          <a:blip r:embed="rId4" cstate="print">
            <a:lum bright="2000" contrast="21000"/>
          </a:blip>
          <a:srcRect/>
          <a:stretch>
            <a:fillRect/>
          </a:stretch>
        </p:blipFill>
        <p:spPr bwMode="auto">
          <a:xfrm>
            <a:off x="5148064" y="908720"/>
            <a:ext cx="3779912" cy="2736304"/>
          </a:xfrm>
          <a:prstGeom prst="rect">
            <a:avLst/>
          </a:prstGeom>
          <a:noFill/>
        </p:spPr>
      </p:pic>
      <p:pic>
        <p:nvPicPr>
          <p:cNvPr id="13" name="Picture 2" descr="C:\Users\g_nebavskaya\Desktop\ФОТО ОТЧЕТ было-стало\24.08_Объезд дворов КБДТ\DSC_9514.JPG"/>
          <p:cNvPicPr>
            <a:picLocks noChangeAspect="1" noChangeArrowheads="1"/>
          </p:cNvPicPr>
          <p:nvPr/>
        </p:nvPicPr>
        <p:blipFill>
          <a:blip r:embed="rId5" cstate="print">
            <a:lum bright="-9000" contrast="33000"/>
          </a:blip>
          <a:srcRect b="9910"/>
          <a:stretch>
            <a:fillRect/>
          </a:stretch>
        </p:blipFill>
        <p:spPr bwMode="auto">
          <a:xfrm>
            <a:off x="2123728" y="3212976"/>
            <a:ext cx="5688632" cy="3312368"/>
          </a:xfrm>
          <a:prstGeom prst="rect">
            <a:avLst/>
          </a:prstGeom>
          <a:noFill/>
        </p:spPr>
      </p:pic>
      <p:sp>
        <p:nvSpPr>
          <p:cNvPr id="14" name="Выноска со стрелкой вверх 13"/>
          <p:cNvSpPr/>
          <p:nvPr/>
        </p:nvSpPr>
        <p:spPr>
          <a:xfrm>
            <a:off x="179512" y="4437112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 со стрелкой вверх 14"/>
          <p:cNvSpPr/>
          <p:nvPr/>
        </p:nvSpPr>
        <p:spPr>
          <a:xfrm>
            <a:off x="7812360" y="3284984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51520" y="48691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884368" y="371703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Ул.Мирная, д.20,22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3" descr="C:\Users\g_nebavskaya\Desktop\ФОТО ОТЧЕТ было-стало\МИРНАЯ 20\БЫЛО\IMG_1322.JPG"/>
          <p:cNvPicPr>
            <a:picLocks noChangeAspect="1" noChangeArrowheads="1"/>
          </p:cNvPicPr>
          <p:nvPr/>
        </p:nvPicPr>
        <p:blipFill>
          <a:blip r:embed="rId3" cstate="print">
            <a:lum contrast="26000"/>
          </a:blip>
          <a:srcRect t="54200"/>
          <a:stretch>
            <a:fillRect/>
          </a:stretch>
        </p:blipFill>
        <p:spPr bwMode="auto">
          <a:xfrm>
            <a:off x="179512" y="908720"/>
            <a:ext cx="4608512" cy="2880320"/>
          </a:xfrm>
          <a:prstGeom prst="rect">
            <a:avLst/>
          </a:prstGeom>
          <a:noFill/>
        </p:spPr>
      </p:pic>
      <p:pic>
        <p:nvPicPr>
          <p:cNvPr id="2050" name="Picture 2" descr="\\10.10.4.15\Worker\Абрамов\Никулиной Лид.Вик\КБДТ 2017\ФОТО\Мирная 20-22\photo_2017-09-28_12-21-03.jpg"/>
          <p:cNvPicPr>
            <a:picLocks noChangeAspect="1" noChangeArrowheads="1"/>
          </p:cNvPicPr>
          <p:nvPr/>
        </p:nvPicPr>
        <p:blipFill>
          <a:blip r:embed="rId4" cstate="print">
            <a:lum bright="24000" contrast="27000"/>
          </a:blip>
          <a:srcRect/>
          <a:stretch>
            <a:fillRect/>
          </a:stretch>
        </p:blipFill>
        <p:spPr bwMode="auto">
          <a:xfrm>
            <a:off x="4860032" y="908720"/>
            <a:ext cx="4139952" cy="2880320"/>
          </a:xfrm>
          <a:prstGeom prst="rect">
            <a:avLst/>
          </a:prstGeom>
          <a:noFill/>
        </p:spPr>
      </p:pic>
      <p:pic>
        <p:nvPicPr>
          <p:cNvPr id="11" name="Picture 4" descr="C:\Users\g_nebavskaya\Desktop\ФОТО ОТЧЕТ было-стало\24.08_Объезд дворов КБДТ\DSC_9621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t="16156" r="16076"/>
          <a:stretch>
            <a:fillRect/>
          </a:stretch>
        </p:blipFill>
        <p:spPr bwMode="auto">
          <a:xfrm>
            <a:off x="1907704" y="3284984"/>
            <a:ext cx="5688632" cy="3384376"/>
          </a:xfrm>
          <a:prstGeom prst="rect">
            <a:avLst/>
          </a:prstGeom>
          <a:noFill/>
        </p:spPr>
      </p:pic>
      <p:sp>
        <p:nvSpPr>
          <p:cNvPr id="13" name="Выноска со стрелкой вверх 12"/>
          <p:cNvSpPr/>
          <p:nvPr/>
        </p:nvSpPr>
        <p:spPr>
          <a:xfrm>
            <a:off x="179512" y="342900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ыноска со стрелкой вверх 13"/>
          <p:cNvSpPr/>
          <p:nvPr/>
        </p:nvSpPr>
        <p:spPr>
          <a:xfrm>
            <a:off x="8100392" y="342900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51520" y="386104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8172400" y="386104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Ул.Деповская, д.7,9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" name="Picture 4" descr="C:\Users\g_nebavskaya\Desktop\ФОТО ОТЧЕТ было-стало\Деповская-Московская\IMG_20170714_073519.jpg"/>
          <p:cNvPicPr>
            <a:picLocks noChangeAspect="1" noChangeArrowheads="1"/>
          </p:cNvPicPr>
          <p:nvPr/>
        </p:nvPicPr>
        <p:blipFill>
          <a:blip r:embed="rId3" cstate="print">
            <a:lum bright="3000" contrast="22000"/>
          </a:blip>
          <a:srcRect r="15190" b="16981"/>
          <a:stretch>
            <a:fillRect/>
          </a:stretch>
        </p:blipFill>
        <p:spPr bwMode="auto">
          <a:xfrm>
            <a:off x="179512" y="908720"/>
            <a:ext cx="4824536" cy="3384376"/>
          </a:xfrm>
          <a:prstGeom prst="rect">
            <a:avLst/>
          </a:prstGeom>
          <a:noFill/>
        </p:spPr>
      </p:pic>
      <p:pic>
        <p:nvPicPr>
          <p:cNvPr id="3074" name="Picture 2" descr="\\10.10.4.15\Worker\Абрамов\Никулиной Лид.Вик\КБДТ 2017\ФОТО\Деповская 7\photo_2017-10-02_18-03-56.jpg"/>
          <p:cNvPicPr>
            <a:picLocks noChangeAspect="1" noChangeArrowheads="1"/>
          </p:cNvPicPr>
          <p:nvPr/>
        </p:nvPicPr>
        <p:blipFill>
          <a:blip r:embed="rId4" cstate="print">
            <a:lum contrast="22000"/>
          </a:blip>
          <a:srcRect l="16667" b="14583"/>
          <a:stretch>
            <a:fillRect/>
          </a:stretch>
        </p:blipFill>
        <p:spPr bwMode="auto">
          <a:xfrm>
            <a:off x="5076056" y="908720"/>
            <a:ext cx="3960440" cy="2952328"/>
          </a:xfrm>
          <a:prstGeom prst="rect">
            <a:avLst/>
          </a:prstGeom>
          <a:noFill/>
        </p:spPr>
      </p:pic>
      <p:pic>
        <p:nvPicPr>
          <p:cNvPr id="10" name="Picture 4" descr="C:\Users\g_nebavskaya\Desktop\ФОТО ОТЧЕТ было-стало\24.08_Объезд дворов КБДТ\DSC_9725.JPG"/>
          <p:cNvPicPr>
            <a:picLocks noChangeAspect="1" noChangeArrowheads="1"/>
          </p:cNvPicPr>
          <p:nvPr/>
        </p:nvPicPr>
        <p:blipFill>
          <a:blip r:embed="rId5" cstate="print">
            <a:lum bright="20000" contrast="45000"/>
          </a:blip>
          <a:srcRect t="18622"/>
          <a:stretch>
            <a:fillRect/>
          </a:stretch>
        </p:blipFill>
        <p:spPr bwMode="auto">
          <a:xfrm>
            <a:off x="2339752" y="3429000"/>
            <a:ext cx="5688632" cy="3192016"/>
          </a:xfrm>
          <a:prstGeom prst="rect">
            <a:avLst/>
          </a:prstGeom>
          <a:noFill/>
        </p:spPr>
      </p:pic>
      <p:sp>
        <p:nvSpPr>
          <p:cNvPr id="13" name="Выноска со стрелкой вверх 12"/>
          <p:cNvSpPr/>
          <p:nvPr/>
        </p:nvSpPr>
        <p:spPr>
          <a:xfrm>
            <a:off x="179512" y="3933056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ыноска со стрелкой вверх 17"/>
          <p:cNvSpPr/>
          <p:nvPr/>
        </p:nvSpPr>
        <p:spPr>
          <a:xfrm>
            <a:off x="8028384" y="3501008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51520" y="43651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8100392" y="39330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Ул.Первая, д.7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3" descr="C:\Users\g_nebavskaya\Desktop\ФОТО ОТЧЕТ было-стало\Первая 7\attach-636355255945068668.jpg"/>
          <p:cNvPicPr>
            <a:picLocks noChangeAspect="1" noChangeArrowheads="1"/>
          </p:cNvPicPr>
          <p:nvPr/>
        </p:nvPicPr>
        <p:blipFill>
          <a:blip r:embed="rId3" cstate="print">
            <a:lum bright="-9000" contrast="34000"/>
          </a:blip>
          <a:srcRect l="48425" r="20076"/>
          <a:stretch>
            <a:fillRect/>
          </a:stretch>
        </p:blipFill>
        <p:spPr bwMode="auto">
          <a:xfrm>
            <a:off x="395536" y="980728"/>
            <a:ext cx="3528392" cy="4032448"/>
          </a:xfrm>
          <a:prstGeom prst="rect">
            <a:avLst/>
          </a:prstGeom>
          <a:noFill/>
        </p:spPr>
      </p:pic>
      <p:pic>
        <p:nvPicPr>
          <p:cNvPr id="4098" name="Picture 2" descr="\\10.10.4.15\Worker\Абрамов\Никулиной Лид.Вик\КБДТ 2017\ФОТО\Первая 7\photo_2017-09-25_16-52-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980728"/>
            <a:ext cx="4283968" cy="3168352"/>
          </a:xfrm>
          <a:prstGeom prst="rect">
            <a:avLst/>
          </a:prstGeom>
          <a:noFill/>
        </p:spPr>
      </p:pic>
      <p:pic>
        <p:nvPicPr>
          <p:cNvPr id="10" name="Picture 2" descr="C:\Users\g_nebavskaya\Desktop\ФОТО ОТЧЕТ было-стало\24.08_Объезд дворов КБДТ\DSC_9574.JPG"/>
          <p:cNvPicPr>
            <a:picLocks noChangeAspect="1" noChangeArrowheads="1"/>
          </p:cNvPicPr>
          <p:nvPr/>
        </p:nvPicPr>
        <p:blipFill>
          <a:blip r:embed="rId5" cstate="print">
            <a:lum contrast="27000"/>
          </a:blip>
          <a:srcRect b="13902"/>
          <a:stretch>
            <a:fillRect/>
          </a:stretch>
        </p:blipFill>
        <p:spPr bwMode="auto">
          <a:xfrm>
            <a:off x="1763688" y="3429000"/>
            <a:ext cx="5904656" cy="3240360"/>
          </a:xfrm>
          <a:prstGeom prst="rect">
            <a:avLst/>
          </a:prstGeom>
          <a:noFill/>
        </p:spPr>
      </p:pic>
      <p:sp>
        <p:nvSpPr>
          <p:cNvPr id="13" name="Выноска со стрелкой вверх 12"/>
          <p:cNvSpPr/>
          <p:nvPr/>
        </p:nvSpPr>
        <p:spPr>
          <a:xfrm>
            <a:off x="395536" y="4653136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Выноска со стрелкой вверх 15"/>
          <p:cNvSpPr/>
          <p:nvPr/>
        </p:nvSpPr>
        <p:spPr>
          <a:xfrm>
            <a:off x="7668344" y="378904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67544" y="49411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740352" y="42210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Ул.Московская, д.1,3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g_nebavskaya\Desktop\ФОТО ОТЧЕТ было-стало\Московская 1-3\Было\IMG_2796.JPG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 t="14035" r="54386"/>
          <a:stretch>
            <a:fillRect/>
          </a:stretch>
        </p:blipFill>
        <p:spPr bwMode="auto">
          <a:xfrm>
            <a:off x="179512" y="908720"/>
            <a:ext cx="2952328" cy="3960440"/>
          </a:xfrm>
          <a:prstGeom prst="rect">
            <a:avLst/>
          </a:prstGeom>
          <a:noFill/>
        </p:spPr>
      </p:pic>
      <p:pic>
        <p:nvPicPr>
          <p:cNvPr id="5122" name="Picture 2" descr="C:\Users\g_nebavskaya\Desktop\Торги\ФОТО\московская 1-3\photo_2017-09-26_10-48-48.jpg"/>
          <p:cNvPicPr>
            <a:picLocks noChangeAspect="1" noChangeArrowheads="1"/>
          </p:cNvPicPr>
          <p:nvPr/>
        </p:nvPicPr>
        <p:blipFill>
          <a:blip r:embed="rId4" cstate="print">
            <a:lum contrast="17000"/>
          </a:blip>
          <a:srcRect/>
          <a:stretch>
            <a:fillRect/>
          </a:stretch>
        </p:blipFill>
        <p:spPr bwMode="auto">
          <a:xfrm>
            <a:off x="3347864" y="908720"/>
            <a:ext cx="5544616" cy="3600400"/>
          </a:xfrm>
          <a:prstGeom prst="rect">
            <a:avLst/>
          </a:prstGeom>
          <a:noFill/>
        </p:spPr>
      </p:pic>
      <p:pic>
        <p:nvPicPr>
          <p:cNvPr id="5123" name="Picture 3" descr="C:\Users\g_nebavskaya\Desktop\Торги\ФОТО\фото отчет было-стало от 02.10.17\Московская 1-3\DSC_96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501008"/>
            <a:ext cx="4536504" cy="3168352"/>
          </a:xfrm>
          <a:prstGeom prst="rect">
            <a:avLst/>
          </a:prstGeom>
          <a:noFill/>
        </p:spPr>
      </p:pic>
      <p:sp>
        <p:nvSpPr>
          <p:cNvPr id="14" name="Выноска со стрелкой вверх 13"/>
          <p:cNvSpPr/>
          <p:nvPr/>
        </p:nvSpPr>
        <p:spPr>
          <a:xfrm>
            <a:off x="179512" y="450912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 со стрелкой вверх 14"/>
          <p:cNvSpPr/>
          <p:nvPr/>
        </p:nvSpPr>
        <p:spPr>
          <a:xfrm>
            <a:off x="7236296" y="414908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51520" y="494116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308304" y="450912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Ул.Краснополянская</a:t>
            </a:r>
            <a:r>
              <a:rPr lang="ru-RU" sz="2400" dirty="0" smtClean="0"/>
              <a:t>, д.50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2" descr="C:\Users\g_nebavskaya\Desktop\ФОТО ОТЧЕТ было-стало\Краснополянская 50\Краснополянская д.50\IMG_2045.JPG"/>
          <p:cNvPicPr>
            <a:picLocks noChangeAspect="1" noChangeArrowheads="1"/>
          </p:cNvPicPr>
          <p:nvPr/>
        </p:nvPicPr>
        <p:blipFill>
          <a:blip r:embed="rId3" cstate="print">
            <a:lum bright="14000" contrast="36000"/>
          </a:blip>
          <a:srcRect/>
          <a:stretch>
            <a:fillRect/>
          </a:stretch>
        </p:blipFill>
        <p:spPr bwMode="auto">
          <a:xfrm>
            <a:off x="179512" y="908720"/>
            <a:ext cx="3816424" cy="3168352"/>
          </a:xfrm>
          <a:prstGeom prst="rect">
            <a:avLst/>
          </a:prstGeom>
          <a:noFill/>
        </p:spPr>
      </p:pic>
      <p:pic>
        <p:nvPicPr>
          <p:cNvPr id="6147" name="Picture 3" descr="C:\Users\g_nebavskaya\Desktop\Торги\ФОТО\фото отчет было-стало от 02.10.17\Краснополянская 50\парковка.jpg"/>
          <p:cNvPicPr>
            <a:picLocks noChangeAspect="1" noChangeArrowheads="1"/>
          </p:cNvPicPr>
          <p:nvPr/>
        </p:nvPicPr>
        <p:blipFill>
          <a:blip r:embed="rId4" cstate="print"/>
          <a:srcRect l="24800"/>
          <a:stretch>
            <a:fillRect/>
          </a:stretch>
        </p:blipFill>
        <p:spPr bwMode="auto">
          <a:xfrm>
            <a:off x="4283968" y="908720"/>
            <a:ext cx="4608512" cy="3816424"/>
          </a:xfrm>
          <a:prstGeom prst="rect">
            <a:avLst/>
          </a:prstGeom>
          <a:noFill/>
        </p:spPr>
      </p:pic>
      <p:pic>
        <p:nvPicPr>
          <p:cNvPr id="6146" name="Picture 2" descr="C:\Users\g_nebavskaya\Desktop\Торги\ФОТО\фото отчет было-стало от 02.10.17\Краснополянская 50\DSC_9676.JPG"/>
          <p:cNvPicPr>
            <a:picLocks noChangeAspect="1" noChangeArrowheads="1"/>
          </p:cNvPicPr>
          <p:nvPr/>
        </p:nvPicPr>
        <p:blipFill>
          <a:blip r:embed="rId5" cstate="print">
            <a:lum bright="3000" contrast="21000"/>
          </a:blip>
          <a:srcRect/>
          <a:stretch>
            <a:fillRect/>
          </a:stretch>
        </p:blipFill>
        <p:spPr bwMode="auto">
          <a:xfrm>
            <a:off x="1547664" y="3140968"/>
            <a:ext cx="5616624" cy="3456384"/>
          </a:xfrm>
          <a:prstGeom prst="rect">
            <a:avLst/>
          </a:prstGeom>
          <a:noFill/>
        </p:spPr>
      </p:pic>
      <p:sp>
        <p:nvSpPr>
          <p:cNvPr id="14" name="Выноска со стрелкой вверх 13"/>
          <p:cNvSpPr/>
          <p:nvPr/>
        </p:nvSpPr>
        <p:spPr>
          <a:xfrm>
            <a:off x="179512" y="3717032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 со стрелкой вверх 14"/>
          <p:cNvSpPr/>
          <p:nvPr/>
        </p:nvSpPr>
        <p:spPr>
          <a:xfrm>
            <a:off x="7164288" y="4365104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51520" y="414908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236296" y="47971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Ул.Свободный проезд, д.1,5,7,9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Picture 2" descr="C:\Users\g_nebavskaya\Downloads\IMG_2005.JPG"/>
          <p:cNvPicPr>
            <a:picLocks noChangeAspect="1" noChangeArrowheads="1"/>
          </p:cNvPicPr>
          <p:nvPr/>
        </p:nvPicPr>
        <p:blipFill>
          <a:blip r:embed="rId3" cstate="print">
            <a:lum bright="10000" contrast="44000"/>
          </a:blip>
          <a:srcRect/>
          <a:stretch>
            <a:fillRect/>
          </a:stretch>
        </p:blipFill>
        <p:spPr bwMode="auto">
          <a:xfrm>
            <a:off x="251520" y="836712"/>
            <a:ext cx="4824536" cy="3384376"/>
          </a:xfrm>
          <a:prstGeom prst="rect">
            <a:avLst/>
          </a:prstGeom>
          <a:noFill/>
        </p:spPr>
      </p:pic>
      <p:pic>
        <p:nvPicPr>
          <p:cNvPr id="7171" name="Picture 3" descr="C:\Users\g_nebavskaya\Desktop\Торги\ФОТО\фото отчет было-стало от 02.10.17\Свободный проезд 1,5,7,9\WP_20170927_10_20_00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836712"/>
            <a:ext cx="4644008" cy="3147814"/>
          </a:xfrm>
          <a:prstGeom prst="rect">
            <a:avLst/>
          </a:prstGeom>
          <a:noFill/>
        </p:spPr>
      </p:pic>
      <p:pic>
        <p:nvPicPr>
          <p:cNvPr id="7170" name="Picture 2" descr="C:\Users\g_nebavskaya\Desktop\Торги\ФОТО\фото отчет было-стало от 02.10.17\Свободный проезд 1,5,7,9\дип.jpg"/>
          <p:cNvPicPr>
            <a:picLocks noChangeAspect="1" noChangeArrowheads="1"/>
          </p:cNvPicPr>
          <p:nvPr/>
        </p:nvPicPr>
        <p:blipFill>
          <a:blip r:embed="rId5" cstate="print">
            <a:lum bright="14000" contrast="32000"/>
          </a:blip>
          <a:srcRect/>
          <a:stretch>
            <a:fillRect/>
          </a:stretch>
        </p:blipFill>
        <p:spPr bwMode="auto">
          <a:xfrm>
            <a:off x="2771800" y="3573016"/>
            <a:ext cx="5040560" cy="3075806"/>
          </a:xfrm>
          <a:prstGeom prst="rect">
            <a:avLst/>
          </a:prstGeom>
          <a:noFill/>
        </p:spPr>
      </p:pic>
      <p:sp>
        <p:nvSpPr>
          <p:cNvPr id="13" name="Выноска со стрелкой вверх 12"/>
          <p:cNvSpPr/>
          <p:nvPr/>
        </p:nvSpPr>
        <p:spPr>
          <a:xfrm>
            <a:off x="251520" y="3861048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ыноска со стрелкой вверх 13"/>
          <p:cNvSpPr/>
          <p:nvPr/>
        </p:nvSpPr>
        <p:spPr>
          <a:xfrm>
            <a:off x="7812360" y="3645024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23528" y="429309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884368" y="40770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800000"/>
                </a:solidFill>
                <a:latin typeface="Trebuchet MS" pitchFamily="34" charset="0"/>
              </a:rPr>
              <a:t>ЛОБНЯ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28800"/>
            <a:ext cx="4038600" cy="4497363"/>
          </a:xfrm>
        </p:spPr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81597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 bwMode="auto">
          <a:xfrm>
            <a:off x="1979712" y="1340768"/>
            <a:ext cx="6696744" cy="720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 flipV="1">
            <a:off x="467544" y="1340768"/>
            <a:ext cx="813977" cy="72008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628800"/>
            <a:ext cx="4032448" cy="453650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</a:rPr>
              <a:t>Ежегодно на территории нашего города в рамках программы Губернатора А.Ю.Воробьева «Комплексное благоустройство дворовых территорий» преображается не менее 15 дворов. Эта программа началась в 2015 году и продолжается третий год. </a:t>
            </a:r>
            <a:r>
              <a:rPr kumimoji="1"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2017 году комплексное благоустройство проходит в 17 дворах. При формировании адресного перечня учитывались итоги голосования жителей по видам работ благоустройства 15 основных дворов, а также 2 дополнительных двора, победивших в голосовании на портале ДОБРОДЕЛ.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4008" y="1628800"/>
            <a:ext cx="4032448" cy="453650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2"/>
                </a:solidFill>
              </a:rPr>
              <a:t>1. ул.Мирная, д.28;                                                                                                                        2. ул.Ленина, д.16;                                                                                                                      3.ул.Борисова, д.20-ул.Авиационная, д.9.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4. ул.Чехова, д.7А                                                                                                                                  5. ул.Чехова, д.6,10-ул,Маяковского, д.10                                                                                           6. </a:t>
            </a:r>
            <a:r>
              <a:rPr lang="ru-RU" sz="1400" b="1" dirty="0" err="1" smtClean="0">
                <a:solidFill>
                  <a:schemeClr val="tx2"/>
                </a:solidFill>
              </a:rPr>
              <a:t>ул.Букинское</a:t>
            </a:r>
            <a:r>
              <a:rPr lang="ru-RU" sz="1400" b="1" dirty="0" smtClean="0">
                <a:solidFill>
                  <a:schemeClr val="tx2"/>
                </a:solidFill>
              </a:rPr>
              <a:t> шоссе, д.20,26                                                                                                                   7. ул.Текстильная, д.12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8. ул.Мирная д.20,22                                                                                                                        9. ул.Чайковского,д.16                                                                                                                               10. ул. 9 квартал, д.7,9              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11. ул.Деповская, д.7,9 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12. ул.Московская, д.1,3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13. ул.40 лет Октября, д.14,16 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14. ул.Первая, д.7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15. ул.Некрасова, д.11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16. ул. Свободный проезд, д.1,5,7,9 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17. </a:t>
            </a:r>
            <a:r>
              <a:rPr lang="ru-RU" sz="1400" b="1" dirty="0" err="1" smtClean="0">
                <a:solidFill>
                  <a:schemeClr val="tx2"/>
                </a:solidFill>
              </a:rPr>
              <a:t>ул.Краснополянская</a:t>
            </a:r>
            <a:r>
              <a:rPr lang="ru-RU" sz="1400" b="1" dirty="0" smtClean="0">
                <a:solidFill>
                  <a:schemeClr val="tx2"/>
                </a:solidFill>
              </a:rPr>
              <a:t>, д.50</a:t>
            </a:r>
          </a:p>
          <a:p>
            <a:endParaRPr lang="ru-RU" sz="14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Ул.Мирная, д.28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Picture 2" descr="C:\Users\g_nebavskaya\Desktop\Было для презентации\Мирная 28.JPG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/>
          <a:stretch>
            <a:fillRect/>
          </a:stretch>
        </p:blipFill>
        <p:spPr bwMode="auto">
          <a:xfrm>
            <a:off x="5220072" y="908720"/>
            <a:ext cx="3744416" cy="4752528"/>
          </a:xfrm>
          <a:prstGeom prst="rect">
            <a:avLst/>
          </a:prstGeom>
          <a:noFill/>
        </p:spPr>
      </p:pic>
      <p:pic>
        <p:nvPicPr>
          <p:cNvPr id="12" name="Picture 2" descr="https://2.downloader.disk.yandex.ru/preview/95fc2876c8cb77c68d4c8d766bc4bbbf602eec064eef311db30fee51ef8383ba/inf/OA3nRxzWV0k4JGF1nqhyJh7gfCVvgn2fvTKTuK8560TbEBY6wpQt1XLoIDqMzs1kfrWaMwos0BSrGZmSHMYRsw%3D%3D?uid=0&amp;filename=DSC_7921.JPG&amp;disposition=inline&amp;hash=&amp;limit=0&amp;content_type=image%2Fjpeg&amp;tknv=v2&amp;size=1163x763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 t="29348" r="4545"/>
          <a:stretch>
            <a:fillRect/>
          </a:stretch>
        </p:blipFill>
        <p:spPr bwMode="auto">
          <a:xfrm>
            <a:off x="107504" y="908720"/>
            <a:ext cx="4968552" cy="3600400"/>
          </a:xfrm>
          <a:prstGeom prst="rect">
            <a:avLst/>
          </a:prstGeom>
          <a:noFill/>
        </p:spPr>
      </p:pic>
      <p:pic>
        <p:nvPicPr>
          <p:cNvPr id="10" name="Picture 9" descr="https://2.downloader.disk.yandex.ru/preview/11318a70373df0adf34202ec7343f4f6d69a2742a25897951cc5c5720b37ee2e/inf/OA3nRxzWV0k4JGF1nqhyJiUjA8PpNXfUD1HC6AKlNLlfxSyYrOOfdpcJA2QFgGkr2IwyAa5Ao2rJlxBgUdpOjw%3D%3D?uid=0&amp;filename=DSC_7885.JPG&amp;disposition=inline&amp;hash=&amp;limit=0&amp;content_type=image%2Fjpeg&amp;tknv=v2&amp;size=1163x763"/>
          <p:cNvPicPr>
            <a:picLocks noChangeAspect="1" noChangeArrowheads="1"/>
          </p:cNvPicPr>
          <p:nvPr/>
        </p:nvPicPr>
        <p:blipFill>
          <a:blip r:embed="rId5" cstate="print">
            <a:lum contrast="24000"/>
          </a:blip>
          <a:srcRect l="11885" t="12881"/>
          <a:stretch>
            <a:fillRect/>
          </a:stretch>
        </p:blipFill>
        <p:spPr bwMode="auto">
          <a:xfrm>
            <a:off x="1763688" y="3356992"/>
            <a:ext cx="4896544" cy="3262512"/>
          </a:xfrm>
          <a:prstGeom prst="rect">
            <a:avLst/>
          </a:prstGeom>
          <a:noFill/>
        </p:spPr>
      </p:pic>
      <p:sp>
        <p:nvSpPr>
          <p:cNvPr id="11" name="Выноска со стрелкой вверх 10"/>
          <p:cNvSpPr/>
          <p:nvPr/>
        </p:nvSpPr>
        <p:spPr>
          <a:xfrm>
            <a:off x="7380312" y="5373216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Было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Выноска со стрелкой вправо 13"/>
          <p:cNvSpPr/>
          <p:nvPr/>
        </p:nvSpPr>
        <p:spPr>
          <a:xfrm rot="16200000">
            <a:off x="539552" y="4149080"/>
            <a:ext cx="914400" cy="914400"/>
          </a:xfrm>
          <a:prstGeom prst="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11560" y="46531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Ул.Чехова, д.7А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Picture 4" descr="C:\Users\g_nebavskaya\Desktop\ФОТО ОТЧЕТ было-стало\ПРЕЗЕНТАЦИЯ\Чехова 7А\Фото Чехова 7А\Было\IMG_3359.JPG"/>
          <p:cNvPicPr>
            <a:picLocks noChangeAspect="1" noChangeArrowheads="1"/>
          </p:cNvPicPr>
          <p:nvPr/>
        </p:nvPicPr>
        <p:blipFill>
          <a:blip r:embed="rId3" cstate="print">
            <a:lum contrast="26000"/>
          </a:blip>
          <a:srcRect t="16667" r="49315"/>
          <a:stretch>
            <a:fillRect/>
          </a:stretch>
        </p:blipFill>
        <p:spPr bwMode="auto">
          <a:xfrm>
            <a:off x="179512" y="980728"/>
            <a:ext cx="3816424" cy="3528392"/>
          </a:xfrm>
          <a:prstGeom prst="rect">
            <a:avLst/>
          </a:prstGeom>
          <a:noFill/>
        </p:spPr>
      </p:pic>
      <p:pic>
        <p:nvPicPr>
          <p:cNvPr id="12" name="Picture 4" descr="C:\Users\g_nebavskaya\Desktop\ФОТО ОТЧЕТ было-стало\ПРЕЗЕНТАЦИЯ\Чехова 7А\Чехова 7А стало.JPG"/>
          <p:cNvPicPr>
            <a:picLocks noChangeAspect="1" noChangeArrowheads="1"/>
          </p:cNvPicPr>
          <p:nvPr/>
        </p:nvPicPr>
        <p:blipFill>
          <a:blip r:embed="rId4" cstate="print">
            <a:lum contrast="28000"/>
          </a:blip>
          <a:srcRect/>
          <a:stretch>
            <a:fillRect/>
          </a:stretch>
        </p:blipFill>
        <p:spPr bwMode="auto">
          <a:xfrm>
            <a:off x="4139952" y="908720"/>
            <a:ext cx="4824536" cy="3600400"/>
          </a:xfrm>
          <a:prstGeom prst="rect">
            <a:avLst/>
          </a:prstGeom>
          <a:noFill/>
        </p:spPr>
      </p:pic>
      <p:pic>
        <p:nvPicPr>
          <p:cNvPr id="15" name="Picture 2" descr="C:\Users\g_nebavskaya\Downloads\Image-1.jpg"/>
          <p:cNvPicPr>
            <a:picLocks noChangeAspect="1" noChangeArrowheads="1"/>
          </p:cNvPicPr>
          <p:nvPr/>
        </p:nvPicPr>
        <p:blipFill>
          <a:blip r:embed="rId5" cstate="print">
            <a:lum contrast="36000"/>
          </a:blip>
          <a:srcRect/>
          <a:stretch>
            <a:fillRect/>
          </a:stretch>
        </p:blipFill>
        <p:spPr bwMode="auto">
          <a:xfrm>
            <a:off x="2051720" y="3789040"/>
            <a:ext cx="4464496" cy="2952328"/>
          </a:xfrm>
          <a:prstGeom prst="rect">
            <a:avLst/>
          </a:prstGeom>
          <a:noFill/>
        </p:spPr>
      </p:pic>
      <p:sp>
        <p:nvSpPr>
          <p:cNvPr id="16" name="Выноска со стрелкой вверх 15"/>
          <p:cNvSpPr/>
          <p:nvPr/>
        </p:nvSpPr>
        <p:spPr>
          <a:xfrm>
            <a:off x="611560" y="414908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83568" y="472514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8" name="Выноска со стрелкой вверх 17"/>
          <p:cNvSpPr/>
          <p:nvPr/>
        </p:nvSpPr>
        <p:spPr>
          <a:xfrm>
            <a:off x="7668344" y="414908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740352" y="472514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Ул.Чайковского, д.16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482" name="Picture 2" descr="C:\Users\g_nebavskaya\Desktop\ФОТО ОТЧЕТ было-стало\Чайковского 16\БЫЛО\Чайковского 16 было\Чайковского 16 было.jpg"/>
          <p:cNvPicPr>
            <a:picLocks noChangeAspect="1" noChangeArrowheads="1"/>
          </p:cNvPicPr>
          <p:nvPr/>
        </p:nvPicPr>
        <p:blipFill>
          <a:blip r:embed="rId3" cstate="print">
            <a:lum contrast="2000"/>
          </a:blip>
          <a:srcRect t="20600"/>
          <a:stretch>
            <a:fillRect/>
          </a:stretch>
        </p:blipFill>
        <p:spPr bwMode="auto">
          <a:xfrm>
            <a:off x="107504" y="980728"/>
            <a:ext cx="3672408" cy="4752528"/>
          </a:xfrm>
          <a:prstGeom prst="rect">
            <a:avLst/>
          </a:prstGeom>
          <a:noFill/>
        </p:spPr>
      </p:pic>
      <p:pic>
        <p:nvPicPr>
          <p:cNvPr id="12" name="Picture 3" descr="C:\Users\g_nebavskaya\Desktop\ФОТО ОТЧЕТ было-стало\ПРЕЗЕНТАЦИЯ\ПРЕЗИНТ\Чайковского 16 стало.JPG"/>
          <p:cNvPicPr>
            <a:picLocks noChangeAspect="1" noChangeArrowheads="1"/>
          </p:cNvPicPr>
          <p:nvPr/>
        </p:nvPicPr>
        <p:blipFill>
          <a:blip r:embed="rId4" cstate="print">
            <a:lum contrast="31000"/>
          </a:blip>
          <a:srcRect l="6931" t="16667"/>
          <a:stretch>
            <a:fillRect/>
          </a:stretch>
        </p:blipFill>
        <p:spPr bwMode="auto">
          <a:xfrm>
            <a:off x="3851920" y="980728"/>
            <a:ext cx="5112568" cy="3096344"/>
          </a:xfrm>
          <a:prstGeom prst="rect">
            <a:avLst/>
          </a:prstGeom>
          <a:noFill/>
        </p:spPr>
      </p:pic>
      <p:pic>
        <p:nvPicPr>
          <p:cNvPr id="2050" name="Picture 2" descr="C:\Users\g_nebavskaya\Desktop\Торги\ФОТО\Чайковского 16\photo_2017-09-26_14-41-31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2699792" y="3717032"/>
            <a:ext cx="4608512" cy="2952328"/>
          </a:xfrm>
          <a:prstGeom prst="rect">
            <a:avLst/>
          </a:prstGeom>
          <a:noFill/>
        </p:spPr>
      </p:pic>
      <p:sp>
        <p:nvSpPr>
          <p:cNvPr id="15" name="Выноска со стрелкой вверх 14"/>
          <p:cNvSpPr/>
          <p:nvPr/>
        </p:nvSpPr>
        <p:spPr>
          <a:xfrm>
            <a:off x="683568" y="5373216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Выноска со стрелкой вверх 15"/>
          <p:cNvSpPr/>
          <p:nvPr/>
        </p:nvSpPr>
        <p:spPr>
          <a:xfrm>
            <a:off x="7308304" y="3717032"/>
            <a:ext cx="914400" cy="936104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27584" y="58052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380312" y="414908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Ул.Букинское</a:t>
            </a:r>
            <a:r>
              <a:rPr lang="ru-RU" sz="2400" dirty="0" smtClean="0"/>
              <a:t> шоссе, д.20,26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4" descr="C:\Users\g_nebavskaya\Desktop\ФОТО ОТЧЕТ было-стало\Букинское шоссе д.20.26\IMG_3404.JPG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 r="18781"/>
          <a:stretch>
            <a:fillRect/>
          </a:stretch>
        </p:blipFill>
        <p:spPr bwMode="auto">
          <a:xfrm>
            <a:off x="179512" y="908720"/>
            <a:ext cx="4176464" cy="4392488"/>
          </a:xfrm>
          <a:prstGeom prst="rect">
            <a:avLst/>
          </a:prstGeom>
          <a:noFill/>
        </p:spPr>
      </p:pic>
      <p:pic>
        <p:nvPicPr>
          <p:cNvPr id="3075" name="Picture 3" descr="\\10.10.4.15\Worker\Абрамов\Никулиной Лид.Вик\КБДТ 2017\ФОТО\Букинское шоссе 26 кбдт\IMG_20170929_150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908720"/>
            <a:ext cx="3600400" cy="3456384"/>
          </a:xfrm>
          <a:prstGeom prst="rect">
            <a:avLst/>
          </a:prstGeom>
          <a:noFill/>
        </p:spPr>
      </p:pic>
      <p:pic>
        <p:nvPicPr>
          <p:cNvPr id="12" name="Picture 6" descr="C:\Users\g_nebavskaya\Desktop\ФОТО ОТЧЕТ было-стало\24.08_Объезд дворов КБДТ\DSC_9753.JPG"/>
          <p:cNvPicPr>
            <a:picLocks noChangeAspect="1" noChangeArrowheads="1"/>
          </p:cNvPicPr>
          <p:nvPr/>
        </p:nvPicPr>
        <p:blipFill>
          <a:blip r:embed="rId5" cstate="print">
            <a:lum contrast="24000"/>
          </a:blip>
          <a:srcRect/>
          <a:stretch>
            <a:fillRect/>
          </a:stretch>
        </p:blipFill>
        <p:spPr bwMode="auto">
          <a:xfrm>
            <a:off x="3563888" y="3501008"/>
            <a:ext cx="5328592" cy="3168352"/>
          </a:xfrm>
          <a:prstGeom prst="rect">
            <a:avLst/>
          </a:prstGeom>
          <a:noFill/>
        </p:spPr>
      </p:pic>
      <p:sp>
        <p:nvSpPr>
          <p:cNvPr id="14" name="Выноска со стрелкой вверх 13"/>
          <p:cNvSpPr/>
          <p:nvPr/>
        </p:nvSpPr>
        <p:spPr>
          <a:xfrm>
            <a:off x="1043608" y="4941168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115616" y="530120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6" name="Выноска со стрелкой вниз 15"/>
          <p:cNvSpPr/>
          <p:nvPr/>
        </p:nvSpPr>
        <p:spPr>
          <a:xfrm>
            <a:off x="7596336" y="3140968"/>
            <a:ext cx="914400" cy="914400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668344" y="3284984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Ул.Борисова, д.20 – ул.Авиационная, д.9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Picture 3" descr="C:\Users\g_nebavskaya\Desktop\ФОТО ОТЧЕТ было-стало\БОРИСОВА 20\IMG_2705.JPG"/>
          <p:cNvPicPr>
            <a:picLocks noChangeAspect="1" noChangeArrowheads="1"/>
          </p:cNvPicPr>
          <p:nvPr/>
        </p:nvPicPr>
        <p:blipFill>
          <a:blip r:embed="rId3" cstate="print">
            <a:lum contrast="31000"/>
          </a:blip>
          <a:srcRect t="15909"/>
          <a:stretch>
            <a:fillRect/>
          </a:stretch>
        </p:blipFill>
        <p:spPr bwMode="auto">
          <a:xfrm>
            <a:off x="179512" y="1052736"/>
            <a:ext cx="4392488" cy="3816424"/>
          </a:xfrm>
          <a:prstGeom prst="rect">
            <a:avLst/>
          </a:prstGeom>
          <a:noFill/>
        </p:spPr>
      </p:pic>
      <p:pic>
        <p:nvPicPr>
          <p:cNvPr id="12" name="Picture 3" descr="C:\Users\g_nebavskaya\Desktop\ФОТО ОТЧЕТ было-стало\БОРИСОВА 20\IMG_2630.JPG"/>
          <p:cNvPicPr>
            <a:picLocks noChangeAspect="1" noChangeArrowheads="1"/>
          </p:cNvPicPr>
          <p:nvPr/>
        </p:nvPicPr>
        <p:blipFill>
          <a:blip r:embed="rId4" cstate="print">
            <a:lum contrast="15000"/>
          </a:blip>
          <a:srcRect t="16400" b="19551"/>
          <a:stretch>
            <a:fillRect/>
          </a:stretch>
        </p:blipFill>
        <p:spPr bwMode="auto">
          <a:xfrm>
            <a:off x="4716016" y="1052736"/>
            <a:ext cx="4176464" cy="3168352"/>
          </a:xfrm>
          <a:prstGeom prst="rect">
            <a:avLst/>
          </a:prstGeom>
          <a:noFill/>
        </p:spPr>
      </p:pic>
      <p:pic>
        <p:nvPicPr>
          <p:cNvPr id="14" name="Picture 2" descr="C:\Users\g_nebavskaya\Desktop\ФОТО ОТЧЕТ было-стало\24.08_Объезд дворов КБДТ\DSC_9479.JPG"/>
          <p:cNvPicPr>
            <a:picLocks noChangeAspect="1" noChangeArrowheads="1"/>
          </p:cNvPicPr>
          <p:nvPr/>
        </p:nvPicPr>
        <p:blipFill>
          <a:blip r:embed="rId5" cstate="print">
            <a:lum contrast="13000"/>
          </a:blip>
          <a:srcRect t="33463"/>
          <a:stretch>
            <a:fillRect/>
          </a:stretch>
        </p:blipFill>
        <p:spPr bwMode="auto">
          <a:xfrm>
            <a:off x="2843808" y="3789040"/>
            <a:ext cx="6048672" cy="2952328"/>
          </a:xfrm>
          <a:prstGeom prst="rect">
            <a:avLst/>
          </a:prstGeom>
          <a:noFill/>
        </p:spPr>
      </p:pic>
      <p:sp>
        <p:nvSpPr>
          <p:cNvPr id="15" name="Выноска со стрелкой вверх 14"/>
          <p:cNvSpPr/>
          <p:nvPr/>
        </p:nvSpPr>
        <p:spPr>
          <a:xfrm>
            <a:off x="827584" y="4509120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899592" y="49411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19" name="Выноска со стрелкой вправо 18"/>
          <p:cNvSpPr/>
          <p:nvPr/>
        </p:nvSpPr>
        <p:spPr>
          <a:xfrm>
            <a:off x="4283968" y="3356992"/>
            <a:ext cx="914400" cy="914400"/>
          </a:xfrm>
          <a:prstGeom prst="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283968" y="36450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Ул.Чехова, д.6,10 – ул.Маяковского, д.10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g_nebavskaya\Desktop\ФОТО ОТЧЕТ было-стало\Чехова 6-10\IMG_3547.JPG"/>
          <p:cNvPicPr>
            <a:picLocks noChangeAspect="1" noChangeArrowheads="1"/>
          </p:cNvPicPr>
          <p:nvPr/>
        </p:nvPicPr>
        <p:blipFill>
          <a:blip r:embed="rId3" cstate="print">
            <a:lum contrast="-1000"/>
          </a:blip>
          <a:srcRect l="31100" t="8537" r="13776" b="37805"/>
          <a:stretch>
            <a:fillRect/>
          </a:stretch>
        </p:blipFill>
        <p:spPr bwMode="auto">
          <a:xfrm>
            <a:off x="107504" y="908720"/>
            <a:ext cx="3960440" cy="3312368"/>
          </a:xfrm>
          <a:prstGeom prst="rect">
            <a:avLst/>
          </a:prstGeom>
          <a:noFill/>
        </p:spPr>
      </p:pic>
      <p:pic>
        <p:nvPicPr>
          <p:cNvPr id="14" name="Picture 5" descr="C:\Users\g_nebavskaya\Desktop\ФОТО ОТЧЕТ было-стало\24.08_Объезд дворов КБДТ\DSC_9570.JPG"/>
          <p:cNvPicPr>
            <a:picLocks noChangeAspect="1" noChangeArrowheads="1"/>
          </p:cNvPicPr>
          <p:nvPr/>
        </p:nvPicPr>
        <p:blipFill>
          <a:blip r:embed="rId4" cstate="print">
            <a:lum contrast="21000"/>
          </a:blip>
          <a:srcRect/>
          <a:stretch>
            <a:fillRect/>
          </a:stretch>
        </p:blipFill>
        <p:spPr bwMode="auto">
          <a:xfrm>
            <a:off x="4139952" y="908720"/>
            <a:ext cx="4680520" cy="3456384"/>
          </a:xfrm>
          <a:prstGeom prst="rect">
            <a:avLst/>
          </a:prstGeom>
          <a:noFill/>
        </p:spPr>
      </p:pic>
      <p:pic>
        <p:nvPicPr>
          <p:cNvPr id="1026" name="Picture 2" descr="C:\Users\g_nebavskaya\Desktop\Торги\ФОТО\Чехова 6\IMG_5654.JPG"/>
          <p:cNvPicPr>
            <a:picLocks noChangeAspect="1" noChangeArrowheads="1"/>
          </p:cNvPicPr>
          <p:nvPr/>
        </p:nvPicPr>
        <p:blipFill>
          <a:blip r:embed="rId5" cstate="print">
            <a:lum contrast="26000"/>
          </a:blip>
          <a:srcRect b="28592"/>
          <a:stretch>
            <a:fillRect/>
          </a:stretch>
        </p:blipFill>
        <p:spPr bwMode="auto">
          <a:xfrm>
            <a:off x="1979712" y="3789040"/>
            <a:ext cx="4032448" cy="2880320"/>
          </a:xfrm>
          <a:prstGeom prst="rect">
            <a:avLst/>
          </a:prstGeom>
          <a:noFill/>
        </p:spPr>
      </p:pic>
      <p:sp>
        <p:nvSpPr>
          <p:cNvPr id="9" name="Выноска со стрелкой вверх 8"/>
          <p:cNvSpPr/>
          <p:nvPr/>
        </p:nvSpPr>
        <p:spPr>
          <a:xfrm>
            <a:off x="107504" y="3861048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79512" y="42930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3" name="Выноска со стрелкой вверх 12"/>
          <p:cNvSpPr/>
          <p:nvPr/>
        </p:nvSpPr>
        <p:spPr>
          <a:xfrm>
            <a:off x="7236296" y="4005064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308304" y="44371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Ул.Ленина, д.16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504056" cy="6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259632" y="764704"/>
            <a:ext cx="7704856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 flipV="1">
            <a:off x="107504" y="764704"/>
            <a:ext cx="648072" cy="45719"/>
          </a:xfrm>
          <a:prstGeom prst="rect">
            <a:avLst/>
          </a:prstGeom>
          <a:solidFill>
            <a:srgbClr val="FF00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Содержимое 5" descr="2017-05-30-PHOTO-00000010.jpg"/>
          <p:cNvPicPr>
            <a:picLocks noChangeAspect="1"/>
          </p:cNvPicPr>
          <p:nvPr/>
        </p:nvPicPr>
        <p:blipFill>
          <a:blip r:embed="rId3" cstate="print">
            <a:lum contrast="21000"/>
          </a:blip>
          <a:srcRect b="14118"/>
          <a:stretch>
            <a:fillRect/>
          </a:stretch>
        </p:blipFill>
        <p:spPr>
          <a:xfrm>
            <a:off x="179512" y="908720"/>
            <a:ext cx="3888432" cy="3168352"/>
          </a:xfrm>
          <a:prstGeom prst="rect">
            <a:avLst/>
          </a:prstGeom>
        </p:spPr>
      </p:pic>
      <p:pic>
        <p:nvPicPr>
          <p:cNvPr id="13" name="Picture 3" descr="E:\24.08_Объезд дворов КБДТ\DSC_9487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139952" y="908720"/>
            <a:ext cx="4824536" cy="3264024"/>
          </a:xfrm>
          <a:prstGeom prst="rect">
            <a:avLst/>
          </a:prstGeom>
          <a:noFill/>
        </p:spPr>
      </p:pic>
      <p:pic>
        <p:nvPicPr>
          <p:cNvPr id="14" name="Picture 2" descr="C:\Users\g_nebavskaya\Desktop\ФОТО ОТЧЕТ было-стало\24.08_Объезд дворов КБДТ\DSC_9505.JPG"/>
          <p:cNvPicPr>
            <a:picLocks noChangeAspect="1" noChangeArrowheads="1"/>
          </p:cNvPicPr>
          <p:nvPr/>
        </p:nvPicPr>
        <p:blipFill>
          <a:blip r:embed="rId5" cstate="print">
            <a:lum contrast="26000"/>
          </a:blip>
          <a:srcRect t="22828"/>
          <a:stretch>
            <a:fillRect/>
          </a:stretch>
        </p:blipFill>
        <p:spPr bwMode="auto">
          <a:xfrm>
            <a:off x="179512" y="3789040"/>
            <a:ext cx="5760640" cy="2952328"/>
          </a:xfrm>
          <a:prstGeom prst="rect">
            <a:avLst/>
          </a:prstGeom>
          <a:noFill/>
        </p:spPr>
      </p:pic>
      <p:pic>
        <p:nvPicPr>
          <p:cNvPr id="15" name="Picture 3" descr="C:\Users\g_nebavskaya\Desktop\ФОТО ОТЧЕТ было-стало\ЛЕНИНА 16 --\IMG_4380.JPG"/>
          <p:cNvPicPr>
            <a:picLocks noChangeAspect="1" noChangeArrowheads="1"/>
          </p:cNvPicPr>
          <p:nvPr/>
        </p:nvPicPr>
        <p:blipFill>
          <a:blip r:embed="rId6" cstate="print">
            <a:lum contrast="22000"/>
          </a:blip>
          <a:srcRect b="22700"/>
          <a:stretch>
            <a:fillRect/>
          </a:stretch>
        </p:blipFill>
        <p:spPr bwMode="auto">
          <a:xfrm>
            <a:off x="5940152" y="3789040"/>
            <a:ext cx="3024336" cy="2952328"/>
          </a:xfrm>
          <a:prstGeom prst="rect">
            <a:avLst/>
          </a:prstGeom>
          <a:noFill/>
        </p:spPr>
      </p:pic>
      <p:sp>
        <p:nvSpPr>
          <p:cNvPr id="16" name="Выноска со стрелкой вверх 15"/>
          <p:cNvSpPr/>
          <p:nvPr/>
        </p:nvSpPr>
        <p:spPr>
          <a:xfrm>
            <a:off x="179512" y="2852936"/>
            <a:ext cx="914400" cy="9144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51520" y="3284984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Было </a:t>
            </a:r>
            <a:endParaRPr lang="ru-RU" dirty="0"/>
          </a:p>
        </p:txBody>
      </p:sp>
      <p:sp>
        <p:nvSpPr>
          <p:cNvPr id="18" name="Выноска со стрелкой вправо 17"/>
          <p:cNvSpPr/>
          <p:nvPr/>
        </p:nvSpPr>
        <p:spPr>
          <a:xfrm>
            <a:off x="3707904" y="3284984"/>
            <a:ext cx="914400" cy="914400"/>
          </a:xfrm>
          <a:prstGeom prst="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707904" y="357301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 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270</Words>
  <Application>Microsoft Office PowerPoint</Application>
  <PresentationFormat>Экран (4:3)</PresentationFormat>
  <Paragraphs>66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ЛОБНЯ</vt:lpstr>
      <vt:lpstr>ЛОБНЯ</vt:lpstr>
      <vt:lpstr>Ул.Мирная, д.28</vt:lpstr>
      <vt:lpstr>Ул.Чехова, д.7А</vt:lpstr>
      <vt:lpstr>Ул.Чайковского, д.16</vt:lpstr>
      <vt:lpstr>Ул.Букинское шоссе, д.20,26</vt:lpstr>
      <vt:lpstr>Ул.Борисова, д.20 – ул.Авиационная, д.9</vt:lpstr>
      <vt:lpstr>Ул.Чехова, д.6,10 – ул.Маяковского, д.10</vt:lpstr>
      <vt:lpstr>Ул.Ленина, д.16</vt:lpstr>
      <vt:lpstr>Ул.Текстильная, д.12</vt:lpstr>
      <vt:lpstr>Ул.9 квартал, д.7,9</vt:lpstr>
      <vt:lpstr>Ул.40 лет Октября, д.14,16</vt:lpstr>
      <vt:lpstr>Ул.Некрасова, д.11</vt:lpstr>
      <vt:lpstr>Ул.Мирная, д.20,22</vt:lpstr>
      <vt:lpstr>Ул.Деповская, д.7,9</vt:lpstr>
      <vt:lpstr>Ул.Первая, д.7</vt:lpstr>
      <vt:lpstr>Ул.Московская, д.1,3</vt:lpstr>
      <vt:lpstr>Ул.Краснополянская, д.50</vt:lpstr>
      <vt:lpstr>Ул.Свободный проезд, д.1,5,7,9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ЛОБНЯ</dc:title>
  <dc:creator>Небавская Галина Петровна</dc:creator>
  <cp:lastModifiedBy>g_nebavskaya</cp:lastModifiedBy>
  <cp:revision>70</cp:revision>
  <dcterms:created xsi:type="dcterms:W3CDTF">2017-08-26T03:44:48Z</dcterms:created>
  <dcterms:modified xsi:type="dcterms:W3CDTF">2017-11-03T11:45:52Z</dcterms:modified>
</cp:coreProperties>
</file>