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5DD-AB57-44CC-915E-B49B3F330CD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F0480-3596-468A-AC80-345A1726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8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0480-3596-468A-AC80-345A172684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4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5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4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3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3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1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9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4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8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6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C48-7092-4AC4-9812-89F344536E6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EBD52-0261-4C51-AF54-63892DFC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6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Способы защиты населения от опасностей, возникающих при  военных конфликтах или вследствие этих конфликтов, а также при чрезвычайных ситуациях природного и техногенного </a:t>
            </a:r>
            <a:r>
              <a:rPr lang="ru-RU" sz="4000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характера</a:t>
            </a:r>
            <a:endParaRPr lang="ru-RU" sz="4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4624"/>
            <a:ext cx="9001000" cy="761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Убежища</a:t>
            </a: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– защитное сооружение гражданской обороны,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предназначенное для защиты укрываемых в течение нормативного времени от расчетного воздействия поражающих факторов ядерного и химического оружия и обычных средств поражения, бактериальных (биологических) средств и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поражающих концентраций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аварийно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химически опасных веществ, возникающих при аварии на потенциально опасных объектах, а также от высоких температур и продуктов горения при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пожарах.</a:t>
            </a:r>
          </a:p>
          <a:p>
            <a:pPr indent="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Убежища используются на предприятиях и в организациях, в том числе радиационно- и химически опасных для защиты сотрудников, которые продолжают работу в военное время. </a:t>
            </a:r>
          </a:p>
          <a:p>
            <a:pPr indent="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ротиворадиационное укрытие (ПРУ)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- защитное сооружение гражданской обороны, предназначенное для защиты укрываемых от воздействия ионизирующих излучений при радиоактивном заражении (загрязнении) местности и допускающее непрерывное пребывание в нем укрываемых в течение нормативного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времени.</a:t>
            </a:r>
          </a:p>
          <a:p>
            <a:pPr indent="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Укрытие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- защитное сооружение гражданской обороны, предназначенное для защиты укрываемых от фугасного и осколочного действия обычных средств поражения, поражения обломками строительных конструкций, а также от обрушения конструкций вышерасположенных этажей зданий различной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этажности.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Укрытия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обычно устраиваются: для личного состава — траншеи, блиндажи и убежища; для техники и имущества — котлованные, траншейные и насыпные, а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погребки и ниши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4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733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C:\Users\kochetov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624"/>
            <a:ext cx="8928100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32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 smtClean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3B425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kochetov\Desktop\prosteishie_ukrit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 защитных сооружений – ЗППП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(заглубленные помещения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другие сооружения подземного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Для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укрытия населения используются имеющиеся защитные сооружения гражданской обороны и (или) приспосабливаются под защитные сооружения гражданской обороны в период мобилизации и в военное время заглубленные помещения и другие сооружения подземного пространства, включая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метрополитены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 4 Постановления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 Федерации от 29 ноября 1999 г. № 1309 «О порядке создания убежищ и иных объектов гражданской обороны» (ред. от 30.10.2019 г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Заглубленные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 в соответствии с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ГОСТ Р 42.4.03-2015 «Гражданская оборона. Защитные сооружения гражданской обороны. Классификация. Общие технические требования»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относятся к ЗС ГО, но выполняют аналогичные функции по укрытию населения.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Заглубленные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помещения и другие сооружения подземного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пространства 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ЗППП)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предназначены для укрытия населения от фугасного и осколочного воздействия обычных средств поражения, поражения обломками строительных конструкций, а также от обрушения конструкций вышерасположенных этажей зданий различной этажности.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отличием от других защитных сооружений гражданской обороны является то, что они будут защищать не от ядерного оружия.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8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К заглубленным помещениям подземного пространства относятся</a:t>
            </a:r>
            <a:r>
              <a:rPr lang="ru-RU" i="1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1. подвалы и цокольные этажи зданий, включая частный жилой сектор; 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2. гаражи; </a:t>
            </a: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3. складские и другие помещения, расположенные в отдельно стоящих зданиях и подвальных этажах зданий и сооружений, в том числе в торговых и развлекательных центрах; </a:t>
            </a: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4. транспортные сооружения городской инфраструктуры: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 - автомобильные </a:t>
            </a: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и железнодорожные (трамвайные) подземные тоннели);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 - подземные </a:t>
            </a: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переходы и т. п.).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        5. простейшие </a:t>
            </a: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укрытия: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 - щели </a:t>
            </a: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открытые и перекрытые;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- приспособленные </a:t>
            </a: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погреба, подполья и т.п.). </a:t>
            </a:r>
            <a:endParaRPr lang="ru-RU" dirty="0">
              <a:solidFill>
                <a:srgbClr val="27335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indent="449263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Организация эвакуации населения в безопасные районы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indent="449263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На территории городского округа Домодедово не расположены радиационно- и химически-опасные объекты, поэтому городской округ относится к безопасным районам и эвакуация населения с его территории не производится. 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indent="449263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9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5" name="Picture 2" descr="C:\Users\kochetov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2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8"/>
            <a:ext cx="8928992" cy="409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 eaLnBrk="0" fontAlgn="base" hangingPunct="0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Нормативно-правовые акты: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Федеральный закон от 12.02.98 г. № 28 –ФЗ  “О гражданской обороне”.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Федеральный закон от 21.12.94 г. № 68 –ФЗ  “О защите населения и территорий от чрезвычайных ситуаций природного и техногенного характера”.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Федеральный закон от 21.12.94г. № 69-ФЗ  “О пожарной безопасности”.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Постановление Правительства Российской Федерации от 29 ноября 1999 г. № 1309 «О порядке создания убежищ и иных объектов гражданской обороны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(ред. от 30.10.2019 г.).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"СП 88.13330.2014. Свод правил. Защитные сооружения гражданской обороны. Актуализированная редакция СНиП II-11-77*" (утв. Приказом Минстроя России от 18.02.2014 N 59/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 (ред. от 23.01.2019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).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6.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ГОСТ Р 42.4.03-2015 «Гражданская оборона. Защитные сооружения гражданской обороны. Классификация. Общие технические требования»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011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5850861"/>
              </p:ext>
            </p:extLst>
          </p:nvPr>
        </p:nvGraphicFramePr>
        <p:xfrm>
          <a:off x="457200" y="1600200"/>
          <a:ext cx="4038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Объект 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785432"/>
              </p:ext>
            </p:extLst>
          </p:nvPr>
        </p:nvGraphicFramePr>
        <p:xfrm>
          <a:off x="4648200" y="1600200"/>
          <a:ext cx="4038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188640"/>
            <a:ext cx="8784976" cy="8892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Опасности, возникающие при ведении военных действий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или вследствие этих действий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30298"/>
              </p:ext>
            </p:extLst>
          </p:nvPr>
        </p:nvGraphicFramePr>
        <p:xfrm>
          <a:off x="179512" y="1268761"/>
          <a:ext cx="8784976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891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опасностей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2" marB="4572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2" marB="4572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Опасности, возникающие от прямого воздействия средств поражения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Поражение обычными средствами вооружений: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оружием массового поражения; впоследствии нелегальным оружием (психотропным, лазерным…)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Опасности,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возникающие от косвенного воздействия средств поражения (вторичные факторы поражения)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2" marB="4572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Разрушение зданий,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РОО, ХОО, возникновение пожаров и очагов бактериологического заражения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2" marB="4572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Опасности,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связанные с изменением среды обитания людей, которые могут привести к их гибели или нанести вред здоровью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2" marB="45722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Воздействие средств поражения,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которые приводят к утрате жилищ, нарушения в системах снабжения водой, продовольствием, медицинской помощи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2" marB="45722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29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5" y="-99392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05099"/>
            <a:ext cx="7056784" cy="559605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Чрезвычайные ситуации природного характера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871" y="1052736"/>
            <a:ext cx="1850504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Геологические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опасные явления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052736"/>
            <a:ext cx="2088232" cy="673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Метеорологические опасные явления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1052736"/>
            <a:ext cx="2088232" cy="673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Гидрологические опасные явления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1052736"/>
            <a:ext cx="2232248" cy="673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Природные пожары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2204864"/>
            <a:ext cx="2088232" cy="4307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бури, ураганы, смерчи, шквалы, вертикальные вихри, крупный град, сильный дождь, снегопад, метель, туман, засуха, суховей, заморозки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2204864"/>
            <a:ext cx="2088232" cy="43072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высокие уровни воды (половодье, дождевые паводки, заторы, зажоры, ветровые нагоны); низкий уровень воды, ранний ледостав и появление льда на судоходных водоемах и реках; повышение уровня грунтовых вод (подтопление)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205494"/>
            <a:ext cx="2232248" cy="4306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лесные пожары, пожары степных и хлебных массивов, торфяные пожары, подземные пожары горючих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ископаемых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43608" y="764704"/>
            <a:ext cx="352839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2"/>
            <a:endCxn id="7" idx="0"/>
          </p:cNvCxnSpPr>
          <p:nvPr/>
        </p:nvCxnSpPr>
        <p:spPr>
          <a:xfrm flipH="1">
            <a:off x="3239852" y="764704"/>
            <a:ext cx="13321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77925" y="764704"/>
            <a:ext cx="3270439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</p:cNvCxnSpPr>
          <p:nvPr/>
        </p:nvCxnSpPr>
        <p:spPr>
          <a:xfrm>
            <a:off x="4572000" y="764704"/>
            <a:ext cx="86409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6" idx="2"/>
          </p:cNvCxnSpPr>
          <p:nvPr/>
        </p:nvCxnSpPr>
        <p:spPr>
          <a:xfrm>
            <a:off x="1139123" y="17728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7" idx="2"/>
            <a:endCxn id="11" idx="0"/>
          </p:cNvCxnSpPr>
          <p:nvPr/>
        </p:nvCxnSpPr>
        <p:spPr>
          <a:xfrm>
            <a:off x="3239852" y="1725960"/>
            <a:ext cx="0" cy="478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8" idx="2"/>
            <a:endCxn id="12" idx="0"/>
          </p:cNvCxnSpPr>
          <p:nvPr/>
        </p:nvCxnSpPr>
        <p:spPr>
          <a:xfrm>
            <a:off x="5472100" y="1725960"/>
            <a:ext cx="0" cy="478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9" idx="2"/>
            <a:endCxn id="13" idx="0"/>
          </p:cNvCxnSpPr>
          <p:nvPr/>
        </p:nvCxnSpPr>
        <p:spPr>
          <a:xfrm>
            <a:off x="7848364" y="1725960"/>
            <a:ext cx="0" cy="47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2204864"/>
            <a:ext cx="1850504" cy="4320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землетрясения,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извержения вулканов,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оползни, обвалы, осыпи, лавины, сели, склонный смыв, просадка лессовых пород и земной поверхности в результате карста, абразия, эрозия, пыльные бури</a:t>
            </a:r>
          </a:p>
        </p:txBody>
      </p:sp>
    </p:spTree>
    <p:extLst>
      <p:ext uri="{BB962C8B-B14F-4D97-AF65-F5344CB8AC3E}">
        <p14:creationId xmlns:p14="http://schemas.microsoft.com/office/powerpoint/2010/main" val="71707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939" y="36004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83529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Чрезвычайные ситуации техногенного характера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96752"/>
            <a:ext cx="1944216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Транспортные аварии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(катастроф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196752"/>
            <a:ext cx="2520280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Пожары, взрывы,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угрозы взрывов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196752"/>
            <a:ext cx="2448272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Аварии с выбросом (угрозой выброса) химически опасных веществ (ХОВ)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8565" y="2708920"/>
            <a:ext cx="1979178" cy="6436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аварии товарных поездов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1436" y="3573016"/>
            <a:ext cx="196630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аварии пассажирских поездов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7" y="4676060"/>
            <a:ext cx="1944216" cy="888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речных 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морских  грузовых судов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7" y="5805264"/>
            <a:ext cx="19442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аварии на магистральных трубопроводах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924944"/>
            <a:ext cx="2520279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пожары (взрывы) в зданиях, на коммунальном и технологическом оборудовании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3847" y="4211424"/>
            <a:ext cx="2520279" cy="873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пожары (взрывы) на транспорте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5301208"/>
            <a:ext cx="2520278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пожары (взрывы) в зданиях и сооружениях жилого, социально-бытового, культурного значения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2924944"/>
            <a:ext cx="2448272" cy="1723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аварии с выбросом (угрозой выброса) химически опасных веществ (ХОВ) при их производстве, переработке или хранении (захоронении)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4772610"/>
            <a:ext cx="2448272" cy="7920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утрата источников ХОВ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5733256"/>
            <a:ext cx="2448272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аварии с химическими боеприпасами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187624" y="764704"/>
            <a:ext cx="345638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2"/>
            <a:endCxn id="8" idx="0"/>
          </p:cNvCxnSpPr>
          <p:nvPr/>
        </p:nvCxnSpPr>
        <p:spPr>
          <a:xfrm>
            <a:off x="4644008" y="764704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44008" y="76470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267744" y="177281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2" idx="3"/>
          </p:cNvCxnSpPr>
          <p:nvPr/>
        </p:nvCxnSpPr>
        <p:spPr>
          <a:xfrm>
            <a:off x="2267742" y="6237312"/>
            <a:ext cx="360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27784" y="1772816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915817" y="1778473"/>
            <a:ext cx="288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15816" y="5985284"/>
            <a:ext cx="288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915816" y="1808820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15816" y="1772816"/>
            <a:ext cx="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156176" y="179081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1"/>
          </p:cNvCxnSpPr>
          <p:nvPr/>
        </p:nvCxnSpPr>
        <p:spPr>
          <a:xfrm flipH="1">
            <a:off x="6156176" y="620130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156176" y="1790818"/>
            <a:ext cx="0" cy="441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9" idx="3"/>
          </p:cNvCxnSpPr>
          <p:nvPr/>
        </p:nvCxnSpPr>
        <p:spPr>
          <a:xfrm>
            <a:off x="2267743" y="303073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3" idx="1"/>
          </p:cNvCxnSpPr>
          <p:nvPr/>
        </p:nvCxnSpPr>
        <p:spPr>
          <a:xfrm flipH="1">
            <a:off x="2915816" y="34650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0" idx="3"/>
          </p:cNvCxnSpPr>
          <p:nvPr/>
        </p:nvCxnSpPr>
        <p:spPr>
          <a:xfrm>
            <a:off x="2267743" y="400506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1" idx="3"/>
          </p:cNvCxnSpPr>
          <p:nvPr/>
        </p:nvCxnSpPr>
        <p:spPr>
          <a:xfrm>
            <a:off x="2267743" y="5120378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1"/>
          </p:cNvCxnSpPr>
          <p:nvPr/>
        </p:nvCxnSpPr>
        <p:spPr>
          <a:xfrm flipH="1">
            <a:off x="2915816" y="4648304"/>
            <a:ext cx="288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6" idx="1"/>
          </p:cNvCxnSpPr>
          <p:nvPr/>
        </p:nvCxnSpPr>
        <p:spPr>
          <a:xfrm flipH="1">
            <a:off x="6156176" y="378662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156176" y="5168653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7" idx="1"/>
            <a:endCxn id="7" idx="1"/>
          </p:cNvCxnSpPr>
          <p:nvPr/>
        </p:nvCxnSpPr>
        <p:spPr>
          <a:xfrm>
            <a:off x="3203848" y="18088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4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50"/>
              </a:spcAft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 защиты населения от ЧС мирного и военного времени реализуются применением различных способов защиты или их сочетанием, а также подготовкой и проведением с целью защиты населения широкого круга мероприятий ГОЧС и ПБ по действиям при ЧС. 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ts val="1050"/>
              </a:spcAft>
            </a:pPr>
            <a:r>
              <a:rPr lang="ru-RU" b="1" dirty="0">
                <a:solidFill>
                  <a:srgbClr val="2733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основным способам защиты населения от опасностей при военных конфликтах и чрезвычайных ситуациях относятся: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ts val="1050"/>
              </a:spcAft>
            </a:pPr>
            <a:r>
              <a:rPr lang="ru-RU" sz="1600" dirty="0">
                <a:solidFill>
                  <a:srgbClr val="2733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1. Организационные мероприятия защиты населения.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ts val="1050"/>
              </a:spcAft>
            </a:pPr>
            <a:r>
              <a:rPr lang="ru-RU" sz="1600" dirty="0">
                <a:solidFill>
                  <a:srgbClr val="2733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2. Применение средств индивидуальной защиты.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ts val="1050"/>
              </a:spcAft>
            </a:pPr>
            <a:r>
              <a:rPr lang="ru-RU" sz="1600" dirty="0">
                <a:solidFill>
                  <a:srgbClr val="2733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3. Укрытие населения в защитных сооружениях гражданской обороны.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ts val="1050"/>
              </a:spcAft>
            </a:pPr>
            <a:r>
              <a:rPr lang="ru-RU" sz="1600" dirty="0">
                <a:solidFill>
                  <a:srgbClr val="2733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4. Эвакуация населения с опасных территорий.</a:t>
            </a:r>
            <a:endParaRPr lang="ru-RU" sz="1600" b="1" dirty="0">
              <a:solidFill>
                <a:srgbClr val="2733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ts val="1050"/>
              </a:spcAft>
            </a:pPr>
            <a:r>
              <a:rPr lang="ru-RU" sz="2400" b="1" dirty="0">
                <a:solidFill>
                  <a:srgbClr val="2733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Организационные мероприятия защиты населения.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ts val="1050"/>
              </a:spcAft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Оповещение населения, представляет собой организационно-техническое объединение сил, средств связи и оповещения, сетей вещания, каналов сети связи общего пользования, для повышения оперативности и качества доведения информации и сигналов оповещения до органов управления, сил ГО и РСЧС и населения. Действующую ныне систему оповещения можно применять как в мирное, так и в военное время. Каждый может получить точную информацию о произошедшем событии, о сложившейся обстановке, услышать напоминание о действиях и правилах поведения в этих условиях.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2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88640"/>
            <a:ext cx="8424936" cy="15121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организационных мероприятий, проводимых в интересах защиты населения от опасностей, возникающих при ведении военных действий или вследствие этих действий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420888"/>
            <a:ext cx="1872208" cy="360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населения, в соответствии со складывающейся обстановкой, способам защиты от опасностей в военное время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2460745"/>
            <a:ext cx="1944216" cy="360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Предоставление населению убежищ и средств индивидуальной защиты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04248" y="2420888"/>
            <a:ext cx="2016224" cy="360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необходимых условий жизнеобеспечения населения, укрываемого в защитных сооружениях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2420888"/>
            <a:ext cx="1944216" cy="360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Приведение в готовность и накопление различными способами до необходимого количества защитных сооружений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8" idx="0"/>
          </p:cNvCxnSpPr>
          <p:nvPr/>
        </p:nvCxnSpPr>
        <p:spPr>
          <a:xfrm flipH="1">
            <a:off x="1259632" y="1700808"/>
            <a:ext cx="3456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2"/>
          </p:cNvCxnSpPr>
          <p:nvPr/>
        </p:nvCxnSpPr>
        <p:spPr>
          <a:xfrm>
            <a:off x="4608004" y="1700808"/>
            <a:ext cx="34923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9" idx="0"/>
          </p:cNvCxnSpPr>
          <p:nvPr/>
        </p:nvCxnSpPr>
        <p:spPr>
          <a:xfrm flipH="1">
            <a:off x="3383868" y="1700808"/>
            <a:ext cx="1332148" cy="759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2"/>
            <a:endCxn id="11" idx="0"/>
          </p:cNvCxnSpPr>
          <p:nvPr/>
        </p:nvCxnSpPr>
        <p:spPr>
          <a:xfrm>
            <a:off x="4608004" y="1700808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93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50"/>
              </a:spcAft>
            </a:pPr>
            <a:r>
              <a:rPr lang="ru-RU" sz="2400" b="1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2. Применение средств индивидуальной защиты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50"/>
              </a:spcAft>
            </a:pPr>
            <a:r>
              <a:rPr lang="ru-RU" sz="2400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Средства индивидуальной защиты населения предназначены для защиты от попадания внутрь организма, на кожные покровы и одежду радиоактивных, отравляющих веществ и бактериальных средств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при применении оружия массового поражения, при авариях и катастрофах на радиационно-опасных и химически-опасных объектах, а также воздействие различных вредных примесей, присутствующих в воздухе. </a:t>
            </a: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50"/>
              </a:spcAft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         Средства защиты органов дыхания и кожи нужны не только на случай применения отравляющих веществ в ходе боевых действий. Они нашли широкое применение и в мирные дни, особенно на предприятиях, изготавливающих или использующих в производстве аварийно-химически опасные вещества (АХОВ). В противогазах  приходится работать отрядам газо- и горноспасателей, их надевают пожарные в сильно задымленных помещениях, а также население при авариях на предприятиях с выбросом или разливом химически опасных веществ</a:t>
            </a: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50"/>
              </a:spcAft>
            </a:pPr>
            <a:endParaRPr lang="ru-RU" dirty="0">
              <a:solidFill>
                <a:srgbClr val="2733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50"/>
              </a:spcAft>
            </a:pPr>
            <a:endParaRPr lang="ru-RU" dirty="0" smtClean="0">
              <a:solidFill>
                <a:srgbClr val="2733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50"/>
              </a:spcAft>
            </a:pPr>
            <a:endParaRPr lang="ru-RU" dirty="0">
              <a:solidFill>
                <a:srgbClr val="2733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50"/>
              </a:spcAft>
            </a:pPr>
            <a:endParaRPr lang="ru-RU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1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2524" y="260648"/>
            <a:ext cx="784887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индивидуальной защиты (СИЗ)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2852936"/>
            <a:ext cx="3888432" cy="3744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 органов дыхания: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фильтрующие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противогазы (общевойсковые, гражданские, детские, промышленные);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изолирующие противогазы;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респираторы;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простейшие средства (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противопыльные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тканевые маски, марлевые повязки)</a:t>
            </a: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852936"/>
            <a:ext cx="3600400" cy="3744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защиты кожи: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изолирующие костюмы (комбинезоны, комплекты);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защитно-фильтрующая одежда;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простейшие средства (рабочая и бытовая одежда, резиновые сапоги)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267744" y="1340768"/>
            <a:ext cx="3600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88224" y="1340768"/>
            <a:ext cx="3600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5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50"/>
              </a:spcAft>
            </a:pPr>
            <a:r>
              <a:rPr lang="ru-RU" sz="2400" b="1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3. Укрытие населения в защитных сооружениях гражданской </a:t>
            </a:r>
            <a:r>
              <a:rPr lang="ru-RU" sz="2400" b="1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обороны</a:t>
            </a:r>
          </a:p>
          <a:p>
            <a:pPr lvl="0" indent="449263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50"/>
              </a:spcAf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ts val="1050"/>
              </a:spcAft>
            </a:pPr>
            <a:r>
              <a:rPr lang="ru-RU" b="1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Защитные сооружения гражданской обороны подразделяются на: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ts val="1000"/>
              </a:spcAft>
              <a:buSzPts val="1000"/>
              <a:buFont typeface="Symbol" pitchFamily="18" charset="2"/>
              <a:buChar char=""/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убежища;</a:t>
            </a:r>
            <a:endParaRPr lang="ru-RU" dirty="0">
              <a:solidFill>
                <a:srgbClr val="27335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ts val="1000"/>
              </a:spcAft>
              <a:buSzPts val="1000"/>
              <a:buFont typeface="Symbol" pitchFamily="18" charset="2"/>
              <a:buChar char=""/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противорадиационные укрытия;</a:t>
            </a:r>
            <a:endParaRPr lang="ru-RU" dirty="0">
              <a:solidFill>
                <a:srgbClr val="27335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Symbol" pitchFamily="18" charset="2"/>
              <a:buChar char=""/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крытия;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endParaRPr lang="ru-RU" dirty="0" smtClean="0">
              <a:solidFill>
                <a:srgbClr val="2733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Symbol" pitchFamily="18" charset="2"/>
              <a:buChar char=""/>
            </a:pP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ЗППП (заглубленные </a:t>
            </a: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помещения </a:t>
            </a: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и другие сооружения подземного </a:t>
            </a: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Symbol" pitchFamily="18" charset="2"/>
              <a:buChar char=""/>
            </a:pPr>
            <a:endParaRPr lang="ru-RU" dirty="0" smtClean="0">
              <a:solidFill>
                <a:srgbClr val="2733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(Постановление Правительства Российской Федерации от 29 ноября 1999 г. № 1309 «О порядке создания убежищ и иных объектов гражданской обороны» (ред. от 30.10.2019 г.)</a:t>
            </a:r>
            <a:endParaRPr lang="ru-RU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По сигналам оповещения организации прекращают работу, транспорт останавливается и все население обязано немедленно укрыться в защитных сооружениях, а при их отсутствии в заглубленных помещениях и других сооружениях подземного пространства</a:t>
            </a:r>
            <a:r>
              <a:rPr lang="ru-RU" dirty="0" smtClean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2733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28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1350</Words>
  <Application>Microsoft Office PowerPoint</Application>
  <PresentationFormat>Экран (4:3)</PresentationFormat>
  <Paragraphs>132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Кочетов С.А.</dc:creator>
  <cp:lastModifiedBy>Нина Поросятникова</cp:lastModifiedBy>
  <cp:revision>19</cp:revision>
  <dcterms:created xsi:type="dcterms:W3CDTF">2024-11-12T11:26:05Z</dcterms:created>
  <dcterms:modified xsi:type="dcterms:W3CDTF">2024-12-19T12:25:03Z</dcterms:modified>
</cp:coreProperties>
</file>