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0" r:id="rId1"/>
    <p:sldMasterId id="2147484299" r:id="rId2"/>
  </p:sldMasterIdLst>
  <p:notesMasterIdLst>
    <p:notesMasterId r:id="rId94"/>
  </p:notesMasterIdLst>
  <p:sldIdLst>
    <p:sldId id="273" r:id="rId3"/>
    <p:sldId id="327" r:id="rId4"/>
    <p:sldId id="274" r:id="rId5"/>
    <p:sldId id="275" r:id="rId6"/>
    <p:sldId id="276" r:id="rId7"/>
    <p:sldId id="277" r:id="rId8"/>
    <p:sldId id="509" r:id="rId9"/>
    <p:sldId id="279" r:id="rId10"/>
    <p:sldId id="280" r:id="rId11"/>
    <p:sldId id="281" r:id="rId12"/>
    <p:sldId id="439" r:id="rId13"/>
    <p:sldId id="440" r:id="rId14"/>
    <p:sldId id="441" r:id="rId15"/>
    <p:sldId id="442" r:id="rId16"/>
    <p:sldId id="443" r:id="rId17"/>
    <p:sldId id="444" r:id="rId18"/>
    <p:sldId id="445" r:id="rId19"/>
    <p:sldId id="446" r:id="rId20"/>
    <p:sldId id="447" r:id="rId21"/>
    <p:sldId id="448" r:id="rId22"/>
    <p:sldId id="449" r:id="rId23"/>
    <p:sldId id="450" r:id="rId24"/>
    <p:sldId id="451" r:id="rId25"/>
    <p:sldId id="452" r:id="rId26"/>
    <p:sldId id="498" r:id="rId27"/>
    <p:sldId id="454" r:id="rId28"/>
    <p:sldId id="455" r:id="rId29"/>
    <p:sldId id="456" r:id="rId30"/>
    <p:sldId id="457" r:id="rId31"/>
    <p:sldId id="458" r:id="rId32"/>
    <p:sldId id="459" r:id="rId33"/>
    <p:sldId id="460" r:id="rId34"/>
    <p:sldId id="461" r:id="rId35"/>
    <p:sldId id="462" r:id="rId36"/>
    <p:sldId id="287" r:id="rId37"/>
    <p:sldId id="288" r:id="rId38"/>
    <p:sldId id="289" r:id="rId39"/>
    <p:sldId id="290" r:id="rId40"/>
    <p:sldId id="291" r:id="rId41"/>
    <p:sldId id="415" r:id="rId42"/>
    <p:sldId id="416" r:id="rId43"/>
    <p:sldId id="437" r:id="rId44"/>
    <p:sldId id="505" r:id="rId45"/>
    <p:sldId id="506" r:id="rId46"/>
    <p:sldId id="417" r:id="rId47"/>
    <p:sldId id="418" r:id="rId48"/>
    <p:sldId id="419" r:id="rId49"/>
    <p:sldId id="420" r:id="rId50"/>
    <p:sldId id="421" r:id="rId51"/>
    <p:sldId id="422" r:id="rId52"/>
    <p:sldId id="423" r:id="rId53"/>
    <p:sldId id="424" r:id="rId54"/>
    <p:sldId id="425" r:id="rId55"/>
    <p:sldId id="426" r:id="rId56"/>
    <p:sldId id="427" r:id="rId57"/>
    <p:sldId id="428" r:id="rId58"/>
    <p:sldId id="464" r:id="rId59"/>
    <p:sldId id="433" r:id="rId60"/>
    <p:sldId id="316" r:id="rId61"/>
    <p:sldId id="503" r:id="rId62"/>
    <p:sldId id="502" r:id="rId63"/>
    <p:sldId id="504" r:id="rId64"/>
    <p:sldId id="500" r:id="rId65"/>
    <p:sldId id="501" r:id="rId66"/>
    <p:sldId id="463" r:id="rId67"/>
    <p:sldId id="467" r:id="rId68"/>
    <p:sldId id="468" r:id="rId69"/>
    <p:sldId id="507" r:id="rId70"/>
    <p:sldId id="470" r:id="rId71"/>
    <p:sldId id="471" r:id="rId72"/>
    <p:sldId id="473" r:id="rId73"/>
    <p:sldId id="474" r:id="rId74"/>
    <p:sldId id="475" r:id="rId75"/>
    <p:sldId id="476" r:id="rId76"/>
    <p:sldId id="508" r:id="rId77"/>
    <p:sldId id="477" r:id="rId78"/>
    <p:sldId id="478" r:id="rId79"/>
    <p:sldId id="479" r:id="rId80"/>
    <p:sldId id="480" r:id="rId81"/>
    <p:sldId id="481" r:id="rId82"/>
    <p:sldId id="482" r:id="rId83"/>
    <p:sldId id="485" r:id="rId84"/>
    <p:sldId id="486" r:id="rId85"/>
    <p:sldId id="489" r:id="rId86"/>
    <p:sldId id="490" r:id="rId87"/>
    <p:sldId id="493" r:id="rId88"/>
    <p:sldId id="494" r:id="rId89"/>
    <p:sldId id="495" r:id="rId90"/>
    <p:sldId id="434" r:id="rId91"/>
    <p:sldId id="466" r:id="rId92"/>
    <p:sldId id="338" r:id="rId93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395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660B408-B3CF-4A94-85FC-2B1E0A45F4A2}" styleName="Темный стиль 2 -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ED083AE6-46FA-4A59-8FB0-9F97EB10719F}" styleName="Светлый стиль 3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7029" autoAdjust="0"/>
  </p:normalViewPr>
  <p:slideViewPr>
    <p:cSldViewPr snapToGrid="0">
      <p:cViewPr varScale="1">
        <p:scale>
          <a:sx n="82" d="100"/>
          <a:sy n="82" d="100"/>
        </p:scale>
        <p:origin x="691" y="58"/>
      </p:cViewPr>
      <p:guideLst>
        <p:guide orient="horz" pos="2160"/>
        <p:guide pos="3840"/>
        <p:guide pos="395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presProps" Target="presProps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7801639235654"/>
          <c:y val="5.0505442405529274E-2"/>
          <c:w val="0.87107866724992888"/>
          <c:h val="0.9337647589255966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110000"/>
                    <a:satMod val="105000"/>
                    <a:tint val="67000"/>
                  </a:schemeClr>
                </a:gs>
                <a:gs pos="50000">
                  <a:schemeClr val="accent6">
                    <a:lumMod val="105000"/>
                    <a:satMod val="103000"/>
                    <a:tint val="73000"/>
                  </a:schemeClr>
                </a:gs>
                <a:gs pos="100000">
                  <a:schemeClr val="accent6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6">
                  <a:shade val="95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layout>
                <c:manualLayout>
                  <c:x val="-6.5441788008026962E-3"/>
                  <c:y val="1.504485507145116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B94-4750-9D71-0A4ACB54CE43}"/>
                </c:ext>
              </c:extLst>
            </c:dLbl>
            <c:dLbl>
              <c:idx val="1"/>
              <c:layout>
                <c:manualLayout>
                  <c:x val="-3.8471420389745909E-3"/>
                  <c:y val="1.094530674808276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B94-4750-9D71-0A4ACB54CE4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Уточненный план</c:v>
                </c:pt>
                <c:pt idx="1">
                  <c:v>Факт</c:v>
                </c:pt>
              </c:strCache>
            </c:strRef>
          </c:cat>
          <c:val>
            <c:numRef>
              <c:f>Лист1!$B$2:$B$3</c:f>
              <c:numCache>
                <c:formatCode>#\ ##0.00000</c:formatCode>
                <c:ptCount val="2"/>
                <c:pt idx="0">
                  <c:v>6142646.2972600004</c:v>
                </c:pt>
                <c:pt idx="1">
                  <c:v>6495422.0223200014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B94-4750-9D71-0A4ACB54CE4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расходы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110000"/>
                    <a:satMod val="105000"/>
                    <a:tint val="67000"/>
                  </a:schemeClr>
                </a:gs>
                <a:gs pos="50000">
                  <a:schemeClr val="accent5">
                    <a:lumMod val="105000"/>
                    <a:satMod val="103000"/>
                    <a:tint val="73000"/>
                  </a:schemeClr>
                </a:gs>
                <a:gs pos="100000">
                  <a:schemeClr val="accent5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5">
                  <a:shade val="95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layout>
                <c:manualLayout>
                  <c:x val="3.8940035162325024E-4"/>
                  <c:y val="1.507619383397982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B94-4750-9D71-0A4ACB54CE43}"/>
                </c:ext>
              </c:extLst>
            </c:dLbl>
            <c:dLbl>
              <c:idx val="1"/>
              <c:layout>
                <c:manualLayout>
                  <c:x val="8.0768319782910727E-3"/>
                  <c:y val="-1.221314194384970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B94-4750-9D71-0A4ACB54CE4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Уточненный план</c:v>
                </c:pt>
                <c:pt idx="1">
                  <c:v>Факт</c:v>
                </c:pt>
              </c:strCache>
            </c:strRef>
          </c:cat>
          <c:val>
            <c:numRef>
              <c:f>Лист1!$C$2:$C$3</c:f>
              <c:numCache>
                <c:formatCode>#\ ##0.00000</c:formatCode>
                <c:ptCount val="2"/>
                <c:pt idx="0">
                  <c:v>6653736.1000000006</c:v>
                </c:pt>
                <c:pt idx="1">
                  <c:v>6457840.9000000004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B94-4750-9D71-0A4ACB54CE4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дефицит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110000"/>
                    <a:satMod val="105000"/>
                    <a:tint val="67000"/>
                  </a:schemeClr>
                </a:gs>
                <a:gs pos="50000">
                  <a:schemeClr val="accent4">
                    <a:lumMod val="105000"/>
                    <a:satMod val="103000"/>
                    <a:tint val="73000"/>
                  </a:schemeClr>
                </a:gs>
                <a:gs pos="100000">
                  <a:schemeClr val="accent4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4">
                  <a:shade val="95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layout>
                <c:manualLayout>
                  <c:x val="6.7645978099746332E-2"/>
                  <c:y val="1.219291542150967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B94-4750-9D71-0A4ACB54CE43}"/>
                </c:ext>
              </c:extLst>
            </c:dLbl>
            <c:dLbl>
              <c:idx val="1"/>
              <c:layout>
                <c:manualLayout>
                  <c:x val="1.6629635066789626E-2"/>
                  <c:y val="2.204139302633821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BDE-4572-B25C-702EC7B6BC2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Уточненный план</c:v>
                </c:pt>
                <c:pt idx="1">
                  <c:v>Факт</c:v>
                </c:pt>
              </c:strCache>
            </c:strRef>
          </c:cat>
          <c:val>
            <c:numRef>
              <c:f>Лист1!$D$2:$D$3</c:f>
              <c:numCache>
                <c:formatCode>#\ ##0.00000</c:formatCode>
                <c:ptCount val="2"/>
                <c:pt idx="0">
                  <c:v>-173103.46087000001</c:v>
                </c:pt>
                <c:pt idx="1">
                  <c:v>37581.095299999994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B94-4750-9D71-0A4ACB54CE43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мун.долг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60000"/>
                    <a:lumMod val="110000"/>
                    <a:satMod val="105000"/>
                    <a:tint val="67000"/>
                  </a:schemeClr>
                </a:gs>
                <a:gs pos="50000">
                  <a:schemeClr val="accent6">
                    <a:lumMod val="60000"/>
                    <a:lumMod val="105000"/>
                    <a:satMod val="103000"/>
                    <a:tint val="73000"/>
                  </a:schemeClr>
                </a:gs>
                <a:gs pos="100000">
                  <a:schemeClr val="accent6">
                    <a:lumMod val="60000"/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6">
                  <a:lumMod val="60000"/>
                  <a:shade val="95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layout>
                <c:manualLayout>
                  <c:x val="1.1538461189023017E-3"/>
                  <c:y val="1.104533609492789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B94-4750-9D71-0A4ACB54CE43}"/>
                </c:ext>
              </c:extLst>
            </c:dLbl>
            <c:dLbl>
              <c:idx val="1"/>
              <c:layout>
                <c:manualLayout>
                  <c:x val="-1.5432464705255515E-3"/>
                  <c:y val="7.172013946017941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4B94-4750-9D71-0A4ACB54CE4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Уточненный план</c:v>
                </c:pt>
                <c:pt idx="1">
                  <c:v>Факт</c:v>
                </c:pt>
              </c:strCache>
            </c:strRef>
          </c:cat>
          <c:val>
            <c:numRef>
              <c:f>Лист1!$E$2:$E$3</c:f>
              <c:numCache>
                <c:formatCode>#\ ##0.00000</c:formatCode>
                <c:ptCount val="2"/>
                <c:pt idx="0">
                  <c:v>535394.07999999879</c:v>
                </c:pt>
                <c:pt idx="1">
                  <c:v>443500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4B94-4750-9D71-0A4ACB54CE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11789184"/>
        <c:axId val="111790720"/>
      </c:barChart>
      <c:catAx>
        <c:axId val="111789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11790720"/>
        <c:crosses val="autoZero"/>
        <c:auto val="1"/>
        <c:lblAlgn val="ctr"/>
        <c:lblOffset val="100"/>
        <c:noMultiLvlLbl val="0"/>
      </c:catAx>
      <c:valAx>
        <c:axId val="1117907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\ ##0.000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117891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781503280048675"/>
          <c:y val="4.2959812258691284E-2"/>
          <c:w val="0.67931339636756993"/>
          <c:h val="0.8635252021816246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pattFill prst="narHorz">
              <a:fgClr>
                <a:schemeClr val="accent6"/>
              </a:fgClr>
              <a:bgClr>
                <a:schemeClr val="accent6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6"/>
              </a:innerShdw>
            </a:effectLst>
          </c:spPr>
          <c:invertIfNegative val="0"/>
          <c:dLbls>
            <c:dLbl>
              <c:idx val="0"/>
              <c:layout>
                <c:manualLayout>
                  <c:x val="-1.0991205996663759E-3"/>
                  <c:y val="1.037100469015138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DF9-4315-810E-3BEE3CF39758}"/>
                </c:ext>
              </c:extLst>
            </c:dLbl>
            <c:dLbl>
              <c:idx val="1"/>
              <c:layout>
                <c:manualLayout>
                  <c:x val="0"/>
                  <c:y val="8.01395816966243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DF9-4315-810E-3BEE3CF39758}"/>
                </c:ext>
              </c:extLst>
            </c:dLbl>
            <c:dLbl>
              <c:idx val="2"/>
              <c:layout>
                <c:manualLayout>
                  <c:x val="-1.0991205996663559E-3"/>
                  <c:y val="-3.771274432782339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DF9-4315-810E-3BEE3CF3975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Лист1!$B$2:$B$4</c:f>
              <c:numCache>
                <c:formatCode>#\ ##0.0</c:formatCode>
                <c:ptCount val="3"/>
                <c:pt idx="0">
                  <c:v>1213426</c:v>
                </c:pt>
                <c:pt idx="1">
                  <c:v>1474389.4</c:v>
                </c:pt>
                <c:pt idx="2">
                  <c:v>2002622.9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DF9-4315-810E-3BEE3CF3975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pattFill prst="narHorz">
              <a:fgClr>
                <a:schemeClr val="accent5"/>
              </a:fgClr>
              <a:bgClr>
                <a:schemeClr val="accent5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5"/>
              </a:innerShdw>
            </a:effectLst>
          </c:spPr>
          <c:invertIfNegative val="0"/>
          <c:dLbls>
            <c:dLbl>
              <c:idx val="0"/>
              <c:layout>
                <c:manualLayout>
                  <c:x val="2.1982411993327041E-3"/>
                  <c:y val="1.508509773112920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DF9-4315-810E-3BEE3CF39758}"/>
                </c:ext>
              </c:extLst>
            </c:dLbl>
            <c:dLbl>
              <c:idx val="1"/>
              <c:layout>
                <c:manualLayout>
                  <c:x val="-1.0991205996663559E-3"/>
                  <c:y val="1.272805121064044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DF9-4315-810E-3BEE3CF39758}"/>
                </c:ext>
              </c:extLst>
            </c:dLbl>
            <c:dLbl>
              <c:idx val="2"/>
              <c:layout>
                <c:manualLayout>
                  <c:x val="0"/>
                  <c:y val="1.037100469015138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DF9-4315-810E-3BEE3CF3975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Лист1!$C$2:$C$4</c:f>
              <c:numCache>
                <c:formatCode>#\ ##0.0</c:formatCode>
                <c:ptCount val="3"/>
                <c:pt idx="0">
                  <c:v>284456</c:v>
                </c:pt>
                <c:pt idx="1">
                  <c:v>288360.5</c:v>
                </c:pt>
                <c:pt idx="2">
                  <c:v>399623.7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DF9-4315-810E-3BEE3CF39758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pattFill prst="narHorz">
              <a:fgClr>
                <a:schemeClr val="accent4"/>
              </a:fgClr>
              <a:bgClr>
                <a:schemeClr val="accent4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4"/>
              </a:innerShdw>
            </a:effectLst>
          </c:spPr>
          <c:invertIfNegative val="0"/>
          <c:dLbls>
            <c:dLbl>
              <c:idx val="0"/>
              <c:layout>
                <c:manualLayout>
                  <c:x val="0"/>
                  <c:y val="1.272805121064034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3DF9-4315-810E-3BEE3CF39758}"/>
                </c:ext>
              </c:extLst>
            </c:dLbl>
            <c:dLbl>
              <c:idx val="1"/>
              <c:layout>
                <c:manualLayout>
                  <c:x val="0"/>
                  <c:y val="1.037100469015138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DF9-4315-810E-3BEE3CF39758}"/>
                </c:ext>
              </c:extLst>
            </c:dLbl>
            <c:dLbl>
              <c:idx val="2"/>
              <c:layout>
                <c:manualLayout>
                  <c:x val="-4.3964823986654081E-3"/>
                  <c:y val="-1.414227912293378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3DF9-4315-810E-3BEE3CF3975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Лист1!$D$2:$D$4</c:f>
              <c:numCache>
                <c:formatCode>#\ ##0.0</c:formatCode>
                <c:ptCount val="3"/>
                <c:pt idx="0">
                  <c:v>1865872.1</c:v>
                </c:pt>
                <c:pt idx="1">
                  <c:v>4463023.2</c:v>
                </c:pt>
                <c:pt idx="2">
                  <c:v>4093175.4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3DF9-4315-810E-3BEE3CF397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4"/>
        <c:overlap val="-22"/>
        <c:axId val="54567296"/>
        <c:axId val="54568832"/>
      </c:barChart>
      <c:catAx>
        <c:axId val="54567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54568832"/>
        <c:crosses val="autoZero"/>
        <c:auto val="1"/>
        <c:lblAlgn val="ctr"/>
        <c:lblOffset val="100"/>
        <c:noMultiLvlLbl val="0"/>
      </c:catAx>
      <c:valAx>
        <c:axId val="54568832"/>
        <c:scaling>
          <c:orientation val="minMax"/>
        </c:scaling>
        <c:delete val="0"/>
        <c:axPos val="l"/>
        <c:numFmt formatCode="#\ 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545672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5501448286186379E-2"/>
          <c:y val="0.12417027289534664"/>
          <c:w val="0.92196701138770731"/>
          <c:h val="0.7031934778500338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год</c:v>
                </c:pt>
              </c:strCache>
            </c:strRef>
          </c:tx>
          <c:spPr>
            <a:pattFill prst="narHorz">
              <a:fgClr>
                <a:schemeClr val="accent6"/>
              </a:fgClr>
              <a:bgClr>
                <a:schemeClr val="accent6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6"/>
              </a:innerShdw>
            </a:effectLst>
          </c:spPr>
          <c:invertIfNegative val="0"/>
          <c:dLbls>
            <c:dLbl>
              <c:idx val="0"/>
              <c:layout>
                <c:manualLayout>
                  <c:x val="-9.3599892676721648E-3"/>
                  <c:y val="3.60358309730238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5CA-41AA-B18F-A45EA8A414A0}"/>
                </c:ext>
              </c:extLst>
            </c:dLbl>
            <c:dLbl>
              <c:idx val="1"/>
              <c:layout>
                <c:manualLayout>
                  <c:x val="-3.1644818950771481E-2"/>
                  <c:y val="1.743319007656948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670-47F7-A9D1-CDD9753868F9}"/>
                </c:ext>
              </c:extLst>
            </c:dLbl>
            <c:dLbl>
              <c:idx val="2"/>
              <c:layout>
                <c:manualLayout>
                  <c:x val="-9.0207169410314921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252-4AC6-BCC5-D9039B0BE735}"/>
                </c:ext>
              </c:extLst>
            </c:dLbl>
            <c:dLbl>
              <c:idx val="4"/>
              <c:layout>
                <c:manualLayout>
                  <c:x val="-1.3870297903827353E-2"/>
                  <c:y val="-1.3946552061255601E-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252-4AC6-BCC5-D9039B0BE73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банковские кредиты</c:v>
                </c:pt>
                <c:pt idx="1">
                  <c:v>Бюджетные кредиты</c:v>
                </c:pt>
                <c:pt idx="2">
                  <c:v>муниципальные гарантии</c:v>
                </c:pt>
                <c:pt idx="3">
                  <c:v>расходы на исполнение мун.гарантий</c:v>
                </c:pt>
                <c:pt idx="4">
                  <c:v>расходы на обслуживание мун.долга</c:v>
                </c:pt>
              </c:strCache>
            </c:strRef>
          </c:cat>
          <c:val>
            <c:numRef>
              <c:f>Лист1!$B$2:$B$6</c:f>
              <c:numCache>
                <c:formatCode>#\ ##0.0</c:formatCode>
                <c:ptCount val="5"/>
                <c:pt idx="0">
                  <c:v>30000</c:v>
                </c:pt>
                <c:pt idx="1">
                  <c:v>303500</c:v>
                </c:pt>
                <c:pt idx="2">
                  <c:v>54397.1</c:v>
                </c:pt>
                <c:pt idx="3">
                  <c:v>0</c:v>
                </c:pt>
                <c:pt idx="4">
                  <c:v>14157.6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1C1-4BB5-83ED-484DFBA7912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 год2</c:v>
                </c:pt>
              </c:strCache>
            </c:strRef>
          </c:tx>
          <c:spPr>
            <a:pattFill prst="narHorz">
              <a:fgClr>
                <a:schemeClr val="accent5"/>
              </a:fgClr>
              <a:bgClr>
                <a:schemeClr val="accent5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5"/>
              </a:innerShdw>
            </a:effectLst>
          </c:spPr>
          <c:invertIfNegative val="0"/>
          <c:dLbls>
            <c:dLbl>
              <c:idx val="0"/>
              <c:layout>
                <c:manualLayout>
                  <c:x val="6.7734862862814393E-4"/>
                  <c:y val="-7.207166194604959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5CA-41AA-B18F-A45EA8A414A0}"/>
                </c:ext>
              </c:extLst>
            </c:dLbl>
            <c:dLbl>
              <c:idx val="1"/>
              <c:layout>
                <c:manualLayout>
                  <c:x val="-3.7973782740925795E-3"/>
                  <c:y val="3.80364904718592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A14-4AAC-9B87-ABF02514342F}"/>
                </c:ext>
              </c:extLst>
            </c:dLbl>
            <c:dLbl>
              <c:idx val="2"/>
              <c:layout>
                <c:manualLayout>
                  <c:x val="2.5315855160617171E-3"/>
                  <c:y val="-1.90182452359297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252-4AC6-BCC5-D9039B0BE735}"/>
                </c:ext>
              </c:extLst>
            </c:dLbl>
            <c:dLbl>
              <c:idx val="4"/>
              <c:layout>
                <c:manualLayout>
                  <c:x val="-3.6772574867762861E-3"/>
                  <c:y val="-5.70547357077888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815-4ECE-B9D0-427F6908F4E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банковские кредиты</c:v>
                </c:pt>
                <c:pt idx="1">
                  <c:v>Бюджетные кредиты</c:v>
                </c:pt>
                <c:pt idx="2">
                  <c:v>муниципальные гарантии</c:v>
                </c:pt>
                <c:pt idx="3">
                  <c:v>расходы на исполнение мун.гарантий</c:v>
                </c:pt>
                <c:pt idx="4">
                  <c:v>расходы на обслуживание мун.долга</c:v>
                </c:pt>
              </c:strCache>
            </c:strRef>
          </c:cat>
          <c:val>
            <c:numRef>
              <c:f>Лист1!$C$2:$C$6</c:f>
              <c:numCache>
                <c:formatCode>#\ ##0.0</c:formatCode>
                <c:ptCount val="5"/>
                <c:pt idx="0">
                  <c:v>90000</c:v>
                </c:pt>
                <c:pt idx="1">
                  <c:v>303500</c:v>
                </c:pt>
                <c:pt idx="2">
                  <c:v>25047.5</c:v>
                </c:pt>
                <c:pt idx="3">
                  <c:v>0</c:v>
                </c:pt>
                <c:pt idx="4">
                  <c:v>2762.6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1C1-4BB5-83ED-484DFBA7912B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 год</c:v>
                </c:pt>
              </c:strCache>
            </c:strRef>
          </c:tx>
          <c:spPr>
            <a:pattFill prst="narHorz">
              <a:fgClr>
                <a:schemeClr val="accent4"/>
              </a:fgClr>
              <a:bgClr>
                <a:schemeClr val="accent4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4"/>
              </a:innerShdw>
            </a:effectLst>
          </c:spPr>
          <c:invertIfNegative val="0"/>
          <c:dLbls>
            <c:dLbl>
              <c:idx val="0"/>
              <c:layout>
                <c:manualLayout>
                  <c:x val="6.3289637901543152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AE1-49D9-B6E0-878D9ADA9B6F}"/>
                </c:ext>
              </c:extLst>
            </c:dLbl>
            <c:dLbl>
              <c:idx val="1"/>
              <c:layout>
                <c:manualLayout>
                  <c:x val="4.6834332047141734E-2"/>
                  <c:y val="3.80364904718592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A14-4AAC-9B87-ABF02514342F}"/>
                </c:ext>
              </c:extLst>
            </c:dLbl>
            <c:dLbl>
              <c:idx val="2"/>
              <c:layout>
                <c:manualLayout>
                  <c:x val="1.930712697137256E-2"/>
                  <c:y val="-1.5214596188743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252-4AC6-BCC5-D9039B0BE735}"/>
                </c:ext>
              </c:extLst>
            </c:dLbl>
            <c:dLbl>
              <c:idx val="4"/>
              <c:layout>
                <c:manualLayout>
                  <c:x val="8.6381519339411659E-3"/>
                  <c:y val="1.14109471415577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252-4AC6-BCC5-D9039B0BE73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банковские кредиты</c:v>
                </c:pt>
                <c:pt idx="1">
                  <c:v>Бюджетные кредиты</c:v>
                </c:pt>
                <c:pt idx="2">
                  <c:v>муниципальные гарантии</c:v>
                </c:pt>
                <c:pt idx="3">
                  <c:v>расходы на исполнение мун.гарантий</c:v>
                </c:pt>
                <c:pt idx="4">
                  <c:v>расходы на обслуживание мун.долга</c:v>
                </c:pt>
              </c:strCache>
            </c:strRef>
          </c:cat>
          <c:val>
            <c:numRef>
              <c:f>Лист1!$D$2:$D$6</c:f>
              <c:numCache>
                <c:formatCode>#\ ##0.00000</c:formatCode>
                <c:ptCount val="5"/>
                <c:pt idx="0">
                  <c:v>140000</c:v>
                </c:pt>
                <c:pt idx="1">
                  <c:v>303500</c:v>
                </c:pt>
                <c:pt idx="2">
                  <c:v>0</c:v>
                </c:pt>
                <c:pt idx="3">
                  <c:v>0</c:v>
                </c:pt>
                <c:pt idx="4">
                  <c:v>5204.4500200000002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1C1-4BB5-83ED-484DFBA7912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64"/>
        <c:overlap val="-22"/>
        <c:axId val="152116224"/>
        <c:axId val="152142592"/>
      </c:barChart>
      <c:catAx>
        <c:axId val="152116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52142592"/>
        <c:crosses val="autoZero"/>
        <c:auto val="1"/>
        <c:lblAlgn val="ctr"/>
        <c:lblOffset val="100"/>
        <c:noMultiLvlLbl val="0"/>
      </c:catAx>
      <c:valAx>
        <c:axId val="152142592"/>
        <c:scaling>
          <c:orientation val="minMax"/>
        </c:scaling>
        <c:delete val="0"/>
        <c:axPos val="l"/>
        <c:numFmt formatCode="#\ 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521162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CFA4-4DD9-9E09-3DCC7975B874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FCA-49D3-B140-5D424011DC42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CFA4-4DD9-9E09-3DCC7975B874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FA4-4DD9-9E09-3DCC7975B874}"/>
              </c:ext>
            </c:extLst>
          </c:dPt>
          <c:dPt>
            <c:idx val="4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CFA4-4DD9-9E09-3DCC7975B874}"/>
              </c:ext>
            </c:extLst>
          </c:dPt>
          <c:dPt>
            <c:idx val="5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C-CFA4-4DD9-9E09-3DCC7975B874}"/>
              </c:ext>
            </c:extLst>
          </c:dPt>
          <c:dPt>
            <c:idx val="6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FA4-4DD9-9E09-3DCC7975B874}"/>
              </c:ext>
            </c:extLst>
          </c:dPt>
          <c:dPt>
            <c:idx val="7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CFA4-4DD9-9E09-3DCC7975B874}"/>
              </c:ext>
            </c:extLst>
          </c:dPt>
          <c:dPt>
            <c:idx val="8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CFA4-4DD9-9E09-3DCC7975B874}"/>
              </c:ext>
            </c:extLst>
          </c:dPt>
          <c:dPt>
            <c:idx val="9"/>
            <c:bubble3D val="0"/>
            <c:spPr>
              <a:solidFill>
                <a:schemeClr val="accent6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FA4-4DD9-9E09-3DCC7975B874}"/>
              </c:ext>
            </c:extLst>
          </c:dPt>
          <c:dPt>
            <c:idx val="10"/>
            <c:bubble3D val="0"/>
            <c:spPr>
              <a:solidFill>
                <a:schemeClr val="accent5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A-CFA4-4DD9-9E09-3DCC7975B874}"/>
              </c:ext>
            </c:extLst>
          </c:dPt>
          <c:dPt>
            <c:idx val="11"/>
            <c:bubble3D val="0"/>
            <c:spPr>
              <a:solidFill>
                <a:schemeClr val="accent4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FFCA-49D3-B140-5D424011DC42}"/>
              </c:ext>
            </c:extLst>
          </c:dPt>
          <c:dPt>
            <c:idx val="12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CFA4-4DD9-9E09-3DCC7975B874}"/>
              </c:ext>
            </c:extLst>
          </c:dPt>
          <c:dLbls>
            <c:dLbl>
              <c:idx val="0"/>
              <c:layout>
                <c:manualLayout>
                  <c:x val="9.5480039802013691E-3"/>
                  <c:y val="1.84968473106680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FA4-4DD9-9E09-3DCC7975B874}"/>
                </c:ext>
              </c:extLst>
            </c:dLbl>
            <c:dLbl>
              <c:idx val="2"/>
              <c:layout>
                <c:manualLayout>
                  <c:x val="4.9957046460212387E-2"/>
                  <c:y val="-1.794419051828362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FA4-4DD9-9E09-3DCC7975B874}"/>
                </c:ext>
              </c:extLst>
            </c:dLbl>
            <c:dLbl>
              <c:idx val="3"/>
              <c:layout>
                <c:manualLayout>
                  <c:x val="4.1134533366181725E-2"/>
                  <c:y val="2.522446609406307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FA4-4DD9-9E09-3DCC7975B874}"/>
                </c:ext>
              </c:extLst>
            </c:dLbl>
            <c:dLbl>
              <c:idx val="4"/>
              <c:layout>
                <c:manualLayout>
                  <c:x val="1.0923717072952229E-2"/>
                  <c:y val="-2.4417616691563317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FA4-4DD9-9E09-3DCC7975B874}"/>
                </c:ext>
              </c:extLst>
            </c:dLbl>
            <c:dLbl>
              <c:idx val="5"/>
              <c:layout>
                <c:manualLayout>
                  <c:x val="-5.7866496878869571E-3"/>
                  <c:y val="8.3094051634672733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CFA4-4DD9-9E09-3DCC7975B874}"/>
                </c:ext>
              </c:extLst>
            </c:dLbl>
            <c:dLbl>
              <c:idx val="6"/>
              <c:layout>
                <c:manualLayout>
                  <c:x val="-4.4892288199854809E-2"/>
                  <c:y val="-9.266482767475024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FA4-4DD9-9E09-3DCC7975B874}"/>
                </c:ext>
              </c:extLst>
            </c:dLbl>
            <c:dLbl>
              <c:idx val="7"/>
              <c:layout>
                <c:manualLayout>
                  <c:x val="-4.8761146323593012E-2"/>
                  <c:y val="-7.815223739302432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FA4-4DD9-9E09-3DCC7975B874}"/>
                </c:ext>
              </c:extLst>
            </c:dLbl>
            <c:dLbl>
              <c:idx val="8"/>
              <c:layout>
                <c:manualLayout>
                  <c:x val="-1.4324245633456726E-2"/>
                  <c:y val="-0.1052825946683007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CFA4-4DD9-9E09-3DCC7975B874}"/>
                </c:ext>
              </c:extLst>
            </c:dLbl>
            <c:dLbl>
              <c:idx val="9"/>
              <c:layout>
                <c:manualLayout>
                  <c:x val="1.3107148684837745E-2"/>
                  <c:y val="-5.194715597575829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FA4-4DD9-9E09-3DCC7975B874}"/>
                </c:ext>
              </c:extLst>
            </c:dLbl>
            <c:dLbl>
              <c:idx val="10"/>
              <c:layout>
                <c:manualLayout>
                  <c:x val="1.2083542635187681E-2"/>
                  <c:y val="-5.195767047414485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CFA4-4DD9-9E09-3DCC7975B874}"/>
                </c:ext>
              </c:extLst>
            </c:dLbl>
            <c:dLbl>
              <c:idx val="12"/>
              <c:layout>
                <c:manualLayout>
                  <c:x val="3.3305790809062319E-2"/>
                  <c:y val="2.4616838766254629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FA4-4DD9-9E09-3DCC7975B87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Лист1!$A$2:$A$14</c:f>
              <c:strCache>
                <c:ptCount val="13"/>
                <c:pt idx="0">
                  <c:v>Общегосударственные вопросы</c:v>
                </c:pt>
                <c:pt idx="1">
                  <c:v>Национальная оборона</c:v>
                </c:pt>
                <c:pt idx="2">
                  <c:v>Национальная безопасность и правоохранительная деятельность</c:v>
                </c:pt>
                <c:pt idx="3">
                  <c:v>Национальная экономика</c:v>
                </c:pt>
                <c:pt idx="4">
                  <c:v>Жилищно-коммунальное хозяйство</c:v>
                </c:pt>
                <c:pt idx="5">
                  <c:v>Охрана окружающей среды</c:v>
                </c:pt>
                <c:pt idx="6">
                  <c:v>Образование</c:v>
                </c:pt>
                <c:pt idx="7">
                  <c:v>Культура, кинематография</c:v>
                </c:pt>
                <c:pt idx="8">
                  <c:v>Здравоохранение</c:v>
                </c:pt>
                <c:pt idx="9">
                  <c:v>Социальная политика</c:v>
                </c:pt>
                <c:pt idx="10">
                  <c:v>Физическая культура и спорт</c:v>
                </c:pt>
                <c:pt idx="11">
                  <c:v>Средства массовой информации</c:v>
                </c:pt>
                <c:pt idx="12">
                  <c:v>Обслуживание государственного (муниципального) долга</c:v>
                </c:pt>
              </c:strCache>
            </c:strRef>
          </c:cat>
          <c:val>
            <c:numRef>
              <c:f>Лист1!$B$2:$B$14</c:f>
              <c:numCache>
                <c:formatCode>0.00%</c:formatCode>
                <c:ptCount val="13"/>
                <c:pt idx="0">
                  <c:v>7.1999999999999995E-2</c:v>
                </c:pt>
                <c:pt idx="1">
                  <c:v>1.0000000000000007E-3</c:v>
                </c:pt>
                <c:pt idx="2">
                  <c:v>7.0000000000000027E-3</c:v>
                </c:pt>
                <c:pt idx="3">
                  <c:v>2.9000000000000001E-2</c:v>
                </c:pt>
                <c:pt idx="4">
                  <c:v>0.1701</c:v>
                </c:pt>
                <c:pt idx="5">
                  <c:v>4.0000000000000027E-3</c:v>
                </c:pt>
                <c:pt idx="6">
                  <c:v>0.63600000000000034</c:v>
                </c:pt>
                <c:pt idx="7">
                  <c:v>2.8000000000000001E-2</c:v>
                </c:pt>
                <c:pt idx="8" formatCode="0%">
                  <c:v>0</c:v>
                </c:pt>
                <c:pt idx="9">
                  <c:v>1.6000000000000011E-2</c:v>
                </c:pt>
                <c:pt idx="10">
                  <c:v>3.4000000000000002E-2</c:v>
                </c:pt>
                <c:pt idx="11">
                  <c:v>2.0000000000000013E-3</c:v>
                </c:pt>
                <c:pt idx="12">
                  <c:v>9.0000000000000073E-4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FA4-4DD9-9E09-3DCC7975B87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6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3010375061813029"/>
          <c:y val="2.0274166467752052E-2"/>
          <c:w val="0.36264987257027681"/>
          <c:h val="0.9797258335322491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289845474613676"/>
          <c:y val="0.1760642217045279"/>
          <c:w val="0.39984283636793977"/>
          <c:h val="0.72056980351321764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B585-405C-AB36-955C902A3419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81AC-47E1-BA2C-0A08B45D1DEE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B585-405C-AB36-955C902A3419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585-405C-AB36-955C902A3419}"/>
              </c:ext>
            </c:extLst>
          </c:dPt>
          <c:dPt>
            <c:idx val="4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B585-405C-AB36-955C902A3419}"/>
              </c:ext>
            </c:extLst>
          </c:dPt>
          <c:dPt>
            <c:idx val="5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585-405C-AB36-955C902A3419}"/>
              </c:ext>
            </c:extLst>
          </c:dPt>
          <c:dPt>
            <c:idx val="6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B585-405C-AB36-955C902A3419}"/>
              </c:ext>
            </c:extLst>
          </c:dPt>
          <c:dPt>
            <c:idx val="7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B585-405C-AB36-955C902A3419}"/>
              </c:ext>
            </c:extLst>
          </c:dPt>
          <c:dPt>
            <c:idx val="8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B585-405C-AB36-955C902A3419}"/>
              </c:ext>
            </c:extLst>
          </c:dPt>
          <c:dPt>
            <c:idx val="9"/>
            <c:bubble3D val="0"/>
            <c:spPr>
              <a:solidFill>
                <a:schemeClr val="accent6">
                  <a:lumMod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8A5E-4C1B-BD7C-A397FB59AE86}"/>
              </c:ext>
            </c:extLst>
          </c:dPt>
          <c:dPt>
            <c:idx val="10"/>
            <c:bubble3D val="0"/>
            <c:spPr>
              <a:solidFill>
                <a:schemeClr val="accent5">
                  <a:lumMod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B585-405C-AB36-955C902A3419}"/>
              </c:ext>
            </c:extLst>
          </c:dPt>
          <c:dPt>
            <c:idx val="11"/>
            <c:bubble3D val="0"/>
            <c:spPr>
              <a:solidFill>
                <a:schemeClr val="accent4">
                  <a:lumMod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B585-405C-AB36-955C902A3419}"/>
              </c:ext>
            </c:extLst>
          </c:dPt>
          <c:dPt>
            <c:idx val="12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303D-4033-870C-BAAC0CB22217}"/>
              </c:ext>
            </c:extLst>
          </c:dPt>
          <c:dPt>
            <c:idx val="13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303D-4033-870C-BAAC0CB22217}"/>
              </c:ext>
            </c:extLst>
          </c:dPt>
          <c:dPt>
            <c:idx val="14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623F-4FAE-B758-8595F8A40AE1}"/>
              </c:ext>
            </c:extLst>
          </c:dPt>
          <c:dPt>
            <c:idx val="15"/>
            <c:bubble3D val="0"/>
            <c:spPr>
              <a:solidFill>
                <a:schemeClr val="accent6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303D-4033-870C-BAAC0CB22217}"/>
              </c:ext>
            </c:extLst>
          </c:dPt>
          <c:dPt>
            <c:idx val="16"/>
            <c:bubble3D val="0"/>
            <c:spPr>
              <a:solidFill>
                <a:schemeClr val="accent5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303D-4033-870C-BAAC0CB22217}"/>
              </c:ext>
            </c:extLst>
          </c:dPt>
          <c:dPt>
            <c:idx val="17"/>
            <c:bubble3D val="0"/>
            <c:spPr>
              <a:solidFill>
                <a:schemeClr val="accent4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623F-4FAE-B758-8595F8A40AE1}"/>
              </c:ext>
            </c:extLst>
          </c:dPt>
          <c:dPt>
            <c:idx val="18"/>
            <c:bubble3D val="0"/>
            <c:spPr>
              <a:solidFill>
                <a:schemeClr val="accent6">
                  <a:lumMod val="70000"/>
                  <a:lumOff val="3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54-20C2-40A2-8E13-A2585FE6C19D}"/>
              </c:ext>
            </c:extLst>
          </c:dPt>
          <c:dLbls>
            <c:dLbl>
              <c:idx val="0"/>
              <c:layout>
                <c:manualLayout>
                  <c:x val="1.5504634362664967E-2"/>
                  <c:y val="7.0970880387484461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0-B585-405C-AB36-955C902A3419}"/>
                </c:ext>
              </c:extLst>
            </c:dLbl>
            <c:dLbl>
              <c:idx val="1"/>
              <c:layout>
                <c:manualLayout>
                  <c:x val="8.3279480166011097E-2"/>
                  <c:y val="-5.428279113137200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ru-RU" dirty="0"/>
                      <a:t>Развитие инженерной инфраструктуры и энергоэффективности</a:t>
                    </a:r>
                    <a:r>
                      <a:rPr lang="ru-RU"/>
                      <a:t>; 2 776,75</a:t>
                    </a:r>
                    <a:endParaRPr lang="ru-RU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2856370302164508"/>
                      <c:h val="0.13248387639867384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B-81AC-47E1-BA2C-0A08B45D1DEE}"/>
                </c:ext>
              </c:extLst>
            </c:dLbl>
            <c:dLbl>
              <c:idx val="2"/>
              <c:layout>
                <c:manualLayout>
                  <c:x val="0.12691078597978347"/>
                  <c:y val="2.5694318535018652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585-405C-AB36-955C902A3419}"/>
                </c:ext>
              </c:extLst>
            </c:dLbl>
            <c:dLbl>
              <c:idx val="3"/>
              <c:layout>
                <c:manualLayout>
                  <c:x val="0.17525321426395218"/>
                  <c:y val="5.1088666856610121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585-405C-AB36-955C902A3419}"/>
                </c:ext>
              </c:extLst>
            </c:dLbl>
            <c:dLbl>
              <c:idx val="4"/>
              <c:layout>
                <c:manualLayout>
                  <c:x val="0.12941449279287251"/>
                  <c:y val="0.12067511914629105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585-405C-AB36-955C902A3419}"/>
                </c:ext>
              </c:extLst>
            </c:dLbl>
            <c:dLbl>
              <c:idx val="5"/>
              <c:layout>
                <c:manualLayout>
                  <c:x val="-2.7354841876493816E-2"/>
                  <c:y val="9.0117495078740228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585-405C-AB36-955C902A3419}"/>
                </c:ext>
              </c:extLst>
            </c:dLbl>
            <c:dLbl>
              <c:idx val="6"/>
              <c:layout>
                <c:manualLayout>
                  <c:x val="-0.19922148462095729"/>
                  <c:y val="4.9683193897637881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585-405C-AB36-955C902A3419}"/>
                </c:ext>
              </c:extLst>
            </c:dLbl>
            <c:dLbl>
              <c:idx val="7"/>
              <c:layout>
                <c:manualLayout>
                  <c:x val="-0.12380214081150451"/>
                  <c:y val="-0.12252382925818518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585-405C-AB36-955C902A3419}"/>
                </c:ext>
              </c:extLst>
            </c:dLbl>
            <c:dLbl>
              <c:idx val="8"/>
              <c:layout>
                <c:manualLayout>
                  <c:x val="-0.12955252503368253"/>
                  <c:y val="0.15689186826564439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585-405C-AB36-955C902A3419}"/>
                </c:ext>
              </c:extLst>
            </c:dLbl>
            <c:dLbl>
              <c:idx val="9"/>
              <c:layout>
                <c:manualLayout>
                  <c:x val="-0.27122544150110373"/>
                  <c:y val="4.7845877793299685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A5E-4C1B-BD7C-A397FB59AE86}"/>
                </c:ext>
              </c:extLst>
            </c:dLbl>
            <c:dLbl>
              <c:idx val="10"/>
              <c:layout>
                <c:manualLayout>
                  <c:x val="-0.20693055564958937"/>
                  <c:y val="-4.0846780460008322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B585-405C-AB36-955C902A3419}"/>
                </c:ext>
              </c:extLst>
            </c:dLbl>
            <c:dLbl>
              <c:idx val="11"/>
              <c:layout>
                <c:manualLayout>
                  <c:x val="-5.2897339511599334E-2"/>
                  <c:y val="-9.815278432697302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9595517295075862"/>
                      <c:h val="0.1565018907998342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B585-405C-AB36-955C902A3419}"/>
                </c:ext>
              </c:extLst>
            </c:dLbl>
            <c:dLbl>
              <c:idx val="12"/>
              <c:layout>
                <c:manualLayout>
                  <c:x val="6.9258278145695393E-2"/>
                  <c:y val="-0.11240952105703149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303D-4033-870C-BAAC0CB22217}"/>
                </c:ext>
              </c:extLst>
            </c:dLbl>
            <c:dLbl>
              <c:idx val="13"/>
              <c:layout>
                <c:manualLayout>
                  <c:x val="0.19714380742175069"/>
                  <c:y val="-5.9567479537919722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303D-4033-870C-BAAC0CB22217}"/>
                </c:ext>
              </c:extLst>
            </c:dLbl>
            <c:dLbl>
              <c:idx val="14"/>
              <c:layout>
                <c:manualLayout>
                  <c:x val="0.15785404296517971"/>
                  <c:y val="-5.0509285640281884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4268826886750935"/>
                      <c:h val="0.1585790185971819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623F-4FAE-B758-8595F8A40AE1}"/>
                </c:ext>
              </c:extLst>
            </c:dLbl>
            <c:dLbl>
              <c:idx val="15"/>
              <c:layout>
                <c:manualLayout>
                  <c:x val="4.6425718173878265E-3"/>
                  <c:y val="-9.9675099720265434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303D-4033-870C-BAAC0CB22217}"/>
                </c:ext>
              </c:extLst>
            </c:dLbl>
            <c:dLbl>
              <c:idx val="16"/>
              <c:layout>
                <c:manualLayout>
                  <c:x val="0.12128806677002864"/>
                  <c:y val="7.04949427579776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9391676427376928"/>
                      <c:h val="0.2498031496062992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F-303D-4033-870C-BAAC0CB22217}"/>
                </c:ext>
              </c:extLst>
            </c:dLbl>
            <c:dLbl>
              <c:idx val="17"/>
              <c:layout>
                <c:manualLayout>
                  <c:x val="-2.2166403748113562E-3"/>
                  <c:y val="-2.078252888002488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3605434289544419"/>
                      <c:h val="0.111225328947368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C-623F-4FAE-B758-8595F8A40AE1}"/>
                </c:ext>
              </c:extLst>
            </c:dLbl>
            <c:dLbl>
              <c:idx val="18"/>
              <c:layout>
                <c:manualLayout>
                  <c:x val="3.8137351812106889E-2"/>
                  <c:y val="0.18043216431827599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4-20C2-40A2-8E13-A2585FE6C19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6350" cap="flat" cmpd="sng" algn="ctr">
                  <a:solidFill>
                    <a:schemeClr val="tx1"/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Лист1!$A$2:$A$20</c:f>
              <c:strCache>
                <c:ptCount val="19"/>
                <c:pt idx="0">
                  <c:v>Строительство объектов социальной инфраструктуры</c:v>
                </c:pt>
                <c:pt idx="1">
                  <c:v>Развитие инженерной инфраструктуры и энергоэффективности</c:v>
                </c:pt>
                <c:pt idx="2">
                  <c:v>«Спорт»</c:v>
                </c:pt>
                <c:pt idx="3">
                  <c:v>«Предпринимательство» </c:v>
                </c:pt>
                <c:pt idx="4">
                  <c:v>«Экология и  окружающая среда»</c:v>
                </c:pt>
                <c:pt idx="5">
                  <c:v>«Культура»</c:v>
                </c:pt>
                <c:pt idx="6">
                  <c:v>Архитектура и градостроительство</c:v>
                </c:pt>
                <c:pt idx="7">
                  <c:v>«Образование»</c:v>
                </c:pt>
                <c:pt idx="8">
                  <c:v>Развитие сельского хозяйства</c:v>
                </c:pt>
                <c:pt idx="9">
                  <c:v>Цифровое муниципальное образование</c:v>
                </c:pt>
                <c:pt idx="10">
                  <c:v>«Социальная защита населения»</c:v>
                </c:pt>
                <c:pt idx="11">
                  <c:v>«Развитие и функционирование дорожно-транспортного комплекса»</c:v>
                </c:pt>
                <c:pt idx="12">
                  <c:v>«Управление имуществом и муниципальными финансами»</c:v>
                </c:pt>
                <c:pt idx="13">
                  <c:v>Переселение граждан из аварийного жилищного фонда</c:v>
                </c:pt>
                <c:pt idx="14">
                  <c:v>Формирование современной комфортной городской среды»	</c:v>
                </c:pt>
                <c:pt idx="15">
                  <c:v>«Жилище»</c:v>
                </c:pt>
                <c:pt idx="16">
                  <c:v>Развитие институтов гражданского общества, повышение эффективности местного самоуправления и реализации молодежной политики</c:v>
                </c:pt>
                <c:pt idx="17">
                  <c:v>"Здравоохранение"</c:v>
                </c:pt>
                <c:pt idx="18">
                  <c:v>«Безопасность и обеспечение безопасности жизнедеятельности населения»</c:v>
                </c:pt>
              </c:strCache>
            </c:strRef>
          </c:cat>
          <c:val>
            <c:numRef>
              <c:f>Лист1!$B$2:$B$20</c:f>
              <c:numCache>
                <c:formatCode>#,##0.00</c:formatCode>
                <c:ptCount val="19"/>
                <c:pt idx="0">
                  <c:v>1117044.6108700011</c:v>
                </c:pt>
                <c:pt idx="1">
                  <c:v>2776.7514500000002</c:v>
                </c:pt>
                <c:pt idx="2">
                  <c:v>215974.31185</c:v>
                </c:pt>
                <c:pt idx="3">
                  <c:v>1000</c:v>
                </c:pt>
                <c:pt idx="4">
                  <c:v>22855.944240000001</c:v>
                </c:pt>
                <c:pt idx="5">
                  <c:v>238420.97430999999</c:v>
                </c:pt>
                <c:pt idx="6">
                  <c:v>253.70693</c:v>
                </c:pt>
                <c:pt idx="7">
                  <c:v>2934561.8936499953</c:v>
                </c:pt>
                <c:pt idx="8">
                  <c:v>826.79003000000091</c:v>
                </c:pt>
                <c:pt idx="9">
                  <c:v>74993.669720000136</c:v>
                </c:pt>
                <c:pt idx="10">
                  <c:v>58035.111139999994</c:v>
                </c:pt>
                <c:pt idx="11">
                  <c:v>167693.37893000001</c:v>
                </c:pt>
                <c:pt idx="12">
                  <c:v>372082.77982</c:v>
                </c:pt>
                <c:pt idx="13">
                  <c:v>29166.044750000001</c:v>
                </c:pt>
                <c:pt idx="14">
                  <c:v>1044537.69002</c:v>
                </c:pt>
                <c:pt idx="15">
                  <c:v>40017.299519999993</c:v>
                </c:pt>
                <c:pt idx="16">
                  <c:v>33390.239969999995</c:v>
                </c:pt>
                <c:pt idx="17">
                  <c:v>1511.9250000000011</c:v>
                </c:pt>
                <c:pt idx="18">
                  <c:v>55412.630639999996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B585-405C-AB36-955C902A3419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61"/>
        <c:extLst>
          <c:ext xmlns:c15="http://schemas.microsoft.com/office/drawing/2012/chart" uri="{02D57815-91ED-43cb-92C2-25804820EDAC}">
            <c15:filteredPie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Лист1!$C$1</c15:sqref>
                        </c15:formulaRef>
                      </c:ext>
                    </c:extLst>
                    <c:strCache>
                      <c:ptCount val="1"/>
                      <c:pt idx="0">
                        <c:v>Столбец1</c:v>
                      </c:pt>
                    </c:strCache>
                  </c:strRef>
                </c:tx>
                <c:dPt>
                  <c:idx val="0"/>
                  <c:bubble3D val="0"/>
                  <c:spPr>
                    <a:solidFill>
                      <a:schemeClr val="accent6"/>
                    </a:solidFill>
                    <a:ln>
                      <a:noFill/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0E-B585-405C-AB36-955C902A3419}"/>
                    </c:ext>
                  </c:extLst>
                </c:dPt>
                <c:dPt>
                  <c:idx val="1"/>
                  <c:bubble3D val="0"/>
                  <c:spPr>
                    <a:solidFill>
                      <a:schemeClr val="accent5"/>
                    </a:solidFill>
                    <a:ln>
                      <a:noFill/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2B-4C8A-4E55-8C9D-1A1A579CCC1A}"/>
                    </c:ext>
                  </c:extLst>
                </c:dPt>
                <c:dPt>
                  <c:idx val="2"/>
                  <c:bubble3D val="0"/>
                  <c:spPr>
                    <a:solidFill>
                      <a:schemeClr val="accent4"/>
                    </a:solidFill>
                    <a:ln>
                      <a:noFill/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12-B585-405C-AB36-955C902A3419}"/>
                    </c:ext>
                  </c:extLst>
                </c:dPt>
                <c:dPt>
                  <c:idx val="3"/>
                  <c:bubble3D val="0"/>
                  <c:spPr>
                    <a:solidFill>
                      <a:schemeClr val="accent6">
                        <a:lumMod val="60000"/>
                      </a:schemeClr>
                    </a:solidFill>
                    <a:ln>
                      <a:noFill/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14-B585-405C-AB36-955C902A3419}"/>
                    </c:ext>
                  </c:extLst>
                </c:dPt>
                <c:dPt>
                  <c:idx val="4"/>
                  <c:bubble3D val="0"/>
                  <c:spPr>
                    <a:solidFill>
                      <a:schemeClr val="accent5">
                        <a:lumMod val="60000"/>
                      </a:schemeClr>
                    </a:solidFill>
                    <a:ln>
                      <a:noFill/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16-B585-405C-AB36-955C902A3419}"/>
                    </c:ext>
                  </c:extLst>
                </c:dPt>
                <c:dPt>
                  <c:idx val="5"/>
                  <c:bubble3D val="0"/>
                  <c:spPr>
                    <a:solidFill>
                      <a:schemeClr val="accent4">
                        <a:lumMod val="60000"/>
                      </a:schemeClr>
                    </a:solidFill>
                    <a:ln>
                      <a:noFill/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18-B585-405C-AB36-955C902A3419}"/>
                    </c:ext>
                  </c:extLst>
                </c:dPt>
                <c:dPt>
                  <c:idx val="6"/>
                  <c:bubble3D val="0"/>
                  <c:spPr>
                    <a:solidFill>
                      <a:schemeClr val="accent6">
                        <a:lumMod val="80000"/>
                        <a:lumOff val="20000"/>
                      </a:schemeClr>
                    </a:solidFill>
                    <a:ln>
                      <a:noFill/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1A-B585-405C-AB36-955C902A3419}"/>
                    </c:ext>
                  </c:extLst>
                </c:dPt>
                <c:dPt>
                  <c:idx val="7"/>
                  <c:bubble3D val="0"/>
                  <c:spPr>
                    <a:solidFill>
                      <a:schemeClr val="accent5">
                        <a:lumMod val="80000"/>
                        <a:lumOff val="20000"/>
                      </a:schemeClr>
                    </a:solidFill>
                    <a:ln>
                      <a:noFill/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1C-B585-405C-AB36-955C902A3419}"/>
                    </c:ext>
                  </c:extLst>
                </c:dPt>
                <c:dPt>
                  <c:idx val="8"/>
                  <c:bubble3D val="0"/>
                  <c:spPr>
                    <a:solidFill>
                      <a:schemeClr val="accent4">
                        <a:lumMod val="80000"/>
                        <a:lumOff val="20000"/>
                      </a:schemeClr>
                    </a:solidFill>
                    <a:ln>
                      <a:noFill/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1E-B585-405C-AB36-955C902A3419}"/>
                    </c:ext>
                  </c:extLst>
                </c:dPt>
                <c:dPt>
                  <c:idx val="9"/>
                  <c:bubble3D val="0"/>
                  <c:spPr>
                    <a:solidFill>
                      <a:schemeClr val="accent6">
                        <a:lumMod val="80000"/>
                      </a:schemeClr>
                    </a:solidFill>
                    <a:ln>
                      <a:noFill/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20-B585-405C-AB36-955C902A3419}"/>
                    </c:ext>
                  </c:extLst>
                </c:dPt>
                <c:dPt>
                  <c:idx val="10"/>
                  <c:bubble3D val="0"/>
                  <c:spPr>
                    <a:solidFill>
                      <a:schemeClr val="accent5">
                        <a:lumMod val="80000"/>
                      </a:schemeClr>
                    </a:solidFill>
                    <a:ln>
                      <a:noFill/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22-B585-405C-AB36-955C902A3419}"/>
                    </c:ext>
                  </c:extLst>
                </c:dPt>
                <c:dPt>
                  <c:idx val="11"/>
                  <c:bubble3D val="0"/>
                  <c:spPr>
                    <a:solidFill>
                      <a:schemeClr val="accent4">
                        <a:lumMod val="80000"/>
                      </a:schemeClr>
                    </a:solidFill>
                    <a:ln>
                      <a:noFill/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24-B585-405C-AB36-955C902A3419}"/>
                    </c:ext>
                  </c:extLst>
                </c:dPt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ru-RU"/>
                    </a:p>
                  </c:txPr>
                  <c:dLblPos val="bestFi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1"/>
                  <c:leaderLines>
                    <c:spPr>
                      <a:ln w="6350" cap="flat" cmpd="sng" algn="ctr">
                        <a:solidFill>
                          <a:schemeClr val="tx1"/>
                        </a:solidFill>
                        <a:prstDash val="solid"/>
                        <a:round/>
                      </a:ln>
                      <a:effectLst/>
                    </c:spPr>
                  </c:leaderLines>
                  <c:extLst>
                    <c:ext uri="{CE6537A1-D6FC-4f65-9D91-7224C49458BB}"/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Лист1!$A$2:$A$13</c15:sqref>
                        </c15:formulaRef>
                      </c:ext>
                    </c:extLst>
                    <c:strCache>
                      <c:ptCount val="12"/>
                      <c:pt idx="0">
                        <c:v>Строительство объектов социальной инфраструктуры</c:v>
                      </c:pt>
                      <c:pt idx="1">
                        <c:v>Развитие инженерной инфраструктуры и энергоэффективности</c:v>
                      </c:pt>
                      <c:pt idx="2">
                        <c:v>«Спорт»</c:v>
                      </c:pt>
                      <c:pt idx="3">
                        <c:v>«Предпринимательство» </c:v>
                      </c:pt>
                      <c:pt idx="4">
                        <c:v>«Экология и  окружающая среда»</c:v>
                      </c:pt>
                      <c:pt idx="5">
                        <c:v>«Культура»</c:v>
                      </c:pt>
                      <c:pt idx="6">
                        <c:v>Архитектура и градостроительство</c:v>
                      </c:pt>
                      <c:pt idx="7">
                        <c:v>«Образование»</c:v>
                      </c:pt>
                      <c:pt idx="8">
                        <c:v>Развитие сельского хозяйства</c:v>
                      </c:pt>
                      <c:pt idx="9">
                        <c:v>Цифровое муниципальное образование</c:v>
                      </c:pt>
                      <c:pt idx="10">
                        <c:v>«Социальная защита населения»</c:v>
                      </c:pt>
                      <c:pt idx="11">
                        <c:v>«Развитие и функционирование дорожно-транспортного комплекса»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Лист1!$C$2:$C$13</c15:sqref>
                        </c15:formulaRef>
                      </c:ext>
                    </c:extLst>
                    <c:numCache>
                      <c:formatCode>General</c:formatCode>
                      <c:ptCount val="12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25-B585-405C-AB36-955C902A3419}"/>
                  </c:ext>
                </c:extLst>
              </c15:ser>
            </c15:filteredPieSeries>
            <c15:filteredPi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Лист1!$D$1</c15:sqref>
                        </c15:formulaRef>
                      </c:ext>
                    </c:extLst>
                    <c:strCache>
                      <c:ptCount val="1"/>
                      <c:pt idx="0">
                        <c:v>Столбец2</c:v>
                      </c:pt>
                    </c:strCache>
                  </c:strRef>
                </c:tx>
                <c:dPt>
                  <c:idx val="0"/>
                  <c:bubble3D val="0"/>
                  <c:spPr>
                    <a:solidFill>
                      <a:schemeClr val="accent6"/>
                    </a:solidFill>
                    <a:ln>
                      <a:noFill/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27-B585-405C-AB36-955C902A3419}"/>
                    </c:ext>
                  </c:extLst>
                </c:dPt>
                <c:dPt>
                  <c:idx val="1"/>
                  <c:bubble3D val="0"/>
                  <c:spPr>
                    <a:solidFill>
                      <a:schemeClr val="accent5"/>
                    </a:solidFill>
                    <a:ln>
                      <a:noFill/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43-4C8A-4E55-8C9D-1A1A579CCC1A}"/>
                    </c:ext>
                  </c:extLst>
                </c:dPt>
                <c:dPt>
                  <c:idx val="2"/>
                  <c:bubble3D val="0"/>
                  <c:spPr>
                    <a:solidFill>
                      <a:schemeClr val="accent4"/>
                    </a:solidFill>
                    <a:ln>
                      <a:noFill/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2B-B585-405C-AB36-955C902A3419}"/>
                    </c:ext>
                  </c:extLst>
                </c:dPt>
                <c:dPt>
                  <c:idx val="3"/>
                  <c:bubble3D val="0"/>
                  <c:spPr>
                    <a:solidFill>
                      <a:schemeClr val="accent6">
                        <a:lumMod val="60000"/>
                      </a:schemeClr>
                    </a:solidFill>
                    <a:ln>
                      <a:noFill/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2D-B585-405C-AB36-955C902A3419}"/>
                    </c:ext>
                  </c:extLst>
                </c:dPt>
                <c:dPt>
                  <c:idx val="4"/>
                  <c:bubble3D val="0"/>
                  <c:spPr>
                    <a:solidFill>
                      <a:schemeClr val="accent5">
                        <a:lumMod val="60000"/>
                      </a:schemeClr>
                    </a:solidFill>
                    <a:ln>
                      <a:noFill/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2F-B585-405C-AB36-955C902A3419}"/>
                    </c:ext>
                  </c:extLst>
                </c:dPt>
                <c:dPt>
                  <c:idx val="5"/>
                  <c:bubble3D val="0"/>
                  <c:spPr>
                    <a:solidFill>
                      <a:schemeClr val="accent4">
                        <a:lumMod val="60000"/>
                      </a:schemeClr>
                    </a:solidFill>
                    <a:ln>
                      <a:noFill/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31-B585-405C-AB36-955C902A3419}"/>
                    </c:ext>
                  </c:extLst>
                </c:dPt>
                <c:dPt>
                  <c:idx val="6"/>
                  <c:bubble3D val="0"/>
                  <c:spPr>
                    <a:solidFill>
                      <a:schemeClr val="accent6">
                        <a:lumMod val="80000"/>
                        <a:lumOff val="20000"/>
                      </a:schemeClr>
                    </a:solidFill>
                    <a:ln>
                      <a:noFill/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33-B585-405C-AB36-955C902A3419}"/>
                    </c:ext>
                  </c:extLst>
                </c:dPt>
                <c:dPt>
                  <c:idx val="7"/>
                  <c:bubble3D val="0"/>
                  <c:spPr>
                    <a:solidFill>
                      <a:schemeClr val="accent5">
                        <a:lumMod val="80000"/>
                        <a:lumOff val="20000"/>
                      </a:schemeClr>
                    </a:solidFill>
                    <a:ln>
                      <a:noFill/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35-B585-405C-AB36-955C902A3419}"/>
                    </c:ext>
                  </c:extLst>
                </c:dPt>
                <c:dPt>
                  <c:idx val="8"/>
                  <c:bubble3D val="0"/>
                  <c:spPr>
                    <a:solidFill>
                      <a:schemeClr val="accent4">
                        <a:lumMod val="80000"/>
                        <a:lumOff val="20000"/>
                      </a:schemeClr>
                    </a:solidFill>
                    <a:ln>
                      <a:noFill/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37-B585-405C-AB36-955C902A3419}"/>
                    </c:ext>
                  </c:extLst>
                </c:dPt>
                <c:dPt>
                  <c:idx val="9"/>
                  <c:bubble3D val="0"/>
                  <c:spPr>
                    <a:solidFill>
                      <a:schemeClr val="accent6">
                        <a:lumMod val="80000"/>
                      </a:schemeClr>
                    </a:solidFill>
                    <a:ln>
                      <a:noFill/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39-B585-405C-AB36-955C902A3419}"/>
                    </c:ext>
                  </c:extLst>
                </c:dPt>
                <c:dPt>
                  <c:idx val="10"/>
                  <c:bubble3D val="0"/>
                  <c:spPr>
                    <a:solidFill>
                      <a:schemeClr val="accent5">
                        <a:lumMod val="80000"/>
                      </a:schemeClr>
                    </a:solidFill>
                    <a:ln>
                      <a:noFill/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3B-B585-405C-AB36-955C902A3419}"/>
                    </c:ext>
                  </c:extLst>
                </c:dPt>
                <c:dPt>
                  <c:idx val="11"/>
                  <c:bubble3D val="0"/>
                  <c:spPr>
                    <a:solidFill>
                      <a:schemeClr val="accent4">
                        <a:lumMod val="80000"/>
                      </a:schemeClr>
                    </a:solidFill>
                    <a:ln>
                      <a:noFill/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3D-B585-405C-AB36-955C902A3419}"/>
                    </c:ext>
                  </c:extLst>
                </c:dPt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ru-RU"/>
                    </a:p>
                  </c:txPr>
                  <c:dLblPos val="bestFi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1"/>
                  <c:leaderLines>
                    <c:spPr>
                      <a:ln w="6350" cap="flat" cmpd="sng" algn="ctr">
                        <a:solidFill>
                          <a:schemeClr val="tx1"/>
                        </a:solidFill>
                        <a:prstDash val="solid"/>
                        <a:round/>
                      </a:ln>
                      <a:effectLst/>
                    </c:spPr>
                  </c:leaderLines>
                  <c:extLst xmlns:c15="http://schemas.microsoft.com/office/drawing/2012/chart">
                    <c:ext xmlns:c15="http://schemas.microsoft.com/office/drawing/2012/chart" uri="{CE6537A1-D6FC-4f65-9D91-7224C49458BB}"/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Лист1!$A$2:$A$13</c15:sqref>
                        </c15:formulaRef>
                      </c:ext>
                    </c:extLst>
                    <c:strCache>
                      <c:ptCount val="12"/>
                      <c:pt idx="0">
                        <c:v>Строительство объектов социальной инфраструктуры</c:v>
                      </c:pt>
                      <c:pt idx="1">
                        <c:v>Развитие инженерной инфраструктуры и энергоэффективности</c:v>
                      </c:pt>
                      <c:pt idx="2">
                        <c:v>«Спорт»</c:v>
                      </c:pt>
                      <c:pt idx="3">
                        <c:v>«Предпринимательство» </c:v>
                      </c:pt>
                      <c:pt idx="4">
                        <c:v>«Экология и  окружающая среда»</c:v>
                      </c:pt>
                      <c:pt idx="5">
                        <c:v>«Культура»</c:v>
                      </c:pt>
                      <c:pt idx="6">
                        <c:v>Архитектура и градостроительство</c:v>
                      </c:pt>
                      <c:pt idx="7">
                        <c:v>«Образование»</c:v>
                      </c:pt>
                      <c:pt idx="8">
                        <c:v>Развитие сельского хозяйства</c:v>
                      </c:pt>
                      <c:pt idx="9">
                        <c:v>Цифровое муниципальное образование</c:v>
                      </c:pt>
                      <c:pt idx="10">
                        <c:v>«Социальная защита населения»</c:v>
                      </c:pt>
                      <c:pt idx="11">
                        <c:v>«Развитие и функционирование дорожно-транспортного комплекса»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Лист1!$D$2:$D$13</c15:sqref>
                        </c15:formulaRef>
                      </c:ext>
                    </c:extLst>
                    <c:numCache>
                      <c:formatCode>General</c:formatCode>
                      <c:ptCount val="12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E-B585-405C-AB36-955C902A3419}"/>
                  </c:ext>
                </c:extLst>
              </c15:ser>
            </c15:filteredPieSeries>
          </c:ext>
        </c:extLst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2EB03D3-0273-4CDC-86B6-4EA26EEFEDF0}" type="doc">
      <dgm:prSet loTypeId="urn:microsoft.com/office/officeart/2005/8/layout/vList5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D4A1C91C-5333-4634-ABDD-F8B34CE7EBC8}">
      <dgm:prSet custT="1"/>
      <dgm:spPr>
        <a:solidFill>
          <a:schemeClr val="accent6">
            <a:lumMod val="20000"/>
            <a:lumOff val="80000"/>
            <a:alpha val="9000"/>
          </a:schemeClr>
        </a:solidFill>
      </dgm:spPr>
      <dgm:t>
        <a:bodyPr/>
        <a:lstStyle/>
        <a:p>
          <a:pPr algn="l" rtl="0"/>
          <a:r>
            <a:rPr lang="ru-RU" sz="18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 предупреждение и ликвидацию последствий ЧС  - </a:t>
          </a:r>
          <a:r>
            <a:rPr lang="ru-RU" sz="1800" b="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17 672,60181 тыс</a:t>
          </a:r>
          <a:r>
            <a:rPr lang="ru-RU" sz="18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рублей</a:t>
          </a:r>
        </a:p>
      </dgm:t>
    </dgm:pt>
    <dgm:pt modelId="{E53CC061-76B4-483D-8555-5180234B4E42}" type="parTrans" cxnId="{71FCEDCB-EF34-48D8-AC5F-BA3E64DDF513}">
      <dgm:prSet/>
      <dgm:spPr/>
      <dgm:t>
        <a:bodyPr/>
        <a:lstStyle/>
        <a:p>
          <a:endParaRPr lang="ru-RU"/>
        </a:p>
      </dgm:t>
    </dgm:pt>
    <dgm:pt modelId="{98CA8AC6-1C42-46DE-A7A1-E997CE18D515}" type="sibTrans" cxnId="{71FCEDCB-EF34-48D8-AC5F-BA3E64DDF513}">
      <dgm:prSet/>
      <dgm:spPr/>
      <dgm:t>
        <a:bodyPr/>
        <a:lstStyle/>
        <a:p>
          <a:endParaRPr lang="ru-RU"/>
        </a:p>
      </dgm:t>
    </dgm:pt>
    <dgm:pt modelId="{0D52429D-D2D3-4CE5-A9D3-B089ADEC058F}">
      <dgm:prSet custT="1"/>
      <dgm:spPr>
        <a:solidFill>
          <a:schemeClr val="accent6">
            <a:lumMod val="20000"/>
            <a:lumOff val="80000"/>
            <a:alpha val="10000"/>
          </a:schemeClr>
        </a:solidFill>
      </dgm:spPr>
      <dgm:t>
        <a:bodyPr/>
        <a:lstStyle/>
        <a:p>
          <a:pPr algn="just" rtl="0"/>
          <a:r>
            <a:rPr lang="ru-RU" sz="18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 содержание и ремонт дорог общего пользования, обеспечение безопасности движения – </a:t>
          </a:r>
          <a:r>
            <a:rPr lang="ru-RU" sz="1800" b="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42 478,62272 </a:t>
          </a:r>
          <a:r>
            <a:rPr lang="ru-RU" sz="18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 рублей, в том числе за счет бюджета Московской области – 38 772,00000 тыс. рублей</a:t>
          </a:r>
        </a:p>
      </dgm:t>
    </dgm:pt>
    <dgm:pt modelId="{FF80BC23-36AB-4744-B34C-AA7390241509}" type="parTrans" cxnId="{215F2273-6272-4449-AAB5-25C224148F80}">
      <dgm:prSet/>
      <dgm:spPr/>
      <dgm:t>
        <a:bodyPr/>
        <a:lstStyle/>
        <a:p>
          <a:endParaRPr lang="ru-RU"/>
        </a:p>
      </dgm:t>
    </dgm:pt>
    <dgm:pt modelId="{3373A0C8-0AE3-4910-A46F-749D506CE2C0}" type="sibTrans" cxnId="{215F2273-6272-4449-AAB5-25C224148F80}">
      <dgm:prSet/>
      <dgm:spPr/>
      <dgm:t>
        <a:bodyPr/>
        <a:lstStyle/>
        <a:p>
          <a:endParaRPr lang="ru-RU"/>
        </a:p>
      </dgm:t>
    </dgm:pt>
    <dgm:pt modelId="{EDAEE844-6FED-40F1-B68A-3B64BB58422C}">
      <dgm:prSet custT="1"/>
      <dgm:spPr>
        <a:solidFill>
          <a:schemeClr val="accent6">
            <a:lumMod val="20000"/>
            <a:lumOff val="80000"/>
            <a:alpha val="9000"/>
          </a:schemeClr>
        </a:solidFill>
      </dgm:spPr>
      <dgm:t>
        <a:bodyPr/>
        <a:lstStyle/>
        <a:p>
          <a:pPr algn="l" rtl="0"/>
          <a:r>
            <a:rPr lang="ru-RU" sz="18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 ремонт асфальтового покрытия дворовых территорий -</a:t>
          </a:r>
          <a:r>
            <a:rPr lang="ru-RU" sz="1800" b="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16 608,57938  </a:t>
          </a:r>
          <a:r>
            <a:rPr lang="ru-RU" sz="18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 рублей</a:t>
          </a:r>
        </a:p>
      </dgm:t>
    </dgm:pt>
    <dgm:pt modelId="{F5B6D03A-654A-4597-A893-B382AD053C60}" type="parTrans" cxnId="{28A5B4FF-6912-4D01-A6BB-73790B1F0404}">
      <dgm:prSet/>
      <dgm:spPr/>
      <dgm:t>
        <a:bodyPr/>
        <a:lstStyle/>
        <a:p>
          <a:endParaRPr lang="ru-RU"/>
        </a:p>
      </dgm:t>
    </dgm:pt>
    <dgm:pt modelId="{E0ADA145-0AE3-4C0C-B061-BD0C9A672CAF}" type="sibTrans" cxnId="{28A5B4FF-6912-4D01-A6BB-73790B1F0404}">
      <dgm:prSet/>
      <dgm:spPr/>
      <dgm:t>
        <a:bodyPr/>
        <a:lstStyle/>
        <a:p>
          <a:endParaRPr lang="ru-RU"/>
        </a:p>
      </dgm:t>
    </dgm:pt>
    <dgm:pt modelId="{347B3006-FC82-455F-A376-1F4B9AE264A6}">
      <dgm:prSet custT="1"/>
      <dgm:spPr>
        <a:solidFill>
          <a:schemeClr val="accent6">
            <a:lumMod val="20000"/>
            <a:lumOff val="80000"/>
            <a:alpha val="9000"/>
          </a:schemeClr>
        </a:solidFill>
      </dgm:spPr>
      <dgm:t>
        <a:bodyPr/>
        <a:lstStyle/>
        <a:p>
          <a:pPr algn="just" rtl="0"/>
          <a:r>
            <a:rPr lang="ru-RU" sz="18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 создание условий для обеспечения комфортного проживания жителей в многоквартирных домах –                            17 534,15593 тыс. рублей</a:t>
          </a:r>
        </a:p>
      </dgm:t>
    </dgm:pt>
    <dgm:pt modelId="{17CF27B3-BFAC-4EBB-88D2-B05F242C89AE}" type="parTrans" cxnId="{4D6E348C-38B3-466F-AADE-8A0A7BAC8FCA}">
      <dgm:prSet/>
      <dgm:spPr/>
      <dgm:t>
        <a:bodyPr/>
        <a:lstStyle/>
        <a:p>
          <a:endParaRPr lang="ru-RU"/>
        </a:p>
      </dgm:t>
    </dgm:pt>
    <dgm:pt modelId="{C5B4DD10-A92C-42EC-8D9B-9C11FDB2CD89}" type="sibTrans" cxnId="{4D6E348C-38B3-466F-AADE-8A0A7BAC8FCA}">
      <dgm:prSet/>
      <dgm:spPr/>
      <dgm:t>
        <a:bodyPr/>
        <a:lstStyle/>
        <a:p>
          <a:endParaRPr lang="ru-RU"/>
        </a:p>
      </dgm:t>
    </dgm:pt>
    <dgm:pt modelId="{4FEBC82B-DF29-4E15-A63B-61505EF13921}">
      <dgm:prSet custT="1"/>
      <dgm:spPr>
        <a:solidFill>
          <a:schemeClr val="accent6">
            <a:lumMod val="20000"/>
            <a:lumOff val="80000"/>
            <a:alpha val="9000"/>
          </a:schemeClr>
        </a:solidFill>
      </dgm:spPr>
      <dgm:t>
        <a:bodyPr/>
        <a:lstStyle/>
        <a:p>
          <a:pPr algn="l" rtl="0"/>
          <a:r>
            <a:rPr lang="ru-RU" sz="18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 содержание и развитие инженерной инфраструктуры и энергоэффективности – 2 776,75145 тыс. рублей</a:t>
          </a:r>
        </a:p>
      </dgm:t>
    </dgm:pt>
    <dgm:pt modelId="{4BE389BD-E5BF-4D4D-8825-BA86FC04E975}" type="parTrans" cxnId="{98CB9D0E-C321-40C8-9798-18527EA9F788}">
      <dgm:prSet/>
      <dgm:spPr/>
      <dgm:t>
        <a:bodyPr/>
        <a:lstStyle/>
        <a:p>
          <a:endParaRPr lang="ru-RU"/>
        </a:p>
      </dgm:t>
    </dgm:pt>
    <dgm:pt modelId="{1F205F8F-5FE0-48D7-BDE8-117238092880}" type="sibTrans" cxnId="{98CB9D0E-C321-40C8-9798-18527EA9F788}">
      <dgm:prSet/>
      <dgm:spPr/>
      <dgm:t>
        <a:bodyPr/>
        <a:lstStyle/>
        <a:p>
          <a:endParaRPr lang="ru-RU"/>
        </a:p>
      </dgm:t>
    </dgm:pt>
    <dgm:pt modelId="{EF53A741-6B86-43A9-9861-0226813D2057}">
      <dgm:prSet custT="1"/>
      <dgm:spPr>
        <a:solidFill>
          <a:schemeClr val="accent6">
            <a:lumMod val="20000"/>
            <a:lumOff val="80000"/>
            <a:alpha val="9000"/>
          </a:schemeClr>
        </a:solidFill>
      </dgm:spPr>
      <dgm:t>
        <a:bodyPr/>
        <a:lstStyle/>
        <a:p>
          <a:pPr algn="l" rtl="0"/>
          <a:r>
            <a:rPr lang="ru-RU" sz="18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 санитарное содержание территории города </a:t>
          </a:r>
          <a:r>
            <a:rPr lang="ru-RU" sz="1800" b="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– 22 321,25124 тыс</a:t>
          </a:r>
          <a:r>
            <a:rPr lang="ru-RU" sz="18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рублей</a:t>
          </a:r>
        </a:p>
      </dgm:t>
    </dgm:pt>
    <dgm:pt modelId="{D94AA40A-B85D-4FE3-8AFA-E3E9404F4A80}" type="parTrans" cxnId="{60559500-F652-4026-BF7D-DDEC3B5733C7}">
      <dgm:prSet/>
      <dgm:spPr/>
      <dgm:t>
        <a:bodyPr/>
        <a:lstStyle/>
        <a:p>
          <a:endParaRPr lang="ru-RU"/>
        </a:p>
      </dgm:t>
    </dgm:pt>
    <dgm:pt modelId="{893A089B-C9FA-4B9D-8541-6F47D6E63DE1}" type="sibTrans" cxnId="{60559500-F652-4026-BF7D-DDEC3B5733C7}">
      <dgm:prSet/>
      <dgm:spPr/>
      <dgm:t>
        <a:bodyPr/>
        <a:lstStyle/>
        <a:p>
          <a:endParaRPr lang="ru-RU"/>
        </a:p>
      </dgm:t>
    </dgm:pt>
    <dgm:pt modelId="{80085EBC-CC34-4411-A205-95233FA37937}">
      <dgm:prSet custT="1"/>
      <dgm:spPr>
        <a:solidFill>
          <a:schemeClr val="accent6">
            <a:lumMod val="20000"/>
            <a:lumOff val="80000"/>
            <a:alpha val="9000"/>
          </a:schemeClr>
        </a:solidFill>
      </dgm:spPr>
      <dgm:t>
        <a:bodyPr/>
        <a:lstStyle/>
        <a:p>
          <a:pPr algn="just" rtl="0"/>
          <a:r>
            <a:rPr lang="ru-RU" sz="18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 обустройство и содержание дворовых территорий, включая установку и модернизацию детских игровых, спортивных и иных площадок </a:t>
          </a:r>
          <a:r>
            <a:rPr lang="ru-RU" sz="1800" b="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– 39 851,64477 тыс</a:t>
          </a:r>
          <a:r>
            <a:rPr lang="ru-RU" sz="18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рублей</a:t>
          </a:r>
        </a:p>
      </dgm:t>
    </dgm:pt>
    <dgm:pt modelId="{FB055A17-5027-4143-B8AD-206255B942AD}" type="parTrans" cxnId="{07E7D74D-5402-4818-87C8-83569145FCD6}">
      <dgm:prSet/>
      <dgm:spPr/>
      <dgm:t>
        <a:bodyPr/>
        <a:lstStyle/>
        <a:p>
          <a:endParaRPr lang="ru-RU"/>
        </a:p>
      </dgm:t>
    </dgm:pt>
    <dgm:pt modelId="{A9E4DF4A-4C34-43F0-81F1-420742CB4A5E}" type="sibTrans" cxnId="{07E7D74D-5402-4818-87C8-83569145FCD6}">
      <dgm:prSet/>
      <dgm:spPr/>
      <dgm:t>
        <a:bodyPr/>
        <a:lstStyle/>
        <a:p>
          <a:endParaRPr lang="ru-RU"/>
        </a:p>
      </dgm:t>
    </dgm:pt>
    <dgm:pt modelId="{D1DD038B-DDBB-4958-AEED-515FB1564947}" type="pres">
      <dgm:prSet presAssocID="{C2EB03D3-0273-4CDC-86B6-4EA26EEFEDF0}" presName="Name0" presStyleCnt="0">
        <dgm:presLayoutVars>
          <dgm:dir/>
          <dgm:animLvl val="lvl"/>
          <dgm:resizeHandles val="exact"/>
        </dgm:presLayoutVars>
      </dgm:prSet>
      <dgm:spPr/>
    </dgm:pt>
    <dgm:pt modelId="{0E326C8C-5324-4BF6-8DF5-AE8E6152B067}" type="pres">
      <dgm:prSet presAssocID="{D4A1C91C-5333-4634-ABDD-F8B34CE7EBC8}" presName="linNode" presStyleCnt="0"/>
      <dgm:spPr/>
    </dgm:pt>
    <dgm:pt modelId="{F02B1DBF-CFCF-44F2-A02E-138B14F3E763}" type="pres">
      <dgm:prSet presAssocID="{D4A1C91C-5333-4634-ABDD-F8B34CE7EBC8}" presName="parentText" presStyleLbl="node1" presStyleIdx="0" presStyleCnt="7" custScaleX="277778" custLinFactNeighborX="-702" custLinFactNeighborY="-62">
        <dgm:presLayoutVars>
          <dgm:chMax val="1"/>
          <dgm:bulletEnabled val="1"/>
        </dgm:presLayoutVars>
      </dgm:prSet>
      <dgm:spPr/>
    </dgm:pt>
    <dgm:pt modelId="{C29D1FDD-CC57-4E14-B3BE-B67FD2A207AF}" type="pres">
      <dgm:prSet presAssocID="{98CA8AC6-1C42-46DE-A7A1-E997CE18D515}" presName="sp" presStyleCnt="0"/>
      <dgm:spPr/>
    </dgm:pt>
    <dgm:pt modelId="{6FCE43F5-6BE8-435C-BA63-1CA9965D4106}" type="pres">
      <dgm:prSet presAssocID="{0D52429D-D2D3-4CE5-A9D3-B089ADEC058F}" presName="linNode" presStyleCnt="0"/>
      <dgm:spPr/>
    </dgm:pt>
    <dgm:pt modelId="{8E35EBFA-D55F-4756-9BEC-0F9F438E1CC6}" type="pres">
      <dgm:prSet presAssocID="{0D52429D-D2D3-4CE5-A9D3-B089ADEC058F}" presName="parentText" presStyleLbl="node1" presStyleIdx="1" presStyleCnt="7" custScaleX="277778">
        <dgm:presLayoutVars>
          <dgm:chMax val="1"/>
          <dgm:bulletEnabled val="1"/>
        </dgm:presLayoutVars>
      </dgm:prSet>
      <dgm:spPr/>
    </dgm:pt>
    <dgm:pt modelId="{0FABC964-B000-4AD3-B540-6A5E2D540F41}" type="pres">
      <dgm:prSet presAssocID="{3373A0C8-0AE3-4910-A46F-749D506CE2C0}" presName="sp" presStyleCnt="0"/>
      <dgm:spPr/>
    </dgm:pt>
    <dgm:pt modelId="{1F689303-5FB8-4A82-8BA6-7078A4377795}" type="pres">
      <dgm:prSet presAssocID="{EDAEE844-6FED-40F1-B68A-3B64BB58422C}" presName="linNode" presStyleCnt="0"/>
      <dgm:spPr/>
    </dgm:pt>
    <dgm:pt modelId="{82728B6E-B3BB-4951-A05D-C190203B074F}" type="pres">
      <dgm:prSet presAssocID="{EDAEE844-6FED-40F1-B68A-3B64BB58422C}" presName="parentText" presStyleLbl="node1" presStyleIdx="2" presStyleCnt="7" custScaleX="277778" custLinFactNeighborX="136">
        <dgm:presLayoutVars>
          <dgm:chMax val="1"/>
          <dgm:bulletEnabled val="1"/>
        </dgm:presLayoutVars>
      </dgm:prSet>
      <dgm:spPr/>
    </dgm:pt>
    <dgm:pt modelId="{27164125-5894-4C4F-893D-4A9F887E8B28}" type="pres">
      <dgm:prSet presAssocID="{E0ADA145-0AE3-4C0C-B061-BD0C9A672CAF}" presName="sp" presStyleCnt="0"/>
      <dgm:spPr/>
    </dgm:pt>
    <dgm:pt modelId="{D39F528A-DA88-4200-A43E-875C10535BE0}" type="pres">
      <dgm:prSet presAssocID="{347B3006-FC82-455F-A376-1F4B9AE264A6}" presName="linNode" presStyleCnt="0"/>
      <dgm:spPr/>
    </dgm:pt>
    <dgm:pt modelId="{B26F7C5F-901C-4E66-8F70-EAEFEB912FD3}" type="pres">
      <dgm:prSet presAssocID="{347B3006-FC82-455F-A376-1F4B9AE264A6}" presName="parentText" presStyleLbl="node1" presStyleIdx="3" presStyleCnt="7" custScaleX="277778" custLinFactNeighborX="-136" custLinFactNeighborY="-3822">
        <dgm:presLayoutVars>
          <dgm:chMax val="1"/>
          <dgm:bulletEnabled val="1"/>
        </dgm:presLayoutVars>
      </dgm:prSet>
      <dgm:spPr/>
    </dgm:pt>
    <dgm:pt modelId="{59241C04-3405-475E-8E59-5C03BCE987D0}" type="pres">
      <dgm:prSet presAssocID="{C5B4DD10-A92C-42EC-8D9B-9C11FDB2CD89}" presName="sp" presStyleCnt="0"/>
      <dgm:spPr/>
    </dgm:pt>
    <dgm:pt modelId="{AB1575D6-7BEC-411E-A035-0CB5BF57AC99}" type="pres">
      <dgm:prSet presAssocID="{4FEBC82B-DF29-4E15-A63B-61505EF13921}" presName="linNode" presStyleCnt="0"/>
      <dgm:spPr/>
    </dgm:pt>
    <dgm:pt modelId="{44C9AAD3-6E90-420D-9600-C741EE8B20D4}" type="pres">
      <dgm:prSet presAssocID="{4FEBC82B-DF29-4E15-A63B-61505EF13921}" presName="parentText" presStyleLbl="node1" presStyleIdx="4" presStyleCnt="7" custScaleX="277778">
        <dgm:presLayoutVars>
          <dgm:chMax val="1"/>
          <dgm:bulletEnabled val="1"/>
        </dgm:presLayoutVars>
      </dgm:prSet>
      <dgm:spPr/>
    </dgm:pt>
    <dgm:pt modelId="{1FD5BDF9-B8AD-4194-B7ED-358142198A01}" type="pres">
      <dgm:prSet presAssocID="{1F205F8F-5FE0-48D7-BDE8-117238092880}" presName="sp" presStyleCnt="0"/>
      <dgm:spPr/>
    </dgm:pt>
    <dgm:pt modelId="{6766697E-D06B-486B-A1D4-857F0F324088}" type="pres">
      <dgm:prSet presAssocID="{EF53A741-6B86-43A9-9861-0226813D2057}" presName="linNode" presStyleCnt="0"/>
      <dgm:spPr/>
    </dgm:pt>
    <dgm:pt modelId="{0D9A0793-F331-48C6-96B1-460C9A4F4387}" type="pres">
      <dgm:prSet presAssocID="{EF53A741-6B86-43A9-9861-0226813D2057}" presName="parentText" presStyleLbl="node1" presStyleIdx="5" presStyleCnt="7" custScaleX="277778" custScaleY="78162" custLinFactNeighborX="136">
        <dgm:presLayoutVars>
          <dgm:chMax val="1"/>
          <dgm:bulletEnabled val="1"/>
        </dgm:presLayoutVars>
      </dgm:prSet>
      <dgm:spPr/>
    </dgm:pt>
    <dgm:pt modelId="{0DF93F01-3DA4-4EF3-AFEB-8F6C9821383A}" type="pres">
      <dgm:prSet presAssocID="{893A089B-C9FA-4B9D-8541-6F47D6E63DE1}" presName="sp" presStyleCnt="0"/>
      <dgm:spPr/>
    </dgm:pt>
    <dgm:pt modelId="{A8561C83-8C51-45BD-A459-FFB46DBE4E19}" type="pres">
      <dgm:prSet presAssocID="{80085EBC-CC34-4411-A205-95233FA37937}" presName="linNode" presStyleCnt="0"/>
      <dgm:spPr/>
    </dgm:pt>
    <dgm:pt modelId="{6BC0116C-FFD5-400A-8D75-E3F383CEB032}" type="pres">
      <dgm:prSet presAssocID="{80085EBC-CC34-4411-A205-95233FA37937}" presName="parentText" presStyleLbl="node1" presStyleIdx="6" presStyleCnt="7" custScaleX="277778" custLinFactNeighborX="136">
        <dgm:presLayoutVars>
          <dgm:chMax val="1"/>
          <dgm:bulletEnabled val="1"/>
        </dgm:presLayoutVars>
      </dgm:prSet>
      <dgm:spPr/>
    </dgm:pt>
  </dgm:ptLst>
  <dgm:cxnLst>
    <dgm:cxn modelId="{60559500-F652-4026-BF7D-DDEC3B5733C7}" srcId="{C2EB03D3-0273-4CDC-86B6-4EA26EEFEDF0}" destId="{EF53A741-6B86-43A9-9861-0226813D2057}" srcOrd="5" destOrd="0" parTransId="{D94AA40A-B85D-4FE3-8AFA-E3E9404F4A80}" sibTransId="{893A089B-C9FA-4B9D-8541-6F47D6E63DE1}"/>
    <dgm:cxn modelId="{4F22E901-D0DA-4B54-B843-61CE267B6A73}" type="presOf" srcId="{D4A1C91C-5333-4634-ABDD-F8B34CE7EBC8}" destId="{F02B1DBF-CFCF-44F2-A02E-138B14F3E763}" srcOrd="0" destOrd="0" presId="urn:microsoft.com/office/officeart/2005/8/layout/vList5"/>
    <dgm:cxn modelId="{25D65D09-3D29-4E72-A6CC-9D1396A8E741}" type="presOf" srcId="{4FEBC82B-DF29-4E15-A63B-61505EF13921}" destId="{44C9AAD3-6E90-420D-9600-C741EE8B20D4}" srcOrd="0" destOrd="0" presId="urn:microsoft.com/office/officeart/2005/8/layout/vList5"/>
    <dgm:cxn modelId="{98CB9D0E-C321-40C8-9798-18527EA9F788}" srcId="{C2EB03D3-0273-4CDC-86B6-4EA26EEFEDF0}" destId="{4FEBC82B-DF29-4E15-A63B-61505EF13921}" srcOrd="4" destOrd="0" parTransId="{4BE389BD-E5BF-4D4D-8825-BA86FC04E975}" sibTransId="{1F205F8F-5FE0-48D7-BDE8-117238092880}"/>
    <dgm:cxn modelId="{E589CC5F-6724-47E7-93E7-161F7C6F3B77}" type="presOf" srcId="{0D52429D-D2D3-4CE5-A9D3-B089ADEC058F}" destId="{8E35EBFA-D55F-4756-9BEC-0F9F438E1CC6}" srcOrd="0" destOrd="0" presId="urn:microsoft.com/office/officeart/2005/8/layout/vList5"/>
    <dgm:cxn modelId="{07E7D74D-5402-4818-87C8-83569145FCD6}" srcId="{C2EB03D3-0273-4CDC-86B6-4EA26EEFEDF0}" destId="{80085EBC-CC34-4411-A205-95233FA37937}" srcOrd="6" destOrd="0" parTransId="{FB055A17-5027-4143-B8AD-206255B942AD}" sibTransId="{A9E4DF4A-4C34-43F0-81F1-420742CB4A5E}"/>
    <dgm:cxn modelId="{215F2273-6272-4449-AAB5-25C224148F80}" srcId="{C2EB03D3-0273-4CDC-86B6-4EA26EEFEDF0}" destId="{0D52429D-D2D3-4CE5-A9D3-B089ADEC058F}" srcOrd="1" destOrd="0" parTransId="{FF80BC23-36AB-4744-B34C-AA7390241509}" sibTransId="{3373A0C8-0AE3-4910-A46F-749D506CE2C0}"/>
    <dgm:cxn modelId="{4D6E348C-38B3-466F-AADE-8A0A7BAC8FCA}" srcId="{C2EB03D3-0273-4CDC-86B6-4EA26EEFEDF0}" destId="{347B3006-FC82-455F-A376-1F4B9AE264A6}" srcOrd="3" destOrd="0" parTransId="{17CF27B3-BFAC-4EBB-88D2-B05F242C89AE}" sibTransId="{C5B4DD10-A92C-42EC-8D9B-9C11FDB2CD89}"/>
    <dgm:cxn modelId="{E3294C9E-180D-4AA8-ABE4-DBFE6E130595}" type="presOf" srcId="{EDAEE844-6FED-40F1-B68A-3B64BB58422C}" destId="{82728B6E-B3BB-4951-A05D-C190203B074F}" srcOrd="0" destOrd="0" presId="urn:microsoft.com/office/officeart/2005/8/layout/vList5"/>
    <dgm:cxn modelId="{0419D6B0-0241-4AD5-AC4C-5D52232A7D0D}" type="presOf" srcId="{347B3006-FC82-455F-A376-1F4B9AE264A6}" destId="{B26F7C5F-901C-4E66-8F70-EAEFEB912FD3}" srcOrd="0" destOrd="0" presId="urn:microsoft.com/office/officeart/2005/8/layout/vList5"/>
    <dgm:cxn modelId="{08792CB9-CD1C-48F6-98A1-B734980891CC}" type="presOf" srcId="{80085EBC-CC34-4411-A205-95233FA37937}" destId="{6BC0116C-FFD5-400A-8D75-E3F383CEB032}" srcOrd="0" destOrd="0" presId="urn:microsoft.com/office/officeart/2005/8/layout/vList5"/>
    <dgm:cxn modelId="{F758EDBF-1832-495B-8E21-57F949E8BC3F}" type="presOf" srcId="{EF53A741-6B86-43A9-9861-0226813D2057}" destId="{0D9A0793-F331-48C6-96B1-460C9A4F4387}" srcOrd="0" destOrd="0" presId="urn:microsoft.com/office/officeart/2005/8/layout/vList5"/>
    <dgm:cxn modelId="{71FCEDCB-EF34-48D8-AC5F-BA3E64DDF513}" srcId="{C2EB03D3-0273-4CDC-86B6-4EA26EEFEDF0}" destId="{D4A1C91C-5333-4634-ABDD-F8B34CE7EBC8}" srcOrd="0" destOrd="0" parTransId="{E53CC061-76B4-483D-8555-5180234B4E42}" sibTransId="{98CA8AC6-1C42-46DE-A7A1-E997CE18D515}"/>
    <dgm:cxn modelId="{4892D6D3-A5F8-46E8-B2BF-8418D45C19FD}" type="presOf" srcId="{C2EB03D3-0273-4CDC-86B6-4EA26EEFEDF0}" destId="{D1DD038B-DDBB-4958-AEED-515FB1564947}" srcOrd="0" destOrd="0" presId="urn:microsoft.com/office/officeart/2005/8/layout/vList5"/>
    <dgm:cxn modelId="{28A5B4FF-6912-4D01-A6BB-73790B1F0404}" srcId="{C2EB03D3-0273-4CDC-86B6-4EA26EEFEDF0}" destId="{EDAEE844-6FED-40F1-B68A-3B64BB58422C}" srcOrd="2" destOrd="0" parTransId="{F5B6D03A-654A-4597-A893-B382AD053C60}" sibTransId="{E0ADA145-0AE3-4C0C-B061-BD0C9A672CAF}"/>
    <dgm:cxn modelId="{EE6A6586-F575-4645-AA6E-42BD1A0DEE66}" type="presParOf" srcId="{D1DD038B-DDBB-4958-AEED-515FB1564947}" destId="{0E326C8C-5324-4BF6-8DF5-AE8E6152B067}" srcOrd="0" destOrd="0" presId="urn:microsoft.com/office/officeart/2005/8/layout/vList5"/>
    <dgm:cxn modelId="{85325863-B63D-4F6D-986B-8B64462852C6}" type="presParOf" srcId="{0E326C8C-5324-4BF6-8DF5-AE8E6152B067}" destId="{F02B1DBF-CFCF-44F2-A02E-138B14F3E763}" srcOrd="0" destOrd="0" presId="urn:microsoft.com/office/officeart/2005/8/layout/vList5"/>
    <dgm:cxn modelId="{B16C0D0B-6319-41EC-B729-A57C0805A938}" type="presParOf" srcId="{D1DD038B-DDBB-4958-AEED-515FB1564947}" destId="{C29D1FDD-CC57-4E14-B3BE-B67FD2A207AF}" srcOrd="1" destOrd="0" presId="urn:microsoft.com/office/officeart/2005/8/layout/vList5"/>
    <dgm:cxn modelId="{C0584740-7B90-4A8A-8807-8F045F36200C}" type="presParOf" srcId="{D1DD038B-DDBB-4958-AEED-515FB1564947}" destId="{6FCE43F5-6BE8-435C-BA63-1CA9965D4106}" srcOrd="2" destOrd="0" presId="urn:microsoft.com/office/officeart/2005/8/layout/vList5"/>
    <dgm:cxn modelId="{70B8F8D8-2209-4C05-AED8-3A31BFC9324C}" type="presParOf" srcId="{6FCE43F5-6BE8-435C-BA63-1CA9965D4106}" destId="{8E35EBFA-D55F-4756-9BEC-0F9F438E1CC6}" srcOrd="0" destOrd="0" presId="urn:microsoft.com/office/officeart/2005/8/layout/vList5"/>
    <dgm:cxn modelId="{BBA45E35-7556-4EC6-994D-9158F0075B23}" type="presParOf" srcId="{D1DD038B-DDBB-4958-AEED-515FB1564947}" destId="{0FABC964-B000-4AD3-B540-6A5E2D540F41}" srcOrd="3" destOrd="0" presId="urn:microsoft.com/office/officeart/2005/8/layout/vList5"/>
    <dgm:cxn modelId="{5F6D0668-55F3-4382-8EE0-D0C49AA8C756}" type="presParOf" srcId="{D1DD038B-DDBB-4958-AEED-515FB1564947}" destId="{1F689303-5FB8-4A82-8BA6-7078A4377795}" srcOrd="4" destOrd="0" presId="urn:microsoft.com/office/officeart/2005/8/layout/vList5"/>
    <dgm:cxn modelId="{4A1EEDAA-5636-4176-9788-45857CC8D7E9}" type="presParOf" srcId="{1F689303-5FB8-4A82-8BA6-7078A4377795}" destId="{82728B6E-B3BB-4951-A05D-C190203B074F}" srcOrd="0" destOrd="0" presId="urn:microsoft.com/office/officeart/2005/8/layout/vList5"/>
    <dgm:cxn modelId="{FF94B573-4AC1-4A77-BC5C-5038F4288F6D}" type="presParOf" srcId="{D1DD038B-DDBB-4958-AEED-515FB1564947}" destId="{27164125-5894-4C4F-893D-4A9F887E8B28}" srcOrd="5" destOrd="0" presId="urn:microsoft.com/office/officeart/2005/8/layout/vList5"/>
    <dgm:cxn modelId="{72CF5571-1603-42CE-9C12-FA8AEF3C4570}" type="presParOf" srcId="{D1DD038B-DDBB-4958-AEED-515FB1564947}" destId="{D39F528A-DA88-4200-A43E-875C10535BE0}" srcOrd="6" destOrd="0" presId="urn:microsoft.com/office/officeart/2005/8/layout/vList5"/>
    <dgm:cxn modelId="{C05560C7-AED0-4B5D-A62B-D3BAC4F8CF30}" type="presParOf" srcId="{D39F528A-DA88-4200-A43E-875C10535BE0}" destId="{B26F7C5F-901C-4E66-8F70-EAEFEB912FD3}" srcOrd="0" destOrd="0" presId="urn:microsoft.com/office/officeart/2005/8/layout/vList5"/>
    <dgm:cxn modelId="{C3E87A49-4A42-4A61-98A2-8C59236FE64F}" type="presParOf" srcId="{D1DD038B-DDBB-4958-AEED-515FB1564947}" destId="{59241C04-3405-475E-8E59-5C03BCE987D0}" srcOrd="7" destOrd="0" presId="urn:microsoft.com/office/officeart/2005/8/layout/vList5"/>
    <dgm:cxn modelId="{EA0789DA-279A-4878-A45C-D833379B7892}" type="presParOf" srcId="{D1DD038B-DDBB-4958-AEED-515FB1564947}" destId="{AB1575D6-7BEC-411E-A035-0CB5BF57AC99}" srcOrd="8" destOrd="0" presId="urn:microsoft.com/office/officeart/2005/8/layout/vList5"/>
    <dgm:cxn modelId="{1E724EF1-51EE-462E-8707-44B28ADB000E}" type="presParOf" srcId="{AB1575D6-7BEC-411E-A035-0CB5BF57AC99}" destId="{44C9AAD3-6E90-420D-9600-C741EE8B20D4}" srcOrd="0" destOrd="0" presId="urn:microsoft.com/office/officeart/2005/8/layout/vList5"/>
    <dgm:cxn modelId="{840395C2-38E3-405A-9A90-4C05CBC18242}" type="presParOf" srcId="{D1DD038B-DDBB-4958-AEED-515FB1564947}" destId="{1FD5BDF9-B8AD-4194-B7ED-358142198A01}" srcOrd="9" destOrd="0" presId="urn:microsoft.com/office/officeart/2005/8/layout/vList5"/>
    <dgm:cxn modelId="{EBA81B12-C3A9-48EA-B69E-0B23D778DA64}" type="presParOf" srcId="{D1DD038B-DDBB-4958-AEED-515FB1564947}" destId="{6766697E-D06B-486B-A1D4-857F0F324088}" srcOrd="10" destOrd="0" presId="urn:microsoft.com/office/officeart/2005/8/layout/vList5"/>
    <dgm:cxn modelId="{AC94CDF8-FD21-4FB8-938A-9EC42B77C871}" type="presParOf" srcId="{6766697E-D06B-486B-A1D4-857F0F324088}" destId="{0D9A0793-F331-48C6-96B1-460C9A4F4387}" srcOrd="0" destOrd="0" presId="urn:microsoft.com/office/officeart/2005/8/layout/vList5"/>
    <dgm:cxn modelId="{3B43FCA8-22B2-40A2-8634-C4DB98CB3A53}" type="presParOf" srcId="{D1DD038B-DDBB-4958-AEED-515FB1564947}" destId="{0DF93F01-3DA4-4EF3-AFEB-8F6C9821383A}" srcOrd="11" destOrd="0" presId="urn:microsoft.com/office/officeart/2005/8/layout/vList5"/>
    <dgm:cxn modelId="{7535DAB8-C2B2-4846-87AD-51C32B9779C0}" type="presParOf" srcId="{D1DD038B-DDBB-4958-AEED-515FB1564947}" destId="{A8561C83-8C51-45BD-A459-FFB46DBE4E19}" srcOrd="12" destOrd="0" presId="urn:microsoft.com/office/officeart/2005/8/layout/vList5"/>
    <dgm:cxn modelId="{5B0334A0-7183-4E73-8992-25DFB265CEBB}" type="presParOf" srcId="{A8561C83-8C51-45BD-A459-FFB46DBE4E19}" destId="{6BC0116C-FFD5-400A-8D75-E3F383CEB032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2EA708B-E905-40D4-A231-647F41CF7B87}" type="doc">
      <dgm:prSet loTypeId="urn:microsoft.com/office/officeart/2005/8/layout/vList5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A2E8C335-4B90-4EEE-BD7F-ADB0D1079DD6}">
      <dgm:prSet custT="1"/>
      <dgm:spPr>
        <a:solidFill>
          <a:schemeClr val="accent6">
            <a:lumMod val="20000"/>
            <a:lumOff val="80000"/>
            <a:alpha val="9000"/>
          </a:schemeClr>
        </a:solidFill>
      </dgm:spPr>
      <dgm:t>
        <a:bodyPr/>
        <a:lstStyle/>
        <a:p>
          <a:pPr algn="l" rtl="0"/>
          <a:r>
            <a:rPr lang="ru-RU" sz="18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 содержание и ремонт объектов системы наружного освещения направлено 23 670,00000 тыс. рублей</a:t>
          </a:r>
        </a:p>
      </dgm:t>
    </dgm:pt>
    <dgm:pt modelId="{C069ED6C-E72A-4E00-8AB6-75D1393CD976}" type="parTrans" cxnId="{790FC229-C891-4E65-ABA1-7969056570D8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237BED29-7BAA-49C0-A553-9C5285656639}" type="sibTrans" cxnId="{790FC229-C891-4E65-ABA1-7969056570D8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816F408B-E045-41F3-B08D-5CF69B0127AA}">
      <dgm:prSet custT="1"/>
      <dgm:spPr>
        <a:solidFill>
          <a:schemeClr val="accent6">
            <a:lumMod val="20000"/>
            <a:lumOff val="80000"/>
            <a:alpha val="9000"/>
          </a:schemeClr>
        </a:solidFill>
      </dgm:spPr>
      <dgm:t>
        <a:bodyPr/>
        <a:lstStyle/>
        <a:p>
          <a:pPr algn="l" rtl="0"/>
          <a:r>
            <a:rPr lang="ru-RU" sz="18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 оплату за электроэнергию по уличному освещению – 74 504,93430тыс. рублей</a:t>
          </a:r>
        </a:p>
      </dgm:t>
    </dgm:pt>
    <dgm:pt modelId="{B1966BA3-AC57-4423-BF9B-AECB3CC3F728}" type="parTrans" cxnId="{FEFA277E-F0B4-48DC-BEE2-CEC7B005D7CF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2104DCD4-A12B-41A1-A31A-DB98E89B923F}" type="sibTrans" cxnId="{FEFA277E-F0B4-48DC-BEE2-CEC7B005D7CF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88206DDE-A922-454B-AE39-0377A6964BE5}">
      <dgm:prSet custT="1"/>
      <dgm:spPr>
        <a:solidFill>
          <a:schemeClr val="accent6">
            <a:lumMod val="20000"/>
            <a:lumOff val="80000"/>
            <a:alpha val="9000"/>
          </a:schemeClr>
        </a:solidFill>
      </dgm:spPr>
      <dgm:t>
        <a:bodyPr/>
        <a:lstStyle/>
        <a:p>
          <a:pPr algn="l" rtl="0"/>
          <a:r>
            <a:rPr lang="ru-RU" sz="18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 модернизацию и развитие систем наружного освещения, ввод в строй новых объектов уличного освещения –                3 485,50000тыс. рублей</a:t>
          </a:r>
        </a:p>
      </dgm:t>
    </dgm:pt>
    <dgm:pt modelId="{5A935606-EE86-4926-9B82-2D4DA99C4C7D}" type="parTrans" cxnId="{C234CC14-B59D-42E3-A862-05FE72B11E48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9F71A8EE-23F4-47C4-8FA1-9C760AD2A59A}" type="sibTrans" cxnId="{C234CC14-B59D-42E3-A862-05FE72B11E48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99E5F1FF-EA25-4381-B7BE-1BE1239FBEFC}">
      <dgm:prSet custT="1"/>
      <dgm:spPr>
        <a:solidFill>
          <a:schemeClr val="accent6">
            <a:lumMod val="20000"/>
            <a:lumOff val="80000"/>
            <a:alpha val="9000"/>
          </a:schemeClr>
        </a:solidFill>
      </dgm:spPr>
      <dgm:t>
        <a:bodyPr/>
        <a:lstStyle/>
        <a:p>
          <a:pPr algn="l" rtl="0"/>
          <a:r>
            <a:rPr lang="ru-RU" sz="18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 организацию бесплатного горячего питания обучающихся начальных классов  </a:t>
          </a:r>
          <a:r>
            <a:rPr lang="ru-RU" sz="1800" b="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-   56 862,74981 тыс</a:t>
          </a:r>
          <a:r>
            <a:rPr lang="ru-RU" sz="18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рублей за счет субсидии из федерального и областного бюджетов</a:t>
          </a:r>
        </a:p>
      </dgm:t>
    </dgm:pt>
    <dgm:pt modelId="{38F40A04-B935-44C4-BBFF-959431098CF0}" type="parTrans" cxnId="{4F82BED6-6710-414A-83A2-D0767DA560F0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E948B484-9344-4CBB-956F-47DD4EA64CCE}" type="sibTrans" cxnId="{4F82BED6-6710-414A-83A2-D0767DA560F0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AEB7C7E2-CB61-49AA-80AE-7DBFFB03D62E}">
      <dgm:prSet custT="1"/>
      <dgm:spPr>
        <a:solidFill>
          <a:schemeClr val="accent6">
            <a:lumMod val="20000"/>
            <a:lumOff val="80000"/>
            <a:alpha val="9000"/>
          </a:schemeClr>
        </a:solidFill>
      </dgm:spPr>
      <dgm:t>
        <a:bodyPr/>
        <a:lstStyle/>
        <a:p>
          <a:pPr algn="l" rtl="0"/>
          <a:r>
            <a:rPr lang="ru-RU" sz="18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 питание отдельным категориям учащихся израсходовано – </a:t>
          </a:r>
          <a:r>
            <a:rPr lang="ru-RU" sz="1800" b="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36 853,58968 тыс</a:t>
          </a:r>
          <a:r>
            <a:rPr lang="ru-RU" sz="18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рублей за счет целевой субсидии из бюджета Московской области, за счет средств местного бюджета </a:t>
          </a:r>
          <a:r>
            <a:rPr lang="ru-RU" sz="1800" b="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– 1 940,16032  тыс</a:t>
          </a:r>
          <a:r>
            <a:rPr lang="ru-RU" sz="18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рублей</a:t>
          </a:r>
        </a:p>
      </dgm:t>
    </dgm:pt>
    <dgm:pt modelId="{C0B121D5-3CAD-43A1-9DBB-FEF6B8E32D58}" type="parTrans" cxnId="{FF9D91F3-314E-4B08-B62A-54AAD2409E01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38BBF750-CF82-41C0-8E31-CB945BEF0A75}" type="sibTrans" cxnId="{FF9D91F3-314E-4B08-B62A-54AAD2409E01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6A26605F-5D4B-401E-A2C8-74C077222A6E}">
      <dgm:prSet custT="1"/>
      <dgm:spPr>
        <a:solidFill>
          <a:schemeClr val="accent6">
            <a:lumMod val="20000"/>
            <a:lumOff val="80000"/>
            <a:alpha val="9000"/>
          </a:schemeClr>
        </a:solidFill>
      </dgm:spPr>
      <dgm:t>
        <a:bodyPr/>
        <a:lstStyle/>
        <a:p>
          <a:pPr algn="l" rtl="0"/>
          <a:r>
            <a:rPr lang="ru-RU" sz="18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  компенсацию родительской платы за присмотр и уход за детьми, осваивающими образовательные программы дошкольного образования направлено </a:t>
          </a:r>
          <a:r>
            <a:rPr lang="ru-RU" sz="1800" b="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– 27 343,88696 </a:t>
          </a:r>
          <a:r>
            <a:rPr lang="ru-RU" sz="18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 рублей</a:t>
          </a:r>
        </a:p>
      </dgm:t>
    </dgm:pt>
    <dgm:pt modelId="{8CA51940-E67D-48A1-A477-D654907C2658}" type="parTrans" cxnId="{214758C7-9154-45AB-A6A6-FC25E8C1CFE6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24FB3315-194E-4200-A4B2-0312893841AE}" type="sibTrans" cxnId="{214758C7-9154-45AB-A6A6-FC25E8C1CFE6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0F30C862-3D79-4222-BE32-B30A1D11835B}">
      <dgm:prSet custT="1"/>
      <dgm:spPr>
        <a:solidFill>
          <a:schemeClr val="accent6">
            <a:lumMod val="20000"/>
            <a:lumOff val="80000"/>
            <a:alpha val="9000"/>
          </a:schemeClr>
        </a:solidFill>
      </dgm:spPr>
      <dgm:t>
        <a:bodyPr/>
        <a:lstStyle/>
        <a:p>
          <a:pPr algn="l" rtl="0"/>
          <a:r>
            <a:rPr lang="ru-RU" sz="18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 поддержку творческой деятельности театров </a:t>
          </a:r>
          <a:r>
            <a:rPr lang="ru-RU" sz="1800" b="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– 43 235,19055  </a:t>
          </a:r>
          <a:r>
            <a:rPr lang="ru-RU" sz="18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 рублей, из них из бюджета Московской области </a:t>
          </a:r>
          <a:r>
            <a:rPr lang="ru-RU" sz="1800" b="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– 2 396,74287 тыс</a:t>
          </a:r>
          <a:r>
            <a:rPr lang="ru-RU" sz="18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рублей, из бюджета Российской Федерации </a:t>
          </a:r>
          <a:r>
            <a:rPr lang="ru-RU" sz="1800" b="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– 3 050,40000  тыс</a:t>
          </a:r>
          <a:r>
            <a:rPr lang="ru-RU" sz="18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рублей </a:t>
          </a:r>
        </a:p>
      </dgm:t>
    </dgm:pt>
    <dgm:pt modelId="{500880D3-BC85-46CB-B0D5-17C130AF333C}" type="parTrans" cxnId="{87CE1A4C-AE3D-4582-9319-0FAF025A10D6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05FC726C-A020-4C03-BEB3-34996C4C0BDB}" type="sibTrans" cxnId="{87CE1A4C-AE3D-4582-9319-0FAF025A10D6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BF02896B-9C00-4866-8280-EF385030DA9C}">
      <dgm:prSet custT="1"/>
      <dgm:spPr>
        <a:solidFill>
          <a:schemeClr val="accent6">
            <a:lumMod val="20000"/>
            <a:lumOff val="80000"/>
            <a:alpha val="9000"/>
          </a:schemeClr>
        </a:solidFill>
      </dgm:spPr>
      <dgm:t>
        <a:bodyPr/>
        <a:lstStyle/>
        <a:p>
          <a:pPr algn="l" rtl="0"/>
          <a:r>
            <a:rPr lang="ru-RU" sz="18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 оплату льгот и субсидий на оплату жилого помещения и коммунальных услуг отдельным категориям граждан по решениям органов местного самоуправления </a:t>
          </a:r>
          <a:r>
            <a:rPr lang="ru-RU" sz="1800" b="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– 13 830,82420 тыс. рублей</a:t>
          </a:r>
        </a:p>
      </dgm:t>
    </dgm:pt>
    <dgm:pt modelId="{E5110E8A-DA47-4AC6-8DE8-BA12BB1C5DE5}" type="parTrans" cxnId="{1DB7DA93-B9BA-4713-BD3E-9C7075EC9C43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42C2980D-4457-4F51-8DDB-006BE256241F}" type="sibTrans" cxnId="{1DB7DA93-B9BA-4713-BD3E-9C7075EC9C43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FEBDF99E-60E9-489C-85CA-1BAF2FC56B32}" type="pres">
      <dgm:prSet presAssocID="{C2EA708B-E905-40D4-A231-647F41CF7B87}" presName="Name0" presStyleCnt="0">
        <dgm:presLayoutVars>
          <dgm:dir/>
          <dgm:animLvl val="lvl"/>
          <dgm:resizeHandles val="exact"/>
        </dgm:presLayoutVars>
      </dgm:prSet>
      <dgm:spPr/>
    </dgm:pt>
    <dgm:pt modelId="{4056DB03-8642-491C-8857-02C2CC1AF1E5}" type="pres">
      <dgm:prSet presAssocID="{A2E8C335-4B90-4EEE-BD7F-ADB0D1079DD6}" presName="linNode" presStyleCnt="0"/>
      <dgm:spPr/>
    </dgm:pt>
    <dgm:pt modelId="{D41238A0-8AB6-4B57-82B5-BF647B875DFB}" type="pres">
      <dgm:prSet presAssocID="{A2E8C335-4B90-4EEE-BD7F-ADB0D1079DD6}" presName="parentText" presStyleLbl="node1" presStyleIdx="0" presStyleCnt="8" custScaleX="277778" custLinFactNeighborX="17531" custLinFactNeighborY="3304">
        <dgm:presLayoutVars>
          <dgm:chMax val="1"/>
          <dgm:bulletEnabled val="1"/>
        </dgm:presLayoutVars>
      </dgm:prSet>
      <dgm:spPr/>
    </dgm:pt>
    <dgm:pt modelId="{33CB8629-E8C3-4630-8ADD-11C4AD13335D}" type="pres">
      <dgm:prSet presAssocID="{237BED29-7BAA-49C0-A553-9C5285656639}" presName="sp" presStyleCnt="0"/>
      <dgm:spPr/>
    </dgm:pt>
    <dgm:pt modelId="{9C3FB98C-8D8B-45B7-BC32-EB26ED725518}" type="pres">
      <dgm:prSet presAssocID="{816F408B-E045-41F3-B08D-5CF69B0127AA}" presName="linNode" presStyleCnt="0"/>
      <dgm:spPr/>
    </dgm:pt>
    <dgm:pt modelId="{1E1EBF25-E48A-4A36-A87E-9797A9F56F06}" type="pres">
      <dgm:prSet presAssocID="{816F408B-E045-41F3-B08D-5CF69B0127AA}" presName="parentText" presStyleLbl="node1" presStyleIdx="1" presStyleCnt="8" custScaleX="277778" custLinFactNeighborX="1397" custLinFactNeighborY="-4346">
        <dgm:presLayoutVars>
          <dgm:chMax val="1"/>
          <dgm:bulletEnabled val="1"/>
        </dgm:presLayoutVars>
      </dgm:prSet>
      <dgm:spPr/>
    </dgm:pt>
    <dgm:pt modelId="{BF2E295D-2007-4A88-A276-9C0F695D9E03}" type="pres">
      <dgm:prSet presAssocID="{2104DCD4-A12B-41A1-A31A-DB98E89B923F}" presName="sp" presStyleCnt="0"/>
      <dgm:spPr/>
    </dgm:pt>
    <dgm:pt modelId="{298994B3-6CAA-456D-AA65-296939BE235D}" type="pres">
      <dgm:prSet presAssocID="{88206DDE-A922-454B-AE39-0377A6964BE5}" presName="linNode" presStyleCnt="0"/>
      <dgm:spPr/>
    </dgm:pt>
    <dgm:pt modelId="{D1D1E964-585D-4729-8075-5CF7033B5B7E}" type="pres">
      <dgm:prSet presAssocID="{88206DDE-A922-454B-AE39-0377A6964BE5}" presName="parentText" presStyleLbl="node1" presStyleIdx="2" presStyleCnt="8" custScaleX="277778" custLinFactNeighborX="2219" custLinFactNeighborY="-8937">
        <dgm:presLayoutVars>
          <dgm:chMax val="1"/>
          <dgm:bulletEnabled val="1"/>
        </dgm:presLayoutVars>
      </dgm:prSet>
      <dgm:spPr/>
    </dgm:pt>
    <dgm:pt modelId="{DED06863-C792-41CF-87DE-009E3A0C87B5}" type="pres">
      <dgm:prSet presAssocID="{9F71A8EE-23F4-47C4-8FA1-9C760AD2A59A}" presName="sp" presStyleCnt="0"/>
      <dgm:spPr/>
    </dgm:pt>
    <dgm:pt modelId="{8302F680-946F-4D5C-90D6-7AFCA566385F}" type="pres">
      <dgm:prSet presAssocID="{99E5F1FF-EA25-4381-B7BE-1BE1239FBEFC}" presName="linNode" presStyleCnt="0"/>
      <dgm:spPr/>
    </dgm:pt>
    <dgm:pt modelId="{2EAF3037-C738-4351-BE4F-9BB4C1C0557A}" type="pres">
      <dgm:prSet presAssocID="{99E5F1FF-EA25-4381-B7BE-1BE1239FBEFC}" presName="parentText" presStyleLbl="node1" presStyleIdx="3" presStyleCnt="8" custScaleX="277778">
        <dgm:presLayoutVars>
          <dgm:chMax val="1"/>
          <dgm:bulletEnabled val="1"/>
        </dgm:presLayoutVars>
      </dgm:prSet>
      <dgm:spPr/>
    </dgm:pt>
    <dgm:pt modelId="{E7A972C1-BAE1-4798-A6E7-A7A864F27080}" type="pres">
      <dgm:prSet presAssocID="{E948B484-9344-4CBB-956F-47DD4EA64CCE}" presName="sp" presStyleCnt="0"/>
      <dgm:spPr/>
    </dgm:pt>
    <dgm:pt modelId="{80698157-F758-429A-84B7-666308F76528}" type="pres">
      <dgm:prSet presAssocID="{AEB7C7E2-CB61-49AA-80AE-7DBFFB03D62E}" presName="linNode" presStyleCnt="0"/>
      <dgm:spPr/>
    </dgm:pt>
    <dgm:pt modelId="{545FB469-7708-4C7D-A7A2-9600C0B1F8D3}" type="pres">
      <dgm:prSet presAssocID="{AEB7C7E2-CB61-49AA-80AE-7DBFFB03D62E}" presName="parentText" presStyleLbl="node1" presStyleIdx="4" presStyleCnt="8" custScaleX="277778" custLinFactNeighborX="2554">
        <dgm:presLayoutVars>
          <dgm:chMax val="1"/>
          <dgm:bulletEnabled val="1"/>
        </dgm:presLayoutVars>
      </dgm:prSet>
      <dgm:spPr/>
    </dgm:pt>
    <dgm:pt modelId="{01A10ADC-B067-4219-BB47-0130C2517879}" type="pres">
      <dgm:prSet presAssocID="{38BBF750-CF82-41C0-8E31-CB945BEF0A75}" presName="sp" presStyleCnt="0"/>
      <dgm:spPr/>
    </dgm:pt>
    <dgm:pt modelId="{5244A4C5-E6A2-4A26-9CA5-3149A5B3C0B9}" type="pres">
      <dgm:prSet presAssocID="{6A26605F-5D4B-401E-A2C8-74C077222A6E}" presName="linNode" presStyleCnt="0"/>
      <dgm:spPr/>
    </dgm:pt>
    <dgm:pt modelId="{006504BD-5F15-4418-AC2F-0E9603EFF1DD}" type="pres">
      <dgm:prSet presAssocID="{6A26605F-5D4B-401E-A2C8-74C077222A6E}" presName="parentText" presStyleLbl="node1" presStyleIdx="5" presStyleCnt="8" custScaleX="277778" custLinFactNeighborX="2789" custLinFactNeighborY="1652">
        <dgm:presLayoutVars>
          <dgm:chMax val="1"/>
          <dgm:bulletEnabled val="1"/>
        </dgm:presLayoutVars>
      </dgm:prSet>
      <dgm:spPr/>
    </dgm:pt>
    <dgm:pt modelId="{4461AEF6-9ED0-437E-88A9-7B6DE56E1CFA}" type="pres">
      <dgm:prSet presAssocID="{24FB3315-194E-4200-A4B2-0312893841AE}" presName="sp" presStyleCnt="0"/>
      <dgm:spPr/>
    </dgm:pt>
    <dgm:pt modelId="{F9BDFF34-1CE6-4E6C-A7F6-DDBAF3FCB169}" type="pres">
      <dgm:prSet presAssocID="{0F30C862-3D79-4222-BE32-B30A1D11835B}" presName="linNode" presStyleCnt="0"/>
      <dgm:spPr/>
    </dgm:pt>
    <dgm:pt modelId="{1BCCAD72-4ACD-4A83-ADCE-ACD6024CA196}" type="pres">
      <dgm:prSet presAssocID="{0F30C862-3D79-4222-BE32-B30A1D11835B}" presName="parentText" presStyleLbl="node1" presStyleIdx="6" presStyleCnt="8" custScaleX="277778">
        <dgm:presLayoutVars>
          <dgm:chMax val="1"/>
          <dgm:bulletEnabled val="1"/>
        </dgm:presLayoutVars>
      </dgm:prSet>
      <dgm:spPr/>
    </dgm:pt>
    <dgm:pt modelId="{32C78F75-220F-49C8-9D8C-A6D47FF4146E}" type="pres">
      <dgm:prSet presAssocID="{05FC726C-A020-4C03-BEB3-34996C4C0BDB}" presName="sp" presStyleCnt="0"/>
      <dgm:spPr/>
    </dgm:pt>
    <dgm:pt modelId="{7C2596DC-D8EF-47C4-ABDE-02CB80B54B25}" type="pres">
      <dgm:prSet presAssocID="{BF02896B-9C00-4866-8280-EF385030DA9C}" presName="linNode" presStyleCnt="0"/>
      <dgm:spPr/>
    </dgm:pt>
    <dgm:pt modelId="{F249DF20-4651-459B-9162-6150D6D156C7}" type="pres">
      <dgm:prSet presAssocID="{BF02896B-9C00-4866-8280-EF385030DA9C}" presName="parentText" presStyleLbl="node1" presStyleIdx="7" presStyleCnt="8" custScaleX="277778" custLinFactNeighborX="136">
        <dgm:presLayoutVars>
          <dgm:chMax val="1"/>
          <dgm:bulletEnabled val="1"/>
        </dgm:presLayoutVars>
      </dgm:prSet>
      <dgm:spPr/>
    </dgm:pt>
  </dgm:ptLst>
  <dgm:cxnLst>
    <dgm:cxn modelId="{00824C14-9A98-437A-A46A-DDC11410D52A}" type="presOf" srcId="{C2EA708B-E905-40D4-A231-647F41CF7B87}" destId="{FEBDF99E-60E9-489C-85CA-1BAF2FC56B32}" srcOrd="0" destOrd="0" presId="urn:microsoft.com/office/officeart/2005/8/layout/vList5"/>
    <dgm:cxn modelId="{C234CC14-B59D-42E3-A862-05FE72B11E48}" srcId="{C2EA708B-E905-40D4-A231-647F41CF7B87}" destId="{88206DDE-A922-454B-AE39-0377A6964BE5}" srcOrd="2" destOrd="0" parTransId="{5A935606-EE86-4926-9B82-2D4DA99C4C7D}" sibTransId="{9F71A8EE-23F4-47C4-8FA1-9C760AD2A59A}"/>
    <dgm:cxn modelId="{ABF81F1F-F997-443D-A297-725584F2EB94}" type="presOf" srcId="{0F30C862-3D79-4222-BE32-B30A1D11835B}" destId="{1BCCAD72-4ACD-4A83-ADCE-ACD6024CA196}" srcOrd="0" destOrd="0" presId="urn:microsoft.com/office/officeart/2005/8/layout/vList5"/>
    <dgm:cxn modelId="{790FC229-C891-4E65-ABA1-7969056570D8}" srcId="{C2EA708B-E905-40D4-A231-647F41CF7B87}" destId="{A2E8C335-4B90-4EEE-BD7F-ADB0D1079DD6}" srcOrd="0" destOrd="0" parTransId="{C069ED6C-E72A-4E00-8AB6-75D1393CD976}" sibTransId="{237BED29-7BAA-49C0-A553-9C5285656639}"/>
    <dgm:cxn modelId="{DA373362-C7C1-4E0E-84E4-913D73FB1CCC}" type="presOf" srcId="{BF02896B-9C00-4866-8280-EF385030DA9C}" destId="{F249DF20-4651-459B-9162-6150D6D156C7}" srcOrd="0" destOrd="0" presId="urn:microsoft.com/office/officeart/2005/8/layout/vList5"/>
    <dgm:cxn modelId="{87CE1A4C-AE3D-4582-9319-0FAF025A10D6}" srcId="{C2EA708B-E905-40D4-A231-647F41CF7B87}" destId="{0F30C862-3D79-4222-BE32-B30A1D11835B}" srcOrd="6" destOrd="0" parTransId="{500880D3-BC85-46CB-B0D5-17C130AF333C}" sibTransId="{05FC726C-A020-4C03-BEB3-34996C4C0BDB}"/>
    <dgm:cxn modelId="{B794524D-9107-4E56-B8A6-5B9E5AF37847}" type="presOf" srcId="{AEB7C7E2-CB61-49AA-80AE-7DBFFB03D62E}" destId="{545FB469-7708-4C7D-A7A2-9600C0B1F8D3}" srcOrd="0" destOrd="0" presId="urn:microsoft.com/office/officeart/2005/8/layout/vList5"/>
    <dgm:cxn modelId="{FEFA277E-F0B4-48DC-BEE2-CEC7B005D7CF}" srcId="{C2EA708B-E905-40D4-A231-647F41CF7B87}" destId="{816F408B-E045-41F3-B08D-5CF69B0127AA}" srcOrd="1" destOrd="0" parTransId="{B1966BA3-AC57-4423-BF9B-AECB3CC3F728}" sibTransId="{2104DCD4-A12B-41A1-A31A-DB98E89B923F}"/>
    <dgm:cxn modelId="{BAAC1489-AF31-426A-B2D1-65B6BB19F780}" type="presOf" srcId="{6A26605F-5D4B-401E-A2C8-74C077222A6E}" destId="{006504BD-5F15-4418-AC2F-0E9603EFF1DD}" srcOrd="0" destOrd="0" presId="urn:microsoft.com/office/officeart/2005/8/layout/vList5"/>
    <dgm:cxn modelId="{1DB7DA93-B9BA-4713-BD3E-9C7075EC9C43}" srcId="{C2EA708B-E905-40D4-A231-647F41CF7B87}" destId="{BF02896B-9C00-4866-8280-EF385030DA9C}" srcOrd="7" destOrd="0" parTransId="{E5110E8A-DA47-4AC6-8DE8-BA12BB1C5DE5}" sibTransId="{42C2980D-4457-4F51-8DDB-006BE256241F}"/>
    <dgm:cxn modelId="{4FA585A0-EEA1-4FE7-8316-70311EE851A7}" type="presOf" srcId="{A2E8C335-4B90-4EEE-BD7F-ADB0D1079DD6}" destId="{D41238A0-8AB6-4B57-82B5-BF647B875DFB}" srcOrd="0" destOrd="0" presId="urn:microsoft.com/office/officeart/2005/8/layout/vList5"/>
    <dgm:cxn modelId="{79866EB5-785B-409D-8D57-B15E5DA1AE3F}" type="presOf" srcId="{99E5F1FF-EA25-4381-B7BE-1BE1239FBEFC}" destId="{2EAF3037-C738-4351-BE4F-9BB4C1C0557A}" srcOrd="0" destOrd="0" presId="urn:microsoft.com/office/officeart/2005/8/layout/vList5"/>
    <dgm:cxn modelId="{3F5CA5C2-9F2E-4A1B-918D-474BEE985306}" type="presOf" srcId="{88206DDE-A922-454B-AE39-0377A6964BE5}" destId="{D1D1E964-585D-4729-8075-5CF7033B5B7E}" srcOrd="0" destOrd="0" presId="urn:microsoft.com/office/officeart/2005/8/layout/vList5"/>
    <dgm:cxn modelId="{214758C7-9154-45AB-A6A6-FC25E8C1CFE6}" srcId="{C2EA708B-E905-40D4-A231-647F41CF7B87}" destId="{6A26605F-5D4B-401E-A2C8-74C077222A6E}" srcOrd="5" destOrd="0" parTransId="{8CA51940-E67D-48A1-A477-D654907C2658}" sibTransId="{24FB3315-194E-4200-A4B2-0312893841AE}"/>
    <dgm:cxn modelId="{4F82BED6-6710-414A-83A2-D0767DA560F0}" srcId="{C2EA708B-E905-40D4-A231-647F41CF7B87}" destId="{99E5F1FF-EA25-4381-B7BE-1BE1239FBEFC}" srcOrd="3" destOrd="0" parTransId="{38F40A04-B935-44C4-BBFF-959431098CF0}" sibTransId="{E948B484-9344-4CBB-956F-47DD4EA64CCE}"/>
    <dgm:cxn modelId="{492C80EA-565B-47BB-929E-7E425D938AA5}" type="presOf" srcId="{816F408B-E045-41F3-B08D-5CF69B0127AA}" destId="{1E1EBF25-E48A-4A36-A87E-9797A9F56F06}" srcOrd="0" destOrd="0" presId="urn:microsoft.com/office/officeart/2005/8/layout/vList5"/>
    <dgm:cxn modelId="{FF9D91F3-314E-4B08-B62A-54AAD2409E01}" srcId="{C2EA708B-E905-40D4-A231-647F41CF7B87}" destId="{AEB7C7E2-CB61-49AA-80AE-7DBFFB03D62E}" srcOrd="4" destOrd="0" parTransId="{C0B121D5-3CAD-43A1-9DBB-FEF6B8E32D58}" sibTransId="{38BBF750-CF82-41C0-8E31-CB945BEF0A75}"/>
    <dgm:cxn modelId="{252BB379-6610-4DFF-A233-9BE35EFB7AE7}" type="presParOf" srcId="{FEBDF99E-60E9-489C-85CA-1BAF2FC56B32}" destId="{4056DB03-8642-491C-8857-02C2CC1AF1E5}" srcOrd="0" destOrd="0" presId="urn:microsoft.com/office/officeart/2005/8/layout/vList5"/>
    <dgm:cxn modelId="{2C6E8ABC-E9B1-4792-9325-4C08B6F64AD7}" type="presParOf" srcId="{4056DB03-8642-491C-8857-02C2CC1AF1E5}" destId="{D41238A0-8AB6-4B57-82B5-BF647B875DFB}" srcOrd="0" destOrd="0" presId="urn:microsoft.com/office/officeart/2005/8/layout/vList5"/>
    <dgm:cxn modelId="{3F98F35A-7782-4146-B361-90C9FF637534}" type="presParOf" srcId="{FEBDF99E-60E9-489C-85CA-1BAF2FC56B32}" destId="{33CB8629-E8C3-4630-8ADD-11C4AD13335D}" srcOrd="1" destOrd="0" presId="urn:microsoft.com/office/officeart/2005/8/layout/vList5"/>
    <dgm:cxn modelId="{8A326B8D-4375-4A7D-BC5B-CFB68BC6E440}" type="presParOf" srcId="{FEBDF99E-60E9-489C-85CA-1BAF2FC56B32}" destId="{9C3FB98C-8D8B-45B7-BC32-EB26ED725518}" srcOrd="2" destOrd="0" presId="urn:microsoft.com/office/officeart/2005/8/layout/vList5"/>
    <dgm:cxn modelId="{03DA5C36-4D32-4672-9299-F69B1791A4E4}" type="presParOf" srcId="{9C3FB98C-8D8B-45B7-BC32-EB26ED725518}" destId="{1E1EBF25-E48A-4A36-A87E-9797A9F56F06}" srcOrd="0" destOrd="0" presId="urn:microsoft.com/office/officeart/2005/8/layout/vList5"/>
    <dgm:cxn modelId="{24D22B22-8FB5-40FE-8882-FEC7DD91D64E}" type="presParOf" srcId="{FEBDF99E-60E9-489C-85CA-1BAF2FC56B32}" destId="{BF2E295D-2007-4A88-A276-9C0F695D9E03}" srcOrd="3" destOrd="0" presId="urn:microsoft.com/office/officeart/2005/8/layout/vList5"/>
    <dgm:cxn modelId="{FF232EEA-CABF-443E-8875-C84674A9FCDE}" type="presParOf" srcId="{FEBDF99E-60E9-489C-85CA-1BAF2FC56B32}" destId="{298994B3-6CAA-456D-AA65-296939BE235D}" srcOrd="4" destOrd="0" presId="urn:microsoft.com/office/officeart/2005/8/layout/vList5"/>
    <dgm:cxn modelId="{D7850285-FB8A-4A2D-9314-BE8C48AB8391}" type="presParOf" srcId="{298994B3-6CAA-456D-AA65-296939BE235D}" destId="{D1D1E964-585D-4729-8075-5CF7033B5B7E}" srcOrd="0" destOrd="0" presId="urn:microsoft.com/office/officeart/2005/8/layout/vList5"/>
    <dgm:cxn modelId="{C91B9B16-C7D6-4732-A641-B121D7F99E07}" type="presParOf" srcId="{FEBDF99E-60E9-489C-85CA-1BAF2FC56B32}" destId="{DED06863-C792-41CF-87DE-009E3A0C87B5}" srcOrd="5" destOrd="0" presId="urn:microsoft.com/office/officeart/2005/8/layout/vList5"/>
    <dgm:cxn modelId="{2163DF5A-0791-45A6-813D-C17ACB333999}" type="presParOf" srcId="{FEBDF99E-60E9-489C-85CA-1BAF2FC56B32}" destId="{8302F680-946F-4D5C-90D6-7AFCA566385F}" srcOrd="6" destOrd="0" presId="urn:microsoft.com/office/officeart/2005/8/layout/vList5"/>
    <dgm:cxn modelId="{29F1A4D4-F585-423D-92BA-D516A2E6EB67}" type="presParOf" srcId="{8302F680-946F-4D5C-90D6-7AFCA566385F}" destId="{2EAF3037-C738-4351-BE4F-9BB4C1C0557A}" srcOrd="0" destOrd="0" presId="urn:microsoft.com/office/officeart/2005/8/layout/vList5"/>
    <dgm:cxn modelId="{B1726D15-A66E-4CF5-90D0-D3F24DCDCDDD}" type="presParOf" srcId="{FEBDF99E-60E9-489C-85CA-1BAF2FC56B32}" destId="{E7A972C1-BAE1-4798-A6E7-A7A864F27080}" srcOrd="7" destOrd="0" presId="urn:microsoft.com/office/officeart/2005/8/layout/vList5"/>
    <dgm:cxn modelId="{6A90874F-C4E3-4D8D-B144-78D0F1DC1298}" type="presParOf" srcId="{FEBDF99E-60E9-489C-85CA-1BAF2FC56B32}" destId="{80698157-F758-429A-84B7-666308F76528}" srcOrd="8" destOrd="0" presId="urn:microsoft.com/office/officeart/2005/8/layout/vList5"/>
    <dgm:cxn modelId="{06BEE9FA-A072-4D1B-9EE2-A505D88E0E44}" type="presParOf" srcId="{80698157-F758-429A-84B7-666308F76528}" destId="{545FB469-7708-4C7D-A7A2-9600C0B1F8D3}" srcOrd="0" destOrd="0" presId="urn:microsoft.com/office/officeart/2005/8/layout/vList5"/>
    <dgm:cxn modelId="{92F1FFB8-CE4C-4320-8CF3-062844B6A2F7}" type="presParOf" srcId="{FEBDF99E-60E9-489C-85CA-1BAF2FC56B32}" destId="{01A10ADC-B067-4219-BB47-0130C2517879}" srcOrd="9" destOrd="0" presId="urn:microsoft.com/office/officeart/2005/8/layout/vList5"/>
    <dgm:cxn modelId="{C84FE44A-8CFA-457D-928D-2E0813CAFD7D}" type="presParOf" srcId="{FEBDF99E-60E9-489C-85CA-1BAF2FC56B32}" destId="{5244A4C5-E6A2-4A26-9CA5-3149A5B3C0B9}" srcOrd="10" destOrd="0" presId="urn:microsoft.com/office/officeart/2005/8/layout/vList5"/>
    <dgm:cxn modelId="{7387A36E-67F3-4E54-B5A5-77F23FB19226}" type="presParOf" srcId="{5244A4C5-E6A2-4A26-9CA5-3149A5B3C0B9}" destId="{006504BD-5F15-4418-AC2F-0E9603EFF1DD}" srcOrd="0" destOrd="0" presId="urn:microsoft.com/office/officeart/2005/8/layout/vList5"/>
    <dgm:cxn modelId="{B83814D6-43ED-4EEE-8111-ABF5252C199B}" type="presParOf" srcId="{FEBDF99E-60E9-489C-85CA-1BAF2FC56B32}" destId="{4461AEF6-9ED0-437E-88A9-7B6DE56E1CFA}" srcOrd="11" destOrd="0" presId="urn:microsoft.com/office/officeart/2005/8/layout/vList5"/>
    <dgm:cxn modelId="{B1C11F92-129A-41F6-8604-3163770AA13E}" type="presParOf" srcId="{FEBDF99E-60E9-489C-85CA-1BAF2FC56B32}" destId="{F9BDFF34-1CE6-4E6C-A7F6-DDBAF3FCB169}" srcOrd="12" destOrd="0" presId="urn:microsoft.com/office/officeart/2005/8/layout/vList5"/>
    <dgm:cxn modelId="{D2EC5AAC-286A-44FD-AC27-67882BEEFD95}" type="presParOf" srcId="{F9BDFF34-1CE6-4E6C-A7F6-DDBAF3FCB169}" destId="{1BCCAD72-4ACD-4A83-ADCE-ACD6024CA196}" srcOrd="0" destOrd="0" presId="urn:microsoft.com/office/officeart/2005/8/layout/vList5"/>
    <dgm:cxn modelId="{4934CFD8-225B-4F05-8A46-B68015FB96CA}" type="presParOf" srcId="{FEBDF99E-60E9-489C-85CA-1BAF2FC56B32}" destId="{32C78F75-220F-49C8-9D8C-A6D47FF4146E}" srcOrd="13" destOrd="0" presId="urn:microsoft.com/office/officeart/2005/8/layout/vList5"/>
    <dgm:cxn modelId="{6E6A241B-C56C-4D36-AC3F-E04C81F99B20}" type="presParOf" srcId="{FEBDF99E-60E9-489C-85CA-1BAF2FC56B32}" destId="{7C2596DC-D8EF-47C4-ABDE-02CB80B54B25}" srcOrd="14" destOrd="0" presId="urn:microsoft.com/office/officeart/2005/8/layout/vList5"/>
    <dgm:cxn modelId="{5965F138-086A-4F9A-9CD1-D27D5683F6AB}" type="presParOf" srcId="{7C2596DC-D8EF-47C4-ABDE-02CB80B54B25}" destId="{F249DF20-4651-459B-9162-6150D6D156C7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2B1DBF-CFCF-44F2-A02E-138B14F3E763}">
      <dsp:nvSpPr>
        <dsp:cNvPr id="0" name=""/>
        <dsp:cNvSpPr/>
      </dsp:nvSpPr>
      <dsp:spPr>
        <a:xfrm>
          <a:off x="0" y="1404"/>
          <a:ext cx="11370845" cy="770371"/>
        </a:xfrm>
        <a:prstGeom prst="roundRect">
          <a:avLst/>
        </a:prstGeom>
        <a:solidFill>
          <a:schemeClr val="accent6">
            <a:lumMod val="20000"/>
            <a:lumOff val="80000"/>
            <a:alpha val="9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 предупреждение и ликвидацию последствий ЧС  - </a:t>
          </a:r>
          <a:r>
            <a:rPr lang="ru-RU" sz="1800" b="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17 672,60181 тыс</a:t>
          </a:r>
          <a:r>
            <a:rPr lang="ru-RU" sz="18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рублей</a:t>
          </a:r>
        </a:p>
      </dsp:txBody>
      <dsp:txXfrm>
        <a:off x="37606" y="39010"/>
        <a:ext cx="11295633" cy="695159"/>
      </dsp:txXfrm>
    </dsp:sp>
    <dsp:sp modelId="{8E35EBFA-D55F-4756-9BEC-0F9F438E1CC6}">
      <dsp:nvSpPr>
        <dsp:cNvPr id="0" name=""/>
        <dsp:cNvSpPr/>
      </dsp:nvSpPr>
      <dsp:spPr>
        <a:xfrm>
          <a:off x="5553" y="810771"/>
          <a:ext cx="11370845" cy="770371"/>
        </a:xfrm>
        <a:prstGeom prst="roundRect">
          <a:avLst/>
        </a:prstGeom>
        <a:solidFill>
          <a:schemeClr val="accent6">
            <a:lumMod val="20000"/>
            <a:lumOff val="80000"/>
            <a:alpha val="1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just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 содержание и ремонт дорог общего пользования, обеспечение безопасности движения – </a:t>
          </a:r>
          <a:r>
            <a:rPr lang="ru-RU" sz="1800" b="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42 478,62272 </a:t>
          </a:r>
          <a:r>
            <a:rPr lang="ru-RU" sz="18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 рублей, в том числе за счет бюджета Московской области – 38 772,00000 тыс. рублей</a:t>
          </a:r>
        </a:p>
      </dsp:txBody>
      <dsp:txXfrm>
        <a:off x="43159" y="848377"/>
        <a:ext cx="11295633" cy="695159"/>
      </dsp:txXfrm>
    </dsp:sp>
    <dsp:sp modelId="{82728B6E-B3BB-4951-A05D-C190203B074F}">
      <dsp:nvSpPr>
        <dsp:cNvPr id="0" name=""/>
        <dsp:cNvSpPr/>
      </dsp:nvSpPr>
      <dsp:spPr>
        <a:xfrm>
          <a:off x="11106" y="1619661"/>
          <a:ext cx="11370845" cy="770371"/>
        </a:xfrm>
        <a:prstGeom prst="roundRect">
          <a:avLst/>
        </a:prstGeom>
        <a:solidFill>
          <a:schemeClr val="accent6">
            <a:lumMod val="20000"/>
            <a:lumOff val="80000"/>
            <a:alpha val="9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 ремонт асфальтового покрытия дворовых территорий -</a:t>
          </a:r>
          <a:r>
            <a:rPr lang="ru-RU" sz="1800" b="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16 608,57938  </a:t>
          </a:r>
          <a:r>
            <a:rPr lang="ru-RU" sz="18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 рублей</a:t>
          </a:r>
        </a:p>
      </dsp:txBody>
      <dsp:txXfrm>
        <a:off x="48712" y="1657267"/>
        <a:ext cx="11295633" cy="695159"/>
      </dsp:txXfrm>
    </dsp:sp>
    <dsp:sp modelId="{B26F7C5F-901C-4E66-8F70-EAEFEB912FD3}">
      <dsp:nvSpPr>
        <dsp:cNvPr id="0" name=""/>
        <dsp:cNvSpPr/>
      </dsp:nvSpPr>
      <dsp:spPr>
        <a:xfrm>
          <a:off x="0" y="2399107"/>
          <a:ext cx="11370845" cy="770371"/>
        </a:xfrm>
        <a:prstGeom prst="roundRect">
          <a:avLst/>
        </a:prstGeom>
        <a:solidFill>
          <a:schemeClr val="accent6">
            <a:lumMod val="20000"/>
            <a:lumOff val="80000"/>
            <a:alpha val="9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just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 создание условий для обеспечения комфортного проживания жителей в многоквартирных домах –                            17 534,15593 тыс. рублей</a:t>
          </a:r>
        </a:p>
      </dsp:txBody>
      <dsp:txXfrm>
        <a:off x="37606" y="2436713"/>
        <a:ext cx="11295633" cy="695159"/>
      </dsp:txXfrm>
    </dsp:sp>
    <dsp:sp modelId="{44C9AAD3-6E90-420D-9600-C741EE8B20D4}">
      <dsp:nvSpPr>
        <dsp:cNvPr id="0" name=""/>
        <dsp:cNvSpPr/>
      </dsp:nvSpPr>
      <dsp:spPr>
        <a:xfrm>
          <a:off x="5553" y="3237440"/>
          <a:ext cx="11370845" cy="770371"/>
        </a:xfrm>
        <a:prstGeom prst="roundRect">
          <a:avLst/>
        </a:prstGeom>
        <a:solidFill>
          <a:schemeClr val="accent6">
            <a:lumMod val="20000"/>
            <a:lumOff val="80000"/>
            <a:alpha val="9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 содержание и развитие инженерной инфраструктуры и энергоэффективности – 2 776,75145 тыс. рублей</a:t>
          </a:r>
        </a:p>
      </dsp:txBody>
      <dsp:txXfrm>
        <a:off x="43159" y="3275046"/>
        <a:ext cx="11295633" cy="695159"/>
      </dsp:txXfrm>
    </dsp:sp>
    <dsp:sp modelId="{0D9A0793-F331-48C6-96B1-460C9A4F4387}">
      <dsp:nvSpPr>
        <dsp:cNvPr id="0" name=""/>
        <dsp:cNvSpPr/>
      </dsp:nvSpPr>
      <dsp:spPr>
        <a:xfrm>
          <a:off x="11106" y="4046330"/>
          <a:ext cx="11370845" cy="602137"/>
        </a:xfrm>
        <a:prstGeom prst="roundRect">
          <a:avLst/>
        </a:prstGeom>
        <a:solidFill>
          <a:schemeClr val="accent6">
            <a:lumMod val="20000"/>
            <a:lumOff val="80000"/>
            <a:alpha val="9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 санитарное содержание территории города </a:t>
          </a:r>
          <a:r>
            <a:rPr lang="ru-RU" sz="1800" b="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– 22 321,25124 тыс</a:t>
          </a:r>
          <a:r>
            <a:rPr lang="ru-RU" sz="18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рублей</a:t>
          </a:r>
        </a:p>
      </dsp:txBody>
      <dsp:txXfrm>
        <a:off x="40500" y="4075724"/>
        <a:ext cx="11312057" cy="543349"/>
      </dsp:txXfrm>
    </dsp:sp>
    <dsp:sp modelId="{6BC0116C-FFD5-400A-8D75-E3F383CEB032}">
      <dsp:nvSpPr>
        <dsp:cNvPr id="0" name=""/>
        <dsp:cNvSpPr/>
      </dsp:nvSpPr>
      <dsp:spPr>
        <a:xfrm>
          <a:off x="11106" y="4686986"/>
          <a:ext cx="11370845" cy="770371"/>
        </a:xfrm>
        <a:prstGeom prst="roundRect">
          <a:avLst/>
        </a:prstGeom>
        <a:solidFill>
          <a:schemeClr val="accent6">
            <a:lumMod val="20000"/>
            <a:lumOff val="80000"/>
            <a:alpha val="9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just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 обустройство и содержание дворовых территорий, включая установку и модернизацию детских игровых, спортивных и иных площадок </a:t>
          </a:r>
          <a:r>
            <a:rPr lang="ru-RU" sz="1800" b="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– 39 851,64477 тыс</a:t>
          </a:r>
          <a:r>
            <a:rPr lang="ru-RU" sz="18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рублей</a:t>
          </a:r>
        </a:p>
      </dsp:txBody>
      <dsp:txXfrm>
        <a:off x="48712" y="4724592"/>
        <a:ext cx="11295633" cy="6951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1238A0-8AB6-4B57-82B5-BF647B875DFB}">
      <dsp:nvSpPr>
        <dsp:cNvPr id="0" name=""/>
        <dsp:cNvSpPr/>
      </dsp:nvSpPr>
      <dsp:spPr>
        <a:xfrm>
          <a:off x="11191" y="21453"/>
          <a:ext cx="11458602" cy="642872"/>
        </a:xfrm>
        <a:prstGeom prst="roundRect">
          <a:avLst/>
        </a:prstGeom>
        <a:solidFill>
          <a:schemeClr val="accent6">
            <a:lumMod val="20000"/>
            <a:lumOff val="80000"/>
            <a:alpha val="9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 содержание и ремонт объектов системы наружного освещения направлено 23 670,00000 тыс. рублей</a:t>
          </a:r>
        </a:p>
      </dsp:txBody>
      <dsp:txXfrm>
        <a:off x="42573" y="52835"/>
        <a:ext cx="11395838" cy="580108"/>
      </dsp:txXfrm>
    </dsp:sp>
    <dsp:sp modelId="{1E1EBF25-E48A-4A36-A87E-9797A9F56F06}">
      <dsp:nvSpPr>
        <dsp:cNvPr id="0" name=""/>
        <dsp:cNvSpPr/>
      </dsp:nvSpPr>
      <dsp:spPr>
        <a:xfrm>
          <a:off x="11191" y="647290"/>
          <a:ext cx="11458602" cy="642872"/>
        </a:xfrm>
        <a:prstGeom prst="roundRect">
          <a:avLst/>
        </a:prstGeom>
        <a:solidFill>
          <a:schemeClr val="accent6">
            <a:lumMod val="20000"/>
            <a:lumOff val="80000"/>
            <a:alpha val="9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 оплату за электроэнергию по уличному освещению – 74 504,93430тыс. рублей</a:t>
          </a:r>
        </a:p>
      </dsp:txBody>
      <dsp:txXfrm>
        <a:off x="42573" y="678672"/>
        <a:ext cx="11395838" cy="580108"/>
      </dsp:txXfrm>
    </dsp:sp>
    <dsp:sp modelId="{D1D1E964-585D-4729-8075-5CF7033B5B7E}">
      <dsp:nvSpPr>
        <dsp:cNvPr id="0" name=""/>
        <dsp:cNvSpPr/>
      </dsp:nvSpPr>
      <dsp:spPr>
        <a:xfrm>
          <a:off x="11191" y="1292792"/>
          <a:ext cx="11458602" cy="642872"/>
        </a:xfrm>
        <a:prstGeom prst="roundRect">
          <a:avLst/>
        </a:prstGeom>
        <a:solidFill>
          <a:schemeClr val="accent6">
            <a:lumMod val="20000"/>
            <a:lumOff val="80000"/>
            <a:alpha val="9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 модернизацию и развитие систем наружного освещения, ввод в строй новых объектов уличного освещения –                3 485,50000тыс. рублей</a:t>
          </a:r>
        </a:p>
      </dsp:txBody>
      <dsp:txXfrm>
        <a:off x="42573" y="1324174"/>
        <a:ext cx="11395838" cy="580108"/>
      </dsp:txXfrm>
    </dsp:sp>
    <dsp:sp modelId="{2EAF3037-C738-4351-BE4F-9BB4C1C0557A}">
      <dsp:nvSpPr>
        <dsp:cNvPr id="0" name=""/>
        <dsp:cNvSpPr/>
      </dsp:nvSpPr>
      <dsp:spPr>
        <a:xfrm>
          <a:off x="5595" y="2025262"/>
          <a:ext cx="11458602" cy="642872"/>
        </a:xfrm>
        <a:prstGeom prst="roundRect">
          <a:avLst/>
        </a:prstGeom>
        <a:solidFill>
          <a:schemeClr val="accent6">
            <a:lumMod val="20000"/>
            <a:lumOff val="80000"/>
            <a:alpha val="9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 организацию бесплатного горячего питания обучающихся начальных классов  </a:t>
          </a:r>
          <a:r>
            <a:rPr lang="ru-RU" sz="1800" b="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-   56 862,74981 тыс</a:t>
          </a:r>
          <a:r>
            <a:rPr lang="ru-RU" sz="18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рублей за счет субсидии из федерального и областного бюджетов</a:t>
          </a:r>
        </a:p>
      </dsp:txBody>
      <dsp:txXfrm>
        <a:off x="36977" y="2056644"/>
        <a:ext cx="11395838" cy="580108"/>
      </dsp:txXfrm>
    </dsp:sp>
    <dsp:sp modelId="{545FB469-7708-4C7D-A7A2-9600C0B1F8D3}">
      <dsp:nvSpPr>
        <dsp:cNvPr id="0" name=""/>
        <dsp:cNvSpPr/>
      </dsp:nvSpPr>
      <dsp:spPr>
        <a:xfrm>
          <a:off x="11191" y="2700278"/>
          <a:ext cx="11458602" cy="642872"/>
        </a:xfrm>
        <a:prstGeom prst="roundRect">
          <a:avLst/>
        </a:prstGeom>
        <a:solidFill>
          <a:schemeClr val="accent6">
            <a:lumMod val="20000"/>
            <a:lumOff val="80000"/>
            <a:alpha val="9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 питание отдельным категориям учащихся израсходовано – </a:t>
          </a:r>
          <a:r>
            <a:rPr lang="ru-RU" sz="1800" b="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36 853,58968 тыс</a:t>
          </a:r>
          <a:r>
            <a:rPr lang="ru-RU" sz="18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рублей за счет целевой субсидии из бюджета Московской области, за счет средств местного бюджета </a:t>
          </a:r>
          <a:r>
            <a:rPr lang="ru-RU" sz="1800" b="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– 1 940,16032  тыс</a:t>
          </a:r>
          <a:r>
            <a:rPr lang="ru-RU" sz="18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рублей</a:t>
          </a:r>
        </a:p>
      </dsp:txBody>
      <dsp:txXfrm>
        <a:off x="42573" y="2731660"/>
        <a:ext cx="11395838" cy="580108"/>
      </dsp:txXfrm>
    </dsp:sp>
    <dsp:sp modelId="{006504BD-5F15-4418-AC2F-0E9603EFF1DD}">
      <dsp:nvSpPr>
        <dsp:cNvPr id="0" name=""/>
        <dsp:cNvSpPr/>
      </dsp:nvSpPr>
      <dsp:spPr>
        <a:xfrm>
          <a:off x="11191" y="3385915"/>
          <a:ext cx="11458602" cy="642872"/>
        </a:xfrm>
        <a:prstGeom prst="roundRect">
          <a:avLst/>
        </a:prstGeom>
        <a:solidFill>
          <a:schemeClr val="accent6">
            <a:lumMod val="20000"/>
            <a:lumOff val="80000"/>
            <a:alpha val="9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  компенсацию родительской платы за присмотр и уход за детьми, осваивающими образовательные программы дошкольного образования направлено </a:t>
          </a:r>
          <a:r>
            <a:rPr lang="ru-RU" sz="1800" b="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– 27 343,88696 </a:t>
          </a:r>
          <a:r>
            <a:rPr lang="ru-RU" sz="18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 рублей</a:t>
          </a:r>
        </a:p>
      </dsp:txBody>
      <dsp:txXfrm>
        <a:off x="42573" y="3417297"/>
        <a:ext cx="11395838" cy="580108"/>
      </dsp:txXfrm>
    </dsp:sp>
    <dsp:sp modelId="{1BCCAD72-4ACD-4A83-ADCE-ACD6024CA196}">
      <dsp:nvSpPr>
        <dsp:cNvPr id="0" name=""/>
        <dsp:cNvSpPr/>
      </dsp:nvSpPr>
      <dsp:spPr>
        <a:xfrm>
          <a:off x="5595" y="4050311"/>
          <a:ext cx="11458602" cy="642872"/>
        </a:xfrm>
        <a:prstGeom prst="roundRect">
          <a:avLst/>
        </a:prstGeom>
        <a:solidFill>
          <a:schemeClr val="accent6">
            <a:lumMod val="20000"/>
            <a:lumOff val="80000"/>
            <a:alpha val="9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 поддержку творческой деятельности театров </a:t>
          </a:r>
          <a:r>
            <a:rPr lang="ru-RU" sz="1800" b="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– 43 235,19055  </a:t>
          </a:r>
          <a:r>
            <a:rPr lang="ru-RU" sz="18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 рублей, из них из бюджета Московской области </a:t>
          </a:r>
          <a:r>
            <a:rPr lang="ru-RU" sz="1800" b="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– 2 396,74287 тыс</a:t>
          </a:r>
          <a:r>
            <a:rPr lang="ru-RU" sz="18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рублей, из бюджета Российской Федерации </a:t>
          </a:r>
          <a:r>
            <a:rPr lang="ru-RU" sz="1800" b="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– 3 050,40000  тыс</a:t>
          </a:r>
          <a:r>
            <a:rPr lang="ru-RU" sz="18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рублей </a:t>
          </a:r>
        </a:p>
      </dsp:txBody>
      <dsp:txXfrm>
        <a:off x="36977" y="4081693"/>
        <a:ext cx="11395838" cy="580108"/>
      </dsp:txXfrm>
    </dsp:sp>
    <dsp:sp modelId="{F249DF20-4651-459B-9162-6150D6D156C7}">
      <dsp:nvSpPr>
        <dsp:cNvPr id="0" name=""/>
        <dsp:cNvSpPr/>
      </dsp:nvSpPr>
      <dsp:spPr>
        <a:xfrm>
          <a:off x="11191" y="4725328"/>
          <a:ext cx="11458602" cy="642872"/>
        </a:xfrm>
        <a:prstGeom prst="roundRect">
          <a:avLst/>
        </a:prstGeom>
        <a:solidFill>
          <a:schemeClr val="accent6">
            <a:lumMod val="20000"/>
            <a:lumOff val="80000"/>
            <a:alpha val="9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 оплату льгот и субсидий на оплату жилого помещения и коммунальных услуг отдельным категориям граждан по решениям органов местного самоуправления </a:t>
          </a:r>
          <a:r>
            <a:rPr lang="ru-RU" sz="1800" b="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– 13 830,82420 тыс. рублей</a:t>
          </a:r>
        </a:p>
      </dsp:txBody>
      <dsp:txXfrm>
        <a:off x="42573" y="4756710"/>
        <a:ext cx="11395838" cy="5801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5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35B1D1-D811-43DF-A867-92DA64B0843C}" type="datetimeFigureOut">
              <a:rPr lang="ru-RU" smtClean="0"/>
              <a:pPr/>
              <a:t>16.04.2024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8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5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C8CF31-6CD4-4356-BAB1-DF481FCA398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302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C8CF31-6CD4-4356-BAB1-DF481FCA3986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30337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C8CF31-6CD4-4356-BAB1-DF481FCA3986}" type="slidenum">
              <a:rPr lang="ru-RU" smtClean="0"/>
              <a:pPr/>
              <a:t>57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44710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573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CE7432D-3379-47AE-B813-B0CE8D171C61}" type="slidenum">
              <a:rPr lang="ru-RU" altLang="ru-RU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59</a:t>
            </a:fld>
            <a:endParaRPr lang="ru-RU" altLang="ru-RU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14842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C8CF31-6CD4-4356-BAB1-DF481FCA3986}" type="slidenum">
              <a:rPr lang="ru-RU" smtClean="0"/>
              <a:pPr/>
              <a:t>72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88693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C8CF31-6CD4-4356-BAB1-DF481FCA3986}" type="slidenum">
              <a:rPr lang="ru-RU" smtClean="0"/>
              <a:pPr/>
              <a:t>78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23884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C8CF31-6CD4-4356-BAB1-DF481FCA3986}" type="slidenum">
              <a:rPr lang="ru-RU" smtClean="0"/>
              <a:pPr/>
              <a:t>82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05300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C8CF31-6CD4-4356-BAB1-DF481FCA3986}" type="slidenum">
              <a:rPr lang="ru-RU" smtClean="0"/>
              <a:pPr/>
              <a:t>89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1833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C8CF31-6CD4-4356-BAB1-DF481FCA3986}" type="slidenum">
              <a:rPr lang="ru-RU" smtClean="0"/>
              <a:pPr/>
              <a:t>90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53799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C8CF31-6CD4-4356-BAB1-DF481FCA3986}" type="slidenum">
              <a:rPr lang="ru-RU" smtClean="0"/>
              <a:pPr/>
              <a:t>36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64464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C8CF31-6CD4-4356-BAB1-DF481FCA3986}" type="slidenum">
              <a:rPr lang="ru-RU" smtClean="0"/>
              <a:pPr/>
              <a:t>38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21436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C8CF31-6CD4-4356-BAB1-DF481FCA3986}" type="slidenum">
              <a:rPr lang="ru-RU" smtClean="0"/>
              <a:pPr/>
              <a:t>46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24705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C8CF31-6CD4-4356-BAB1-DF481FCA3986}" type="slidenum">
              <a:rPr lang="ru-RU" smtClean="0"/>
              <a:pPr/>
              <a:t>49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59417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C8CF31-6CD4-4356-BAB1-DF481FCA3986}" type="slidenum">
              <a:rPr lang="ru-RU" smtClean="0"/>
              <a:pPr/>
              <a:t>51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53042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C8CF31-6CD4-4356-BAB1-DF481FCA3986}" type="slidenum">
              <a:rPr lang="ru-RU" smtClean="0"/>
              <a:pPr/>
              <a:t>52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18870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C8CF31-6CD4-4356-BAB1-DF481FCA3986}" type="slidenum">
              <a:rPr lang="ru-RU" smtClean="0"/>
              <a:pPr/>
              <a:t>55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82112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C8CF31-6CD4-4356-BAB1-DF481FCA3986}" type="slidenum">
              <a:rPr lang="ru-RU" smtClean="0"/>
              <a:pPr/>
              <a:t>56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4570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658F0-5E9C-46E7-B6A3-6E98545924A7}" type="datetimeFigureOut">
              <a:rPr lang="ru-RU" smtClean="0"/>
              <a:pPr/>
              <a:t>16.04.2024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14AE-2AD2-4009-BF3D-B02DC886101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3641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658F0-5E9C-46E7-B6A3-6E98545924A7}" type="datetimeFigureOut">
              <a:rPr lang="ru-RU" smtClean="0"/>
              <a:pPr/>
              <a:t>16.04.2024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14AE-2AD2-4009-BF3D-B02DC886101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332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658F0-5E9C-46E7-B6A3-6E98545924A7}" type="datetimeFigureOut">
              <a:rPr lang="ru-RU" smtClean="0"/>
              <a:pPr/>
              <a:t>16.04.2024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14AE-2AD2-4009-BF3D-B02DC886101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78012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2C4EE-B6F2-FB48-ACAD-344F30101C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8394DD-AF1C-F346-91D1-69F51D8A71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939C4B-C4ED-E846-BCB0-E6DC7F79D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42B8C-4FD5-AB40-B352-3D8DD056642D}" type="datetimeFigureOut">
              <a:rPr lang="x-none" smtClean="0"/>
              <a:pPr/>
              <a:t>16.04.2024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A9C2D3-F3EB-6A40-9443-8F28651DA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338581-04A2-3D42-A78B-A3C431E43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29F80-AB46-574D-81C7-CF60ABF871C2}" type="slidenum">
              <a:rPr lang="x-none" smtClean="0"/>
              <a:pPr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A59B97-FE24-9245-A186-BD6F1692625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0217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2F290-66D9-3546-9AAB-357C66FB1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EFB243-BC55-5643-AB0E-609E12AC17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E93A2A-25A1-2142-96A1-045091CCC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658F0-5E9C-46E7-B6A3-6E98545924A7}" type="datetimeFigureOut">
              <a:rPr lang="ru-RU" smtClean="0"/>
              <a:pPr/>
              <a:t>16.04.2024</a:t>
            </a:fld>
            <a:endParaRPr lang="ru-R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FC8493-7002-FB49-8A66-5C6F6C7F7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FF280-D1B3-3C43-BFB9-30E44C7DC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14AE-2AD2-4009-BF3D-B02DC886101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873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07810-17FF-C944-A4DE-4F5D4D09D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0747A6-C1BA-4340-A734-E1E9128668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BF518F-4F5D-5441-9A06-2E7195B3C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658F0-5E9C-46E7-B6A3-6E98545924A7}" type="datetimeFigureOut">
              <a:rPr lang="ru-RU" smtClean="0"/>
              <a:pPr/>
              <a:t>16.04.2024</a:t>
            </a:fld>
            <a:endParaRPr lang="ru-R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392D50-C73F-E848-943E-68A6D2F7B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AD35A6-7419-1344-8738-D749E0048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14AE-2AD2-4009-BF3D-B02DC886101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5606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AF8E2-5CC8-7244-B1F3-672768F00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C38371-B4A9-0D4F-AC5F-3B4247471D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E5EB29-3A32-544B-8BAD-A3FCEE2C33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9755E3-7DF0-5249-8F8A-81078848F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658F0-5E9C-46E7-B6A3-6E98545924A7}" type="datetimeFigureOut">
              <a:rPr lang="ru-RU" smtClean="0"/>
              <a:pPr/>
              <a:t>16.04.2024</a:t>
            </a:fld>
            <a:endParaRPr lang="ru-R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A66228-DEA2-D34E-ABFC-3CDE25FA3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26F834-A7D5-4047-9E30-8F5CBD98D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14AE-2AD2-4009-BF3D-B02DC886101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4991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29BF9-2F1A-A64C-9B07-D6D09A8F8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EB0A1D-9EA7-5A47-8ADD-11546A6BFB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008AAA-DCA4-5240-B315-17EEC40981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CB5E6F-AD9A-A341-A552-28A122FC01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9D34A8-7AAE-434F-9F3A-4345E3F550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CFEBB8-77DA-0B47-A731-342773751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658F0-5E9C-46E7-B6A3-6E98545924A7}" type="datetimeFigureOut">
              <a:rPr lang="ru-RU" smtClean="0"/>
              <a:pPr/>
              <a:t>16.04.2024</a:t>
            </a:fld>
            <a:endParaRPr lang="ru-RU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F0F4A8-A466-E046-9E2C-F4C58BC58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7F2AD3-D037-9749-91A3-37FE82FC2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14AE-2AD2-4009-BF3D-B02DC886101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31677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CC101-4860-804B-A475-2FFAFEBA2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3C6AD3-BEE2-8E45-A05C-C9D424E36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658F0-5E9C-46E7-B6A3-6E98545924A7}" type="datetimeFigureOut">
              <a:rPr lang="ru-RU" smtClean="0"/>
              <a:pPr/>
              <a:t>16.04.2024</a:t>
            </a:fld>
            <a:endParaRPr lang="ru-R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4493FC-F01D-6547-B467-E1D82BFBC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E11CB8-DF7A-724D-8A4D-4063BFB47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14AE-2AD2-4009-BF3D-B02DC886101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090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1C03B3-0BE0-AC41-838B-F38A3DBF8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658F0-5E9C-46E7-B6A3-6E98545924A7}" type="datetimeFigureOut">
              <a:rPr lang="ru-RU" smtClean="0"/>
              <a:pPr/>
              <a:t>16.04.2024</a:t>
            </a:fld>
            <a:endParaRPr lang="ru-R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CF1EE-8DEE-F746-A32F-986D7FAE7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C836C0-5C88-D14F-9A50-4E58CB0F6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14AE-2AD2-4009-BF3D-B02DC886101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567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9E054-6F32-9049-B397-9C776829B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46B1A6-63A4-EB46-906C-62038ED03C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6857E9-632E-BB49-B83A-D808D3E9C5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2FE4DA-65E4-7C4A-9564-738BFD3B2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658F0-5E9C-46E7-B6A3-6E98545924A7}" type="datetimeFigureOut">
              <a:rPr lang="ru-RU" smtClean="0"/>
              <a:pPr/>
              <a:t>16.04.2024</a:t>
            </a:fld>
            <a:endParaRPr lang="ru-R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DFE15E-7E70-4B4C-884D-DBAD616BB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9CB9AA-0179-854B-8A58-A22B392C8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14AE-2AD2-4009-BF3D-B02DC886101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3648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658F0-5E9C-46E7-B6A3-6E98545924A7}" type="datetimeFigureOut">
              <a:rPr lang="ru-RU" smtClean="0"/>
              <a:pPr/>
              <a:t>16.04.2024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14AE-2AD2-4009-BF3D-B02DC886101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20362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32B31-CD68-9245-B8DB-9EEECF7EE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1B3B77-13DB-2E41-8C5F-7F9F2C1D6A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D4DCF4-5480-0A4B-9328-A08BE0C3BE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853FD8-4A3C-8144-953A-ED13DD115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658F0-5E9C-46E7-B6A3-6E98545924A7}" type="datetimeFigureOut">
              <a:rPr lang="ru-RU" smtClean="0"/>
              <a:pPr/>
              <a:t>16.04.2024</a:t>
            </a:fld>
            <a:endParaRPr lang="ru-R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69DEDA-2B36-7B47-ABB8-C7AF87DF7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9D5239-D9A3-F045-91D8-D88B7C57A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14AE-2AD2-4009-BF3D-B02DC886101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48285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59C54-906D-F943-8F4C-24F632CA6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E38FA2-0DBE-FE43-911A-C0C734BD72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ACC80-DCBE-1A40-A0CF-C36FDAEE3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658F0-5E9C-46E7-B6A3-6E98545924A7}" type="datetimeFigureOut">
              <a:rPr lang="ru-RU" smtClean="0"/>
              <a:pPr/>
              <a:t>16.04.2024</a:t>
            </a:fld>
            <a:endParaRPr lang="ru-R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D5FAE9-BD6B-6A44-AFFF-8DD9546AE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B738AC-356A-0A49-98AB-0557E47EC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14AE-2AD2-4009-BF3D-B02DC886101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98174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8C85EE-8142-6445-A785-5EB6DCEC30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7394FB-DF78-744C-BAD7-ED083BBE1A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C0F753-F9F0-6446-866B-060B1C021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658F0-5E9C-46E7-B6A3-6E98545924A7}" type="datetimeFigureOut">
              <a:rPr lang="ru-RU" smtClean="0"/>
              <a:pPr/>
              <a:t>16.04.2024</a:t>
            </a:fld>
            <a:endParaRPr lang="ru-R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04143D-B22C-6746-8676-A5808C79E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9D636E-5DD7-0B4A-B81D-A730BBD09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14AE-2AD2-4009-BF3D-B02DC886101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2463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658F0-5E9C-46E7-B6A3-6E98545924A7}" type="datetimeFigureOut">
              <a:rPr lang="ru-RU" smtClean="0"/>
              <a:pPr/>
              <a:t>16.04.2024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14AE-2AD2-4009-BF3D-B02DC886101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2941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658F0-5E9C-46E7-B6A3-6E98545924A7}" type="datetimeFigureOut">
              <a:rPr lang="ru-RU" smtClean="0"/>
              <a:pPr/>
              <a:t>16.04.2024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14AE-2AD2-4009-BF3D-B02DC886101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1301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658F0-5E9C-46E7-B6A3-6E98545924A7}" type="datetimeFigureOut">
              <a:rPr lang="ru-RU" smtClean="0"/>
              <a:pPr/>
              <a:t>16.04.2024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14AE-2AD2-4009-BF3D-B02DC886101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229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658F0-5E9C-46E7-B6A3-6E98545924A7}" type="datetimeFigureOut">
              <a:rPr lang="ru-RU" smtClean="0"/>
              <a:pPr/>
              <a:t>16.04.2024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14AE-2AD2-4009-BF3D-B02DC886101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639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658F0-5E9C-46E7-B6A3-6E98545924A7}" type="datetimeFigureOut">
              <a:rPr lang="ru-RU" smtClean="0"/>
              <a:pPr/>
              <a:t>16.04.2024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14AE-2AD2-4009-BF3D-B02DC886101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9931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658F0-5E9C-46E7-B6A3-6E98545924A7}" type="datetimeFigureOut">
              <a:rPr lang="ru-RU" smtClean="0"/>
              <a:pPr/>
              <a:t>16.04.2024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14AE-2AD2-4009-BF3D-B02DC886101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318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658F0-5E9C-46E7-B6A3-6E98545924A7}" type="datetimeFigureOut">
              <a:rPr lang="ru-RU" smtClean="0"/>
              <a:pPr/>
              <a:t>16.04.2024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14AE-2AD2-4009-BF3D-B02DC886101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9836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alphaModFix amt="40000"/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092658F0-5E9C-46E7-B6A3-6E98545924A7}" type="datetimeFigureOut">
              <a:rPr lang="ru-RU" smtClean="0"/>
              <a:pPr/>
              <a:t>16.04.2024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814AE-2AD2-4009-BF3D-B02DC886101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6485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68A567-A57D-CF4F-A8AD-C8C2F74CD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2A1A8-D8E6-F543-AB57-3F070ADD1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57D3B1-30B5-B942-A2E7-B0E6472F05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2658F0-5E9C-46E7-B6A3-6E98545924A7}" type="datetimeFigureOut">
              <a:rPr lang="ru-RU" smtClean="0"/>
              <a:pPr/>
              <a:t>16.04.2024</a:t>
            </a:fld>
            <a:endParaRPr lang="ru-R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B82A1D-C459-8145-BC8E-2D157F2B44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9E2049-8419-CA4A-9125-6AC57FDA22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814AE-2AD2-4009-BF3D-B02DC886101D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E1F22B-CAD4-DB43-9208-5026264B5345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384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0" r:id="rId1"/>
    <p:sldLayoutId id="2147484301" r:id="rId2"/>
    <p:sldLayoutId id="2147484302" r:id="rId3"/>
    <p:sldLayoutId id="2147484303" r:id="rId4"/>
    <p:sldLayoutId id="2147484304" r:id="rId5"/>
    <p:sldLayoutId id="2147484305" r:id="rId6"/>
    <p:sldLayoutId id="2147484306" r:id="rId7"/>
    <p:sldLayoutId id="2147484307" r:id="rId8"/>
    <p:sldLayoutId id="2147484308" r:id="rId9"/>
    <p:sldLayoutId id="2147484309" r:id="rId10"/>
    <p:sldLayoutId id="2147484310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12" Type="http://schemas.microsoft.com/office/2007/relationships/hdphoto" Target="../media/hdphoto7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4.wdp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8.png"/></Relationships>
</file>

<file path=ppt/slides/_rels/slide56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9.wdp"/><Relationship Id="rId5" Type="http://schemas.openxmlformats.org/officeDocument/2006/relationships/image" Target="../media/image12.png"/><Relationship Id="rId4" Type="http://schemas.microsoft.com/office/2007/relationships/hdphoto" Target="../media/hdphoto8.wdp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jpeg"/><Relationship Id="rId5" Type="http://schemas.microsoft.com/office/2007/relationships/hdphoto" Target="../media/hdphoto13.wdp"/><Relationship Id="rId4" Type="http://schemas.openxmlformats.org/officeDocument/2006/relationships/image" Target="../media/image2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7" Type="http://schemas.microsoft.com/office/2007/relationships/hdphoto" Target="../media/hdphoto16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5" Type="http://schemas.microsoft.com/office/2007/relationships/hdphoto" Target="../media/hdphoto15.wdp"/><Relationship Id="rId4" Type="http://schemas.openxmlformats.org/officeDocument/2006/relationships/image" Target="../media/image35.png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18.wdp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1"/>
          <p:cNvSpPr>
            <a:spLocks noGrp="1" noChangeArrowheads="1"/>
          </p:cNvSpPr>
          <p:nvPr>
            <p:ph type="title" idx="4294967295"/>
          </p:nvPr>
        </p:nvSpPr>
        <p:spPr>
          <a:xfrm>
            <a:off x="2313992" y="1599131"/>
            <a:ext cx="7219950" cy="89535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altLang="ru-RU" sz="48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ГРАЖДАН</a:t>
            </a:r>
          </a:p>
        </p:txBody>
      </p:sp>
      <p:sp>
        <p:nvSpPr>
          <p:cNvPr id="5123" name="Rectangle 32"/>
          <p:cNvSpPr>
            <a:spLocks noGrp="1" noChangeArrowheads="1"/>
          </p:cNvSpPr>
          <p:nvPr>
            <p:ph type="body" idx="4294967295"/>
          </p:nvPr>
        </p:nvSpPr>
        <p:spPr bwMode="ltGray">
          <a:xfrm>
            <a:off x="1590674" y="2790452"/>
            <a:ext cx="9010650" cy="3400425"/>
          </a:xfrm>
        </p:spPr>
        <p:txBody>
          <a:bodyPr>
            <a:normAutofit/>
          </a:bodyPr>
          <a:lstStyle/>
          <a:p>
            <a:pPr algn="ctr" eaLnBrk="1" hangingPunct="1">
              <a:buFontTx/>
              <a:buNone/>
            </a:pPr>
            <a:r>
              <a:rPr lang="ru-RU" altLang="ru-RU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на основании проекта решения </a:t>
            </a:r>
          </a:p>
          <a:p>
            <a:pPr algn="ctr" eaLnBrk="1" hangingPunct="1">
              <a:buFontTx/>
              <a:buNone/>
            </a:pPr>
            <a:r>
              <a:rPr lang="ru-RU" altLang="ru-RU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Совета депутатов городского округа Лобня</a:t>
            </a:r>
          </a:p>
          <a:p>
            <a:pPr algn="ctr" eaLnBrk="1" hangingPunct="1">
              <a:buFontTx/>
              <a:buNone/>
            </a:pPr>
            <a:r>
              <a:rPr lang="ru-RU" altLang="ru-RU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«Об исполнении бюджета городского </a:t>
            </a:r>
          </a:p>
          <a:p>
            <a:pPr algn="ctr" eaLnBrk="1" hangingPunct="1">
              <a:buFontTx/>
              <a:buNone/>
            </a:pPr>
            <a:r>
              <a:rPr lang="ru-RU" altLang="ru-RU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округа Лобня за 2023 год»</a:t>
            </a:r>
          </a:p>
          <a:p>
            <a:pPr algn="ctr" eaLnBrk="1" hangingPunct="1">
              <a:buFontTx/>
              <a:buNone/>
            </a:pPr>
            <a:endParaRPr lang="ru-RU" altLang="ru-RU" sz="2800" b="1" dirty="0">
              <a:solidFill>
                <a:schemeClr val="accent2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900" y="5794935"/>
            <a:ext cx="1503489" cy="79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584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294" name="Group 3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5355591"/>
              </p:ext>
            </p:extLst>
          </p:nvPr>
        </p:nvGraphicFramePr>
        <p:xfrm>
          <a:off x="447869" y="877078"/>
          <a:ext cx="11541968" cy="5884096"/>
        </p:xfrm>
        <a:graphic>
          <a:graphicData uri="http://schemas.openxmlformats.org/drawingml/2006/table">
            <a:tbl>
              <a:tblPr>
                <a:tableStyleId>{68D230F3-CF80-4859-8CE7-A43EE81993B5}</a:tableStyleId>
              </a:tblPr>
              <a:tblGrid>
                <a:gridCol w="48831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69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508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709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44414"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Основные параметры исполнения бюджета городского округа Лобня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 2021-2023 годы</a:t>
                      </a:r>
                      <a:endParaRPr kumimoji="0" lang="ru-RU" alt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3280"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рублей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333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328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бюджета, всего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3 363 754,1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6 225 773,1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6 495 422,02232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505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 (в % к предыдущему году)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113,4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185,1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104,3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611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и неналоговые доходы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1 497 882,0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1 762 749,9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2 402 246,62979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159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1 865 872,1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4 463 023,2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4 093 175,39253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328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бюджета, всего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3 410 694,1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6 254 598,6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6 457 840,92702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876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 (в % к предыдущему году)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112,0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183,4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103,2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746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Дефицит бюджета (-)/профицит бюджета (+)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-46 940,0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-28 825,5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37 581,09530 </a:t>
                      </a:r>
                    </a:p>
                  </a:txBody>
                  <a:tcPr marL="121920" marR="121920" anchor="ctr" horzOverflow="overflow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2384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Источник внутреннего финансирования дефицита бюджета, всего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46 940,0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28 825,5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-37 581,09530 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328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числе: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328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Привлечение кредитов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46 940,0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28 825,5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0,00000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0328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 долг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387 897,1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418 547,5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443 500,00000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 horzOverflow="overflow"/>
                </a:tc>
                <a:extLst>
                  <a:ext uri="{0D108BD9-81ED-4DB2-BD59-A6C34878D82A}">
                    <a16:rowId xmlns:a16="http://schemas.microsoft.com/office/drawing/2014/main" val="42767685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180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3214373"/>
              </p:ext>
            </p:extLst>
          </p:nvPr>
        </p:nvGraphicFramePr>
        <p:xfrm>
          <a:off x="171061" y="1212981"/>
          <a:ext cx="11849878" cy="5533964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19386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696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00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7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47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013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бюджетной классификации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Российской Федерации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доходов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 на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год,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рублей   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за 2023 год,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тыс. рублей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исполнения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2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000 1 00 00000 00 0000 000</a:t>
                      </a:r>
                      <a:endParaRPr lang="ru-RU" sz="115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И НЕНАЛОГОВЫЕ ДОХОДЫ</a:t>
                      </a:r>
                      <a:endParaRPr lang="ru-RU" sz="115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2 314 896,50000</a:t>
                      </a:r>
                      <a:endParaRPr lang="ru-RU" sz="115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2 402 246,62979</a:t>
                      </a:r>
                      <a:endParaRPr lang="ru-RU" sz="115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103,8</a:t>
                      </a:r>
                      <a:endParaRPr lang="ru-RU" sz="115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02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000 1 01 00000 00 0000 000</a:t>
                      </a:r>
                      <a:endParaRPr lang="ru-RU" sz="115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прибыль, доходы</a:t>
                      </a:r>
                      <a:endParaRPr lang="ru-RU" sz="115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1 291 432,00000</a:t>
                      </a:r>
                      <a:endParaRPr lang="ru-RU" sz="115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1 361 814,48245</a:t>
                      </a:r>
                      <a:endParaRPr lang="ru-RU" sz="115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105,5</a:t>
                      </a:r>
                      <a:endParaRPr lang="ru-RU" sz="115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02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000 1 01 02000 01 0000 110</a:t>
                      </a:r>
                      <a:endParaRPr lang="ru-RU" sz="115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</a:t>
                      </a:r>
                      <a:endParaRPr lang="ru-RU" sz="115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1 291 432,00000</a:t>
                      </a:r>
                      <a:endParaRPr lang="ru-RU" sz="115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1 361 814,48245</a:t>
                      </a:r>
                      <a:endParaRPr lang="ru-RU" sz="115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105,5</a:t>
                      </a:r>
                      <a:endParaRPr lang="ru-RU" sz="115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61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000 1 01 02010 01 0000 110</a:t>
                      </a:r>
                      <a:endParaRPr lang="ru-RU" sz="115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с доходов, источником которых является налоговый агент, за исключением доходов, в отношении которых исчисление и уплата налога осуществляются в соответствии со статьями 227, 227.1 и 228 Налогового кодекса Российской Федерации</a:t>
                      </a:r>
                      <a:endParaRPr lang="ru-RU" sz="11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1 191 932,00000</a:t>
                      </a:r>
                      <a:endParaRPr lang="ru-RU" sz="11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1 254 249,53765</a:t>
                      </a:r>
                      <a:endParaRPr lang="ru-RU" sz="11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105,2</a:t>
                      </a:r>
                      <a:endParaRPr lang="ru-RU" sz="11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639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000 1 01 02020 01 0000 110</a:t>
                      </a:r>
                      <a:endParaRPr lang="ru-RU" sz="115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с доходов, полученных от осуществления деятельности физическими лицами, зарегистрированными в качестве индивидуальных предпринимателей, нотариусов, занимающихся частной практикой, адвокатов, учредивших адвокатские кабинеты, и других лиц, занимающихся частной практикой в соответствии со статьей 227 Налогового кодекса Российской Федерации</a:t>
                      </a:r>
                      <a:endParaRPr lang="ru-RU" sz="11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2 500,00000</a:t>
                      </a:r>
                      <a:endParaRPr lang="ru-RU" sz="11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1 999,93859</a:t>
                      </a:r>
                      <a:endParaRPr lang="ru-RU" sz="11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80,0</a:t>
                      </a:r>
                      <a:endParaRPr lang="ru-RU" sz="11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61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000 1 01 02030 01 0000 110</a:t>
                      </a:r>
                      <a:endParaRPr lang="ru-RU" sz="115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с доходов, полученных физическими лицами в соответствии со статьей 228 Налогового кодекса Российской Федерации</a:t>
                      </a:r>
                      <a:endParaRPr lang="ru-RU" sz="11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22 000,00000</a:t>
                      </a:r>
                      <a:endParaRPr lang="ru-RU" sz="11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18 186,85855</a:t>
                      </a:r>
                      <a:endParaRPr lang="ru-RU" sz="11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82,7</a:t>
                      </a:r>
                      <a:endParaRPr lang="ru-RU" sz="11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680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000 1 01 02040 01 0000 110</a:t>
                      </a:r>
                      <a:endParaRPr lang="ru-RU" sz="115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в виде фиксированных авансовых платежей с доходов, полученных физическими лицами, являющимися иностранными гражданами, осуществляющими трудовую деятельность по найму на основании патента в соответствии со статьей 227.1 Налогового кодекса Российской Федерации</a:t>
                      </a:r>
                    </a:p>
                  </a:txBody>
                  <a:tcPr marL="36335" marR="36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6 160,00000</a:t>
                      </a:r>
                      <a:endParaRPr lang="ru-RU" sz="11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4 955,13710</a:t>
                      </a:r>
                      <a:endParaRPr lang="ru-RU" sz="11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80,4</a:t>
                      </a:r>
                      <a:endParaRPr lang="ru-RU" sz="11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680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000 1 01 02080 01 0000 110</a:t>
                      </a:r>
                      <a:endParaRPr lang="ru-RU" sz="115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в части суммы налога, превышающей 650 000 рублей, относящейся к части налоговой базы, превышающей 5 000 000 рублей (за исключением налога на доходы физических лиц с сумм прибыли контролируемой иностранной компании, в том числе фиксированной прибыли контролируемой иностранной компании)</a:t>
                      </a:r>
                      <a:endParaRPr lang="ru-RU" sz="11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18 840,00000</a:t>
                      </a:r>
                      <a:endParaRPr lang="ru-RU" sz="11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36 637,84747</a:t>
                      </a:r>
                      <a:endParaRPr lang="ru-RU" sz="11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194,5</a:t>
                      </a:r>
                      <a:endParaRPr lang="ru-RU" sz="11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584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000 1 01 02130 01 0000 110</a:t>
                      </a:r>
                      <a:endParaRPr lang="ru-RU" sz="115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в отношении доходов от долевого участия в организации, полученных в виде дивидендов (в части суммы     налога,       не превышающей 650 000 рублей)</a:t>
                      </a:r>
                      <a:endParaRPr lang="ru-RU" sz="11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17 000,00000</a:t>
                      </a:r>
                      <a:endParaRPr lang="ru-RU" sz="11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16 234,72653</a:t>
                      </a:r>
                      <a:endParaRPr lang="ru-RU" sz="11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95,5</a:t>
                      </a:r>
                      <a:endParaRPr lang="ru-RU" sz="11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extLst>
                  <a:ext uri="{0D108BD9-81ED-4DB2-BD59-A6C34878D82A}">
                    <a16:rowId xmlns:a16="http://schemas.microsoft.com/office/drawing/2014/main" val="2466863230"/>
                  </a:ext>
                </a:extLst>
              </a:tr>
            </a:tbl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980880" y="465487"/>
            <a:ext cx="10779306" cy="657225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а также межбюджетных трансфертов городского округа Лобня за 2023 год</a:t>
            </a:r>
          </a:p>
        </p:txBody>
      </p:sp>
    </p:spTree>
    <p:extLst>
      <p:ext uri="{BB962C8B-B14F-4D97-AF65-F5344CB8AC3E}">
        <p14:creationId xmlns:p14="http://schemas.microsoft.com/office/powerpoint/2010/main" val="305550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8618" y="547396"/>
            <a:ext cx="10495280" cy="1000125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а также межбюджетных трансфертов городского округа Лобня за 2023 год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172230"/>
              </p:ext>
            </p:extLst>
          </p:nvPr>
        </p:nvGraphicFramePr>
        <p:xfrm>
          <a:off x="102638" y="1436915"/>
          <a:ext cx="11747240" cy="5266715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21349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038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96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25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63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269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бюджетной классификации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Российской Федерации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доходов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на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год,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рублей   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за 2023 год, тыс. рублей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исполнения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03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000 1 01 02140 01 0000 110</a:t>
                      </a:r>
                      <a:endParaRPr lang="ru-RU" sz="115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612" marR="476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5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в отношении доходов от долевого участия в организации, полученных в виде дивидендов (в части суммы налога, превышающей 650 000 рублей)</a:t>
                      </a:r>
                      <a:endParaRPr lang="ru-RU" sz="115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33 000,00000</a:t>
                      </a:r>
                      <a:endParaRPr lang="ru-RU" sz="115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612" marR="476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29 550,43656</a:t>
                      </a:r>
                      <a:endParaRPr lang="ru-RU" sz="115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612" marR="476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89,6</a:t>
                      </a:r>
                      <a:endParaRPr lang="ru-RU" sz="115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612" marR="47612" marT="0" marB="0"/>
                </a:tc>
                <a:extLst>
                  <a:ext uri="{0D108BD9-81ED-4DB2-BD59-A6C34878D82A}">
                    <a16:rowId xmlns:a16="http://schemas.microsoft.com/office/drawing/2014/main" val="2453333083"/>
                  </a:ext>
                </a:extLst>
              </a:tr>
              <a:tr h="3881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000 1 03 00000 00 0000 000</a:t>
                      </a:r>
                      <a:endParaRPr lang="ru-RU" sz="115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612" marR="476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товары (работы, услуги), реализуемые на территории Российской Федерации</a:t>
                      </a:r>
                    </a:p>
                  </a:txBody>
                  <a:tcPr marL="47612" marR="476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10 494,00000</a:t>
                      </a:r>
                      <a:endParaRPr lang="ru-RU" sz="115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612" marR="476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10 762,08595</a:t>
                      </a:r>
                      <a:endParaRPr lang="ru-RU" sz="115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612" marR="476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102,6</a:t>
                      </a:r>
                      <a:endParaRPr lang="ru-RU" sz="115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612" marR="47612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81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000 1 03 02000 01 0000 110</a:t>
                      </a:r>
                      <a:endParaRPr lang="ru-RU" sz="115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612" marR="476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Акцизы по подакцизным товарам (продукции), производимым на территории Российской Федерации</a:t>
                      </a:r>
                      <a:endParaRPr lang="ru-RU" sz="11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612" marR="476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10 494,00000</a:t>
                      </a:r>
                      <a:endParaRPr lang="ru-RU" sz="11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612" marR="476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10 762,08595</a:t>
                      </a:r>
                      <a:endParaRPr lang="ru-RU" sz="11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612" marR="476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102,6</a:t>
                      </a:r>
                      <a:endParaRPr lang="ru-RU" sz="11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612" marR="47612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42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000 1 03 02230 01 0000 110</a:t>
                      </a:r>
                      <a:endParaRPr lang="ru-RU" sz="115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612" marR="476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уплаты акцизов на дизельное топливо, подлежащие распределению между бюджетами субъектов Российской Федерации и местными бюджетами с учетом установленных дифференцированных нормативов отчислений в местные бюджеты</a:t>
                      </a:r>
                      <a:endParaRPr lang="ru-RU" sz="11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612" marR="476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5 400,00000</a:t>
                      </a:r>
                      <a:endParaRPr lang="ru-RU" sz="11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612" marR="476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5 576,42339</a:t>
                      </a:r>
                      <a:endParaRPr lang="ru-RU" sz="11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612" marR="476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103,3</a:t>
                      </a:r>
                      <a:endParaRPr lang="ru-RU" sz="11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612" marR="47612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838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000 1 03 02240 01 0000 110</a:t>
                      </a:r>
                      <a:endParaRPr lang="ru-RU" sz="115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612" marR="476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уплаты акцизов на моторные масла для дизельных и (или) карбюраторных (инжекторных) двигателей, подлежащие распределению между бюджетами субъектов Российской Федерации и местными бюджетами с учетом установленных дифференцированных нормативов отчислений в местные бюджеты</a:t>
                      </a:r>
                      <a:endParaRPr lang="ru-RU" sz="11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612" marR="476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29,00000</a:t>
                      </a:r>
                      <a:endParaRPr lang="ru-RU" sz="11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612" marR="476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29,12512</a:t>
                      </a:r>
                      <a:endParaRPr lang="ru-RU" sz="11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612" marR="476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100,4</a:t>
                      </a:r>
                      <a:endParaRPr lang="ru-RU" sz="11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612" marR="47612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42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000 1 03 02250 01 0000 110</a:t>
                      </a:r>
                      <a:endParaRPr lang="ru-RU" sz="115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612" marR="476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уплаты акцизов на автомобильный бензин, подлежащие распределению между бюджетами субъектов Российской Федерации и местными бюджетами с учетом установленных дифференцированных нормативов отчислений в местные бюджеты</a:t>
                      </a:r>
                      <a:endParaRPr lang="ru-RU" sz="11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612" marR="476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5 700,00000</a:t>
                      </a:r>
                      <a:endParaRPr lang="ru-RU" sz="11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612" marR="476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5 763,66868</a:t>
                      </a:r>
                      <a:endParaRPr lang="ru-RU" sz="11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612" marR="476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101,1</a:t>
                      </a:r>
                      <a:endParaRPr lang="ru-RU" sz="11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612" marR="47612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807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000 1 03 02260 01 0000 110</a:t>
                      </a:r>
                      <a:endParaRPr lang="ru-RU" sz="115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612" marR="476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уплаты акцизов на прямогонный бензин, подлежащие распределению между бюджетами субъектов Российской Федерации и местными бюджетами с учетом установленных дифференцированных нормативов отчислений в местные бюджеты</a:t>
                      </a:r>
                      <a:endParaRPr lang="ru-RU" sz="11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612" marR="476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-635,00000</a:t>
                      </a:r>
                      <a:endParaRPr lang="ru-RU" sz="11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612" marR="476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-607,13124</a:t>
                      </a:r>
                      <a:endParaRPr lang="ru-RU" sz="11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612" marR="476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95,6</a:t>
                      </a:r>
                      <a:endParaRPr lang="ru-RU" sz="11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612" marR="47612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122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1323" y="923161"/>
            <a:ext cx="10164444" cy="695325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а также межбюджетных трансфертов городского округа Лобня за 2023 год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2236085"/>
              </p:ext>
            </p:extLst>
          </p:nvPr>
        </p:nvGraphicFramePr>
        <p:xfrm>
          <a:off x="437928" y="1704944"/>
          <a:ext cx="11457504" cy="4860328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21625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939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32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97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2799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443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бюджетной классификации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Российской Федерации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доходов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 на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год,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рублей   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за 2023 год, тыс. рублей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исполнения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50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000 1 05 00000 00 0000 000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0149" marR="6014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совокупный доход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0149" marR="601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344 075,40000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0149" marR="601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345 250,61368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0149" marR="601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100,3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0149" marR="60149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4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000 1 05 01000 00 0000 110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0149" marR="6014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упрощенной системы налогообложения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0149" marR="601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334 000,00000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0149" marR="601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335 779,53863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0149" marR="601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100,5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0149" marR="60149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67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000 1 05 01010 01 0000 110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с налогоплательщиков, выбравших в качестве объекта налогообложения доходы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277 000,00000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279 172,46007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100,8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07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000 1 05 01011 01 0000 110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с налогоплательщиков, выбравших в качестве объекта налогообложения доходы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277 000,00000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279 172,54291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100,8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98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000 1 05 01020 01 0000 110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с налогоплательщиков, выбравших в качестве объекта налогообложения доходы, уменьшенные на величину расходов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57 000,00000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56 607,07856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99,3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524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000 1 05 01021 01 0000 110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с налогоплательщиков, выбравших в качестве объекта налогообложения доходы, уменьшенные на величину расходов (в том числе минимальный налог, зачисляемый в бюджеты субъектов Российской Федерации)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57 000,00000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56 607,07856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99,3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98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000 1 05 02000 02 0000 110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налог на вмененный доход для отдельных видов деятельности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-1 246,00000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-1 160,02124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93,1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91995764"/>
                  </a:ext>
                </a:extLst>
              </a:tr>
              <a:tr h="3140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000 1 05 02010 02 0000 110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налог на вмененный доход для отдельных видов деятельности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-1 247,80000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-1 161,83342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03386822"/>
                  </a:ext>
                </a:extLst>
              </a:tr>
              <a:tr h="4135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000 1 05 02020 02 0000 110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налог на вмененный доход для отдельных видов деятельности) за налоговые периоды, истекшие до 1 января 2011 года)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1,80000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1,81218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100,7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437743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031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7130" y="749334"/>
            <a:ext cx="9675706" cy="723899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а также межбюджетных трансфертов городского округа Лобня за 2023 год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0234190"/>
              </p:ext>
            </p:extLst>
          </p:nvPr>
        </p:nvGraphicFramePr>
        <p:xfrm>
          <a:off x="227045" y="1473233"/>
          <a:ext cx="11737910" cy="5305336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22154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138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39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692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354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739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бюджетной классификации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Российской Федерации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доходов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 на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2023год,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рублей   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за 2023 год, тыс. рублей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исполнения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26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000 1 05 03000 01 0000 110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сельскохозяйственный налог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21,40000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21,42700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100,1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45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000 1 05 03010 01 0000 110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сельскохозяйственный налог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21,40000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21,42700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13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000 1 05 04000 02 0000 110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патентной системы налогообложения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10 000,00000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9 230,32995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57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000 1 05 04010 02 0000 110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патентной системы налогообложения, зачисляемый в бюджеты городских округов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10 000,00000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9 230,32995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57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000 105 07000 00 0000 110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специального налогового режима "Автоматизированная упрощенная система налогообложения"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1 300,00000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1 379,33934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106,1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66704958"/>
                  </a:ext>
                </a:extLst>
              </a:tr>
              <a:tr h="3457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000 105 07000 01 0000 110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специального налогового       режима "Автоматизированная упрощенная       система налогообложения"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1 300,00000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1 379,33934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106,1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33857613"/>
                  </a:ext>
                </a:extLst>
              </a:tr>
              <a:tr h="1888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000 1 06 00000 00 0000 000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имущество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271 088,00000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271 646,02561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91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000 1 06 01000 00 0000 110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 физических лиц 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86 000,00000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87 381,56777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91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000 1 06 01020 04 0000 110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 физических лиц, взимаемый по ставкам, применяемым к объектам налогообложения, расположенным в границах городских округов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86 000,00000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87 381,56777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91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000 1 06 06000 00 0000 110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185 088,00000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184 264,45784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91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000 1 06 06030 00 0000 110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организаций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132 088,00000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131 781,98509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591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000 1 06 06032 04 0000 110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организаций, обладающих земельным участком, расположенным в границах городских округов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132 088,00000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131 781,98509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591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000 1 06 06040 00 0000 110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физических лиц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53 000,00000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52 482,47275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591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000 1 06 06042 04 0000 110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физических лиц, обладающих земельным участком, расположенным в границах городских округов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53 000,00000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52 482,47275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1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7464" y="609302"/>
            <a:ext cx="9659620" cy="714375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а также межбюджетных трансфертов городского округа Лобня за 2023 год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8799537"/>
              </p:ext>
            </p:extLst>
          </p:nvPr>
        </p:nvGraphicFramePr>
        <p:xfrm>
          <a:off x="278363" y="1393861"/>
          <a:ext cx="11635274" cy="5273445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2196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937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42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57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548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975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бюджетной классификации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Российской Федерации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доходов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на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год,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рублей   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за 2023 год, 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тыс. рублей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исполнения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8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000 1 08 00000 00 0000 000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13 010,00000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13 150,64684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4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000 1 08 03000 01 0000 110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 по делам, рассматриваемым в судах общей юрисдикции, мировыми судьями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13 000,00000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13 140,64684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9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000 1 08 03010 01 0000 110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 по делам, рассматриваемым в судах общей юрисдикции, мировыми судьями (за исключением Верховного Суда Российской Федерации)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13 000,00000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13 140,64684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95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000 1 08 07000 01 0000 110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 за государственную регистрацию, а также за совершение прочих юридически значимых действий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10,00000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10,00000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81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000 1 08 07150 01 0000 110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 за выдачу разрешения на установку рекламной конструкции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10,00000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10,00000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48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000 1 09 00000 00 0000 000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Задолженность и перерасчеты по отмененным налогам, сборам и иным обязательным платежам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-0,90166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35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000 1 09 01000 00 0000 000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прибыль организаций, зачислявшийся до 1 января 2005 года в местные бюджеты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0,03500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95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000 1 09 01020 04 0000 000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прибыль организаций, зачислявшийся до 1 января 2005 года в местные бюджеты, мобилизуемый на территории городских округов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0,03500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05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000 1 09 07000 00 0000 110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налоги и сборы (по отмененным местным налогам и сборам)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-0,93666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42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000 1 09 07030 00 0000 110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Целевые сборы с граждан и предприятий, учреждений, организаций на содержание милиции, на благоустройство территорий, на нужды образования и другие цели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-0,93666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42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000 1 09 07032 01 0000 110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Целевые сборы с граждан и предприятий, учреждений, организаций на содержание милиции, на благоустройство территорий, на нужды образования и другие цели, мобилизуемые на территориях городских округов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-0,93666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697152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8396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9269" y="497887"/>
            <a:ext cx="9990667" cy="723899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а также межбюджетных трансфертов городского округа Лобня за 2023 год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7516731"/>
              </p:ext>
            </p:extLst>
          </p:nvPr>
        </p:nvGraphicFramePr>
        <p:xfrm>
          <a:off x="244048" y="1314863"/>
          <a:ext cx="11703904" cy="5477161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21757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360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68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791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3609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439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бюджетной классификации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Российской Федерации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доходов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 на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год,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рублей    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за 2023 год,      тыс. рублей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исполнения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33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000 1 11 00000 00 0000 000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использования имущества, находящегося в государственной и муниципальной собственности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181 123,40000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192 014,92285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106,0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592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000 1 11 05000 00 0000 120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получаемые в виде арендной либо иной платы за передачу в возмездное пользование государственного и муниципального имущества (за исключением имущества бюджетных и автономных учреждений, а также имущества государственных и муниципальных унитарных предприятий, в том числе казенных)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154 852,30000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166 685,74033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107,6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86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000 1 11 05010 00 0000 120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получаемые в виде арендной платы за земельные участки, государственная собственность на которые не разграничена, а также средства от продажи права на заключение договоров аренды указанных земельных участков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115 000,00000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123 834,78147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107,7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39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000 1 11 05012 04 0000 120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получаемые в виде арендной платы за земельные участки, государственная собственность на которые не разграничена и которые расположены в границах городских округов, а также средства от продажи права на заключение договоров аренды указанных земельных участков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115 000,00000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123 834,78147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107,7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439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000 1 11 05020 00 0000 120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получаемые в виде арендной платы за земли после разграничения государственной собственности на землю, а также средства от продажи права на заключение договоров аренды указанных земельных участков (за исключением земельных участков бюджетных и автономных учреждений)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15 601,00000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18 068,58161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115,8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439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000 1 11 05024 04 0000 120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получаемые в виде арендной платы, а также средства от продажи права на заключение договоров аренды за земли, находящиеся в собственности городских округов (за исключением земельных участков муниципальных бюджетных и автономных учреждений)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15 601,00000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18 068,58161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115,8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1789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6361" y="781802"/>
            <a:ext cx="9919546" cy="885825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а также межбюджетных трансфертов городского округа Лобня за 2023 год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9766317"/>
              </p:ext>
            </p:extLst>
          </p:nvPr>
        </p:nvGraphicFramePr>
        <p:xfrm>
          <a:off x="338494" y="1782147"/>
          <a:ext cx="11515011" cy="4928532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21734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112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29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34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138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728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бюджетной классификации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Российской Федерации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доходов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 на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год,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рублей    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за 2023 год,    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тыс. рублей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исполнения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74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000 1 11 05070 00 0000 120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сдачи в аренду имущества, составляющего государственную (муниципальную) казну (за исключением земельных участков)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24 200,00000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24 731,10737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102,2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74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000 1 11 05074 04 0000 120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сдачи в аренду имущества, составляющего казну городских округов (за исключением земельных участков)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24 200,00000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24 731,10737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102,2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955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000 1 11 05312 00 0000 120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по соглашениям об установлении сервитута, заключенным органами местного самоуправления городских округов, государственными или муниципальными предприятиями либо государственными или муниципальными учреждениями в отношении земельных участков, государственная собственность на которые не разграничена и которые расположены в границах городских округов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51,30000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51,26988 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955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000 1 11 05312 04 0000 120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по соглашениям об установлении сервитута, заключенным органами местного самоуправления городских округов, государственными или муниципальными предприятиями либо государственными или муниципальными учреждениями в отношении земельных участков, государственная собственность на которые не разграничена и которые расположены в границах городских округов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51,30000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51,26988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33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000 1 11 07000 00 0000 120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Платежи от государственных и муниципальных унитарных предприятий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48,50000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48,47061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563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000 1 11 07014 04 0000 120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перечисления части прибыли, остающейся после уплаты налогов и иных обязательных платежей муниципальных унитарных предприятий, созданных городскими округами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48,50000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48,47061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807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9668" y="732790"/>
            <a:ext cx="9878906" cy="809625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а также межбюджетных трансфертов городского округа Лобня за 2023 год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2809012"/>
              </p:ext>
            </p:extLst>
          </p:nvPr>
        </p:nvGraphicFramePr>
        <p:xfrm>
          <a:off x="276601" y="1649769"/>
          <a:ext cx="11638797" cy="5096264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21967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715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69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276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58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522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бюджетной классификации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Российской Федерации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доходов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 на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год,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рублей    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за 2023 год,    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тыс. рублей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исполнения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22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000 1 11 09000 00 0000 120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доходы от использования имущества и прав, находящихся в государственной и муниципальной собственности (за исключением имущества бюджетных и автономных учреждений, а также имущества государственных и муниципальных унитарных предприятий, в том числе казенных)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26 222,60000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25 280,71191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96,4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22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000 1 11 09040 04 0000 120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доходы от использования имущества и прав, находящихся в государственной и муниципальной собственности (за исключением имущества бюджетных и автономных учреждений, а также имущества государственных и муниципальных унитарных предприятий, в том числе казенных)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19 053,10000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19 092,89356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100,2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74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000 1 11 09044 04 0002 120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по договорам социального найма жилых помещений, найма жилых помещений, находящихся в муниципальной собственности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17 600,00000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17 451,70918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99,2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74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000 1 11 09044 04 0003 120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по договорам коммерческого найма жилых помещений, находящихся в муниципальной собственности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550,00000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604,55009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109,9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48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000 1 11 09044 04 0004 120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поступления от использования имущества находящегося в собственности городских округов (за исключением имущества муниципальных бюджетных и автономных учреждений и МУП в т.ч. казенных)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903,10000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1 036,63429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114,8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697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000 1 11 09080 04 0000 120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Плата, поступившая в рамках договора за предоставление права на размещение и эксплуатацию нестационарного торгового объекта, установку и эксплуатацию рекламных конструкций на землях или  земельных участках, находящихся в собственности городских округов, и на землях или земельных участках, государственная собственность на которые не разграничена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7 169,50000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6 187,81835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86,3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552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5892" y="457864"/>
            <a:ext cx="9675706" cy="971550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а также межбюджетных трансфертов городского округа Лобня за 2023 год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4115346"/>
              </p:ext>
            </p:extLst>
          </p:nvPr>
        </p:nvGraphicFramePr>
        <p:xfrm>
          <a:off x="227045" y="1429414"/>
          <a:ext cx="11737910" cy="5272515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2215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523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5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89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354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667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бюджетной классификации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Российской Федерации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доходов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на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год,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рублей    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за 2023 год, тыс. рублей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исполнения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38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000 1 11 09080 04 0002 120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Плата, поступившая в рамках договора на установку и эксплуатацию рекламных конструкций на землях или земельных участках, находящихся в собственности городских округов, и на землях или земельных участках, государственная собственность на которые не разграничена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248,00000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240,29260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96,9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39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000 1 11 09080 04 0003 120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Плата, поступившая в рамках договора за предоставление права на размещение и эксплуатацию нестационарного торгового объекта на землях или земельных участках, находящихся в собственности городских округов, и на землях или земельных участках, государственная собственность на которые не разграничена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6 921,50000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5 947,52575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85,9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92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000 1 12 00000 00 0000 000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Платежи при пользовании природными ресурсами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127,00000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122,94894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96,8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70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000 1 12 01000 01 0000 120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негативное воздействие на окружающую среду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127,00000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122,94894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96,8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83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000 1 12 01010 01 0000 120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выбросы загрязняющих веществ в атмосферный воздух стационарными объектами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95,00000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92,90522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97,8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98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000 1 12 01030 01 0000 120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сбросы загрязняющих веществ в водные объекты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17,00000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15,28799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89,9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70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000 1 12 01040 01 0000 120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размещение отходов производства и потребления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15,00000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14,75573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98,4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78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000 1 13 00000 00 0000 000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оказания платных услуг (работ) и компенсации затрат государства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16 213,10000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15 875,89519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97,9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86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000 1 13 01000 00 0000 130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оказания платных услуг (работ)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9 831,50000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9 493,35186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96,6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86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000 1 13 01990 00 0000 130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доходы от оказания платных услуг (работ)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9 831,50000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9 493,35186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96,6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3139704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000 1 13 01994 04 0000 130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доходы от оказания платных услуг (работ) получателями средств бюджетов городских округов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9 831,50000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9 493,35186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96,6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233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23299" y="22381"/>
            <a:ext cx="8376439" cy="43204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74853402"/>
              </p:ext>
            </p:extLst>
          </p:nvPr>
        </p:nvGraphicFramePr>
        <p:xfrm>
          <a:off x="404326" y="519743"/>
          <a:ext cx="11383347" cy="65608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4763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70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1194">
                <a:tc>
                  <a:txBody>
                    <a:bodyPr/>
                    <a:lstStyle/>
                    <a:p>
                      <a:pPr marL="4572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300"/>
                        </a:spcAft>
                        <a:buClrTx/>
                        <a:buSzPct val="97000"/>
                        <a:buFont typeface="+mj-lt"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Основные понятия и определения</a:t>
                      </a:r>
                    </a:p>
                  </a:txBody>
                  <a:tcPr marL="162560" marR="16256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162560" marR="16256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1194"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2. Основные направления бюджетной, налоговой и долговой  политики</a:t>
                      </a:r>
                    </a:p>
                  </a:txBody>
                  <a:tcPr marL="162560" marR="16256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162560" marR="16256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1194"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3. Долговая политика</a:t>
                      </a:r>
                    </a:p>
                  </a:txBody>
                  <a:tcPr marL="162560" marR="16256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162560" marR="16256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1194"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4. Выполнение основных показателей социально-экономического</a:t>
                      </a:r>
                      <a:r>
                        <a:rPr lang="ru-RU" sz="14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развития городского округа Лобня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2560" marR="16256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162560" marR="16256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1194"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5. Выполнение основных характеристик бюджета городского округа Лобня за 2023 год</a:t>
                      </a:r>
                    </a:p>
                  </a:txBody>
                  <a:tcPr marL="162560" marR="16256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162560" marR="16256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1194"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6. Основные характеристики бюджета городского округа Лобня за 2023 год</a:t>
                      </a:r>
                    </a:p>
                  </a:txBody>
                  <a:tcPr marL="162560" marR="16256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162560" marR="16256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1194"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7. Основные параметры исполнения бюджета городского округа Лобня за 2021-2023 гг.</a:t>
                      </a:r>
                    </a:p>
                  </a:txBody>
                  <a:tcPr marL="162560" marR="16256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162560" marR="162560" marT="34290" marB="342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6422"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8. Информация об объеме и структуре налоговых и неналоговых доходов, а также межбюджетных трансфертов      городского округа Лобня за 2023 год</a:t>
                      </a:r>
                    </a:p>
                  </a:txBody>
                  <a:tcPr marL="162560" marR="16256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162560" marR="162560" marT="34290" marB="3429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1194"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9. Динамика</a:t>
                      </a:r>
                      <a:r>
                        <a:rPr lang="ru-RU" sz="14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исполнения бюджета городского округа Лобня за 2021-2023 г по доходам 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2560" marR="16256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</a:p>
                  </a:txBody>
                  <a:tcPr marL="162560" marR="162560" marT="34290" marB="3429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1194"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 Динамика и структура налоговых и неналоговых доходов бюджета городского округа Лобня за 2021-2023 годы</a:t>
                      </a:r>
                    </a:p>
                  </a:txBody>
                  <a:tcPr marL="162560" marR="16256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</a:p>
                  </a:txBody>
                  <a:tcPr marL="162560" marR="162560" marT="34290" marB="3429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1194"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 Динамика и структура безвозмездных поступлений  бюджета городского округа Лобня за 2021-2023 годы</a:t>
                      </a:r>
                    </a:p>
                  </a:txBody>
                  <a:tcPr marL="162560" marR="16256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</a:p>
                  </a:txBody>
                  <a:tcPr marL="162560" marR="162560" marT="34290" marB="3429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1194"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 Муниципальный долг</a:t>
                      </a:r>
                    </a:p>
                  </a:txBody>
                  <a:tcPr marL="162560" marR="16256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 marL="162560" marR="162560" marT="34290" marB="3429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1194"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 Ставки по местным налогам</a:t>
                      </a:r>
                    </a:p>
                  </a:txBody>
                  <a:tcPr marL="162560" marR="16256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</a:p>
                  </a:txBody>
                  <a:tcPr marL="162560" marR="162560" marT="34290" marB="34290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71194"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 Оценка потерь бюджета городского округа Лобня от предоставленных налоговых льгот в 2023 г</a:t>
                      </a:r>
                    </a:p>
                  </a:txBody>
                  <a:tcPr marL="162560" marR="16256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</a:p>
                  </a:txBody>
                  <a:tcPr marL="162560" marR="162560" marT="34290" marB="3429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1194"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 Доходы на душу населения по муниципальным образованиям Московской области в 2023 г</a:t>
                      </a:r>
                    </a:p>
                  </a:txBody>
                  <a:tcPr marL="162560" marR="16256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</a:p>
                  </a:txBody>
                  <a:tcPr marL="162560" marR="162560" marT="34290" marB="3429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1194"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 Расходы бюджета </a:t>
                      </a:r>
                    </a:p>
                  </a:txBody>
                  <a:tcPr marL="162560" marR="16256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</a:p>
                  </a:txBody>
                  <a:tcPr marL="162560" marR="162560" marT="34290" marB="3429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71194"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 Исполнение бюджета по муниципальным программам</a:t>
                      </a:r>
                    </a:p>
                  </a:txBody>
                  <a:tcPr marL="162560" marR="16256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</a:t>
                      </a:r>
                    </a:p>
                  </a:txBody>
                  <a:tcPr marL="162560" marR="162560" marT="34290" marB="3429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71194"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 Информация о расходах бюджета по муниципальным программам, с указанием достигнутых показателей </a:t>
                      </a:r>
                    </a:p>
                  </a:txBody>
                  <a:tcPr marL="162560" marR="16256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</a:p>
                  </a:txBody>
                  <a:tcPr marL="162560" marR="162560" marT="34290" marB="3429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71194"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</a:t>
                      </a:r>
                      <a:r>
                        <a:rPr lang="ru-RU" sz="14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Общественно-значимые объекты, реализуемые в городском округе Лобня в 2023 году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2560" marR="16256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</a:t>
                      </a:r>
                    </a:p>
                  </a:txBody>
                  <a:tcPr marL="162560" marR="162560" marT="34290" marB="3429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47642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20. </a:t>
                      </a:r>
                      <a:r>
                        <a:rPr lang="ru-RU" altLang="ru-RU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бюджета с учетом интересов целевых групп  пользователей, на которые направлены мероприятия муниципальных программ за 2023 год 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2560" marR="16256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ru-RU" sz="14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2560" marR="162560" marT="34290" marB="3429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47642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21. Контактная информация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2560" marR="16256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</a:t>
                      </a:r>
                    </a:p>
                  </a:txBody>
                  <a:tcPr marL="162560" marR="162560" marT="34290" marB="34290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1056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7589" y="350482"/>
            <a:ext cx="9517380" cy="676275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а также межбюджетных трансфертов городского округа Лобня за 2023 год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9535221"/>
              </p:ext>
            </p:extLst>
          </p:nvPr>
        </p:nvGraphicFramePr>
        <p:xfrm>
          <a:off x="217714" y="1026757"/>
          <a:ext cx="11756571" cy="5712360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22189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289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0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410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372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732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бюджетной классификации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Российской Федерации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доходов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план на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год,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рублей    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Исполнено за   2023 год, 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тыс. рублей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исполнения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92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000 1 13 01994 04 0001 130</a:t>
                      </a:r>
                      <a:endParaRPr lang="ru-RU" sz="11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оказания платных услуг МКУ МФЦ города Лобня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1 100,00000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1 076,86552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97,9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87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000 1 13 01994 04 0003 130</a:t>
                      </a:r>
                      <a:endParaRPr lang="ru-RU" sz="11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Платежи за резервирование места под будущие захоронения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7 730,00000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7 761,67882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100,4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87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000 1 13 01994 04 0004 130</a:t>
                      </a:r>
                      <a:endParaRPr lang="ru-RU" sz="11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оказания платных услуг (работ) МКУ «Управление по работе с территориями»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1 000,00000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653,34332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65,3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6289576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000 1 13 01994 04 0005 130</a:t>
                      </a:r>
                      <a:endParaRPr lang="ru-RU" sz="11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доходы от оказания платных услуг (работ) получателями средств бюджетов городских округов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1,50000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1,46420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97,6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44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000 1 13 02000 00 0000 000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компенсации затрат государства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6 381,60000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6 382,54333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1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000 1 13 02064 04 0000 130</a:t>
                      </a:r>
                      <a:endParaRPr lang="ru-RU" sz="11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поступающие в порядке возмещения расходов, понесенных в связи с эксплуатацией имущества городских округов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54,80000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54,81780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49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901 1 13 02994 04 0000 130</a:t>
                      </a:r>
                      <a:endParaRPr lang="ru-RU" sz="11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доходы от компенсации затрат бюджетов городских округов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528,00000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528,06424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33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903 1 13 02994 04 0000 130</a:t>
                      </a:r>
                      <a:endParaRPr lang="ru-RU" sz="11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доходы от компенсации затрат бюджетов городских округов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35,00000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35,00000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16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905 1 13 02994 04 0000 130</a:t>
                      </a:r>
                      <a:endParaRPr lang="ru-RU" sz="11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доходы от компенсации затрат бюджетов городских округов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5 661,80000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5 661,78168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25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908 1 13 02994 04 0000 130</a:t>
                      </a:r>
                      <a:endParaRPr lang="ru-RU" sz="11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доходы от компенсации затрат бюджетов городских округов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102,00000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102,87961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100,9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72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000 1 14 00000 00 0000 000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материальных и нематериальных активов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177 637,90000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181 493,21761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102,2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46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000 1 14 01000 00 0000 000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квартир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16 123,90000</a:t>
                      </a:r>
                      <a:endParaRPr lang="ru-RU" sz="115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16 710,89207</a:t>
                      </a:r>
                      <a:endParaRPr lang="ru-RU" sz="115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103,6</a:t>
                      </a:r>
                      <a:endParaRPr lang="ru-RU" sz="115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38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000 1 14 01040 04 0000 410</a:t>
                      </a:r>
                      <a:endParaRPr lang="ru-RU" sz="11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квартир, находящихся в собственности городских округов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16 123,90000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16 710,89207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103,6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6911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000 1 14 02000 00 0000 000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реализации имущества, находящегося в государственной и муниципальной собственности (за исключением движимого имущества  бюджетных и автономных учреждений, а также имущества государственных и муниципальных унитарных предприятий, в том числе казенных)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65 000,00000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73 047,03352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112,4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7639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000 1 14 02040 04 0000 410</a:t>
                      </a:r>
                      <a:endParaRPr lang="ru-RU" sz="11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реализации иного имущества, находящегося в собственности городских округов (за исключением имущества муниципальных бюджетных и автономных учреждений, а также имущества муниципальных унитарных предприятий, в том числе казенных), в части реализации основных средств по указанному имуществу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65 000,00000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73 047,03352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112,4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982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6172" y="550001"/>
            <a:ext cx="9602470" cy="790575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а также межбюджетных трансфертов городского округа Лобня за 2023 год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1895371"/>
              </p:ext>
            </p:extLst>
          </p:nvPr>
        </p:nvGraphicFramePr>
        <p:xfrm>
          <a:off x="130628" y="1481821"/>
          <a:ext cx="11784564" cy="5294407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2224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426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34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442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399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230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бюджетной классификации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Российской Федерации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доходов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план на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год,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рублей    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за 2023 год, 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тыс. рублей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исполнения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99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000 1 14 02043 04 0000 410</a:t>
                      </a:r>
                      <a:endParaRPr lang="ru-RU" sz="11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реализации иного имущества, находящегося в собственности городских округов (за исключением имущества муниципальных бюджетных и автономных учреждений, а также имущества муниципальных унитарных предприятий, в том числе казенных), в части реализации основных средств по указанному имуществу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65 000,00000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73 047,03352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112,4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90756475"/>
                  </a:ext>
                </a:extLst>
              </a:tr>
              <a:tr h="4031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000 1 14 06000 00 0000 430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земельных участков, находящихся в государственной и муниципальной собственности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96 514,00000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91 735,29202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95,0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31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000 1 14 06010 00 0000 430</a:t>
                      </a:r>
                      <a:endParaRPr lang="ru-RU" sz="11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земельных участков, государственная собственность на которые не разграничена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80 000,00000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73 589,72502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92,0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31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000 1 14 06012 04 0000 430</a:t>
                      </a:r>
                      <a:endParaRPr lang="ru-RU" sz="11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земельных участков, государственная собственность на которые не разграничена и которые расположены в границах городских округов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80 000,00000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73 589,72502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92,0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30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000 1 14 06310 04 0000 430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увеличение площади земельных участков, находящихся в частной собственности, в результате перераспределения таких земельных участков и земель (или) земельных участков, государственная собственность на которые не разграничена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16 514,00000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18 145,56700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109,9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048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000 1 14 06312 04 0000 430</a:t>
                      </a:r>
                      <a:endParaRPr lang="ru-RU" sz="11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увеличение площади земельных участков, находящихся в частной собственности, в результате перераспределения таких земельных участков и земель (или) земельных участков, государственная собственность на которые не разграничена и которые расположены в границах городских округов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16 514,00000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18 145,56700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109,9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65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000 1 16 00000 00 0000 000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Штрафы, санкции, возмещение ущерба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9 695,70000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10 116,69233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104,3</a:t>
                      </a:r>
                      <a:endParaRPr lang="ru-RU" sz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63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000 1 16 01000 00 0000 140</a:t>
                      </a:r>
                      <a:endParaRPr lang="ru-RU" sz="11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Кодексом Российской Федерации об административных правонарушениях</a:t>
                      </a:r>
                      <a:endParaRPr lang="ru-RU" sz="11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2 632,70000</a:t>
                      </a:r>
                      <a:endParaRPr lang="ru-RU" sz="11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2 783,55211</a:t>
                      </a:r>
                      <a:endParaRPr lang="ru-RU" sz="11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105,7</a:t>
                      </a:r>
                      <a:endParaRPr lang="ru-RU" sz="11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310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2968" y="347162"/>
            <a:ext cx="9693275" cy="885825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а также межбюджетных трансфертов городского округа Лобня за 2023 год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3704041"/>
              </p:ext>
            </p:extLst>
          </p:nvPr>
        </p:nvGraphicFramePr>
        <p:xfrm>
          <a:off x="231710" y="1102359"/>
          <a:ext cx="11728580" cy="5804281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22137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53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271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378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345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204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бюджетной классификации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Российской Федерации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доходов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план на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год,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рублей    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за 2023 год,   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тыс. рублей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исполнения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799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904 1 16 01154 01 0000 140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15 Кодекса Российской Федерации об административных правонарушениях, за административные правонарушения в области финансов, налогов и сборов, страхования, рынка ценных бумаг (за исключением штрафов, указанных в пункте 6 статьи 46 Бюджетного кодекса Российской Федерации), выявленные должностными лицами органов муниципального контроля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10,00000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10,00000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793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904 1 16 01157 01 0000 140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15 Кодекса Российской Федерации об административных правонарушениях, за административные правонарушения в области финансов, связанные с нецелевым использованием бюджетных средств, невозвратом либо несвоевременным возвратом бюджетного кредита, </a:t>
                      </a:r>
                      <a:r>
                        <a:rPr lang="ru-RU" sz="12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неперечислением</a:t>
                      </a: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либо несвоевременным перечислением платы за пользование бюджетным кредитом, нарушением условий предоставления бюджетного кредита, нарушением порядка и (или) условий предоставления (расходования) межбюджетных трансфертов, нарушением условий предоставления бюджетных инвестиций, субсидий юридическим лицам, индивидуальным предпринимателям и физическим лицам, подлежащие зачислению в бюджет муниципального образования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20,00000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20,00000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60373873"/>
                  </a:ext>
                </a:extLst>
              </a:tr>
              <a:tr h="5016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000 1 16 02020 02 0000 140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законами субъектов Российской Федерации об административных правонарушениях, за нарушение муниципальных правовых актов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407,00000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470,00000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115,5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35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901 1 16 07010 04 0000 140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Штрафы, неустойки, пени, уплаченные в случае просрочки исполнения поставщиком (подрядчиком, исполнителем) обязательств, предусмотренных муниципальным контрактом, заключенным муниципальным органом, казенным учреждением городского округа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22,40000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35,39496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158,0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4587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6948" y="607060"/>
            <a:ext cx="9848425" cy="876300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а также межбюджетных трансфертов городского округа Лобня за 2023 год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7105568"/>
              </p:ext>
            </p:extLst>
          </p:nvPr>
        </p:nvGraphicFramePr>
        <p:xfrm>
          <a:off x="199053" y="1483360"/>
          <a:ext cx="11793893" cy="4974492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2226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471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45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453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08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354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бюджетной классификации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Российской Федерации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доходов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на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год,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рублей    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за 2023 год,   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тыс. рублей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исполнения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00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904 1 16 07010 04 0000 140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Штрафы, неустойки, пени, уплаченные в случае просрочки исполнения поставщиком (подрядчиком, исполнителем) обязательств, предусмотренных муниципальным контрактом, заключенным муниципальным органом, казенным учреждением городского округа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0,00561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01246870"/>
                  </a:ext>
                </a:extLst>
              </a:tr>
              <a:tr h="8300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905 1 16 07010 04 0000 140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Штрафы, неустойки, пени, уплаченные в случае просрочки исполнения поставщиком (подрядчиком, исполнителем) обязательств, предусмотренных муниципальным контрактом, заключенным муниципальным органом, казенным учреждением городского округа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3,00000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3,00000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21819934"/>
                  </a:ext>
                </a:extLst>
              </a:tr>
              <a:tr h="8300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908 1 16 07010 04 0000 140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Штрафы, неустойки, пени, уплаченные в случае просрочки исполнения поставщиком (подрядчиком, исполнителем) обязательств, предусмотренных муниципальным контрактом, заключенным муниципальным органом, казенным учреждением городского округа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0,09113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69072047"/>
                  </a:ext>
                </a:extLst>
              </a:tr>
              <a:tr h="8300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910 1 16 07010 04 0000 140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Штрафы, неустойки, пени, уплаченные в случае просрочки исполнения поставщиком (подрядчиком, исполнителем) обязательств, предусмотренных муниципальным контрактом, заключенным муниципальным органом, казенным учреждением городского округа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0,01949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5919833"/>
                  </a:ext>
                </a:extLst>
              </a:tr>
              <a:tr h="8300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901 1 16 07090 04 0000 140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штрафы, неустойки, пени, уплаченные в соответствии с законом или договором в случае неисполнения или ненадлежащего исполнения обязательств перед муниципальным органом (муниципальным казенным учреждением) городского округа 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6,00000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7,00000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116,7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804541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475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219" y="850433"/>
            <a:ext cx="9614018" cy="866775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а также межбюджетных трансфертов городского округа Лобня за 2023 год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6427609"/>
              </p:ext>
            </p:extLst>
          </p:nvPr>
        </p:nvGraphicFramePr>
        <p:xfrm>
          <a:off x="360944" y="1735138"/>
          <a:ext cx="11470112" cy="4782647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21649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492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94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21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642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304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бюджетной классификации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Российской Федерации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доходов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 на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год,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рублей   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за 2023 год,     тыс. рублей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исполнения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04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903 1 16 07090 04 0000 140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штрафы, неустойки, пени, уплаченные в соответствии с законом или договором в случае неисполнения или ненадлежащего исполнения обязательств перед муниципальным органом (муниципальным казенным учреждением) городского округа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654,50000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690,57066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105,5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33991698"/>
                  </a:ext>
                </a:extLst>
              </a:tr>
              <a:tr h="4067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901 1 16 09040 04 0000 140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Денежные средства, изымаемые в собственность городского округа в соответствии с решениями судов (за исключением обвинительных приговоров судов)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582,00000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582,46969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100,1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59859441"/>
                  </a:ext>
                </a:extLst>
              </a:tr>
              <a:tr h="8304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000 1 16 10032 04 0000 140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Платежи по искам о возмещении ущерба, а также платежи, уплачиваемые при добровольном возмещении ущерба, причиненного муниципальному имуществу городского округа (за исключением имущества, закрепленного за муниципальными бюджетными (автономными) учреждениями, унитарными предприятиями)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1 223,70000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1 257,75587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102,8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55317188"/>
                  </a:ext>
                </a:extLst>
              </a:tr>
              <a:tr h="8341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000 1 16 10120 01 0000 140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денежных взысканий (штрафов), поступающие в счет погашения задолженности, образовавшейся до 1 января 2020 года, подлежащие зачислению в бюджеты бюджетной системы Российской Федерации по нормативам, действовавшим в 2019 году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127,90000</a:t>
                      </a:r>
                      <a:endParaRPr lang="ru-RU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129,53287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101,3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98413534"/>
                  </a:ext>
                </a:extLst>
              </a:tr>
              <a:tr h="10504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000 1 16 11050 01 0000 140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Платежи по искам о возмещении вреда, причиненного окружающей среде, а также платежи, уплачиваемые при добровольном возмещении вреда, причиненного окружающей среде (за исключением вреда, причиненного окружающей среде на особо охраняемых природных территориях), подлежащие зачислению в бюджет муниципального образования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6,50000</a:t>
                      </a:r>
                      <a:endParaRPr lang="ru-RU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6,54000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100,6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300210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253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7427" y="660360"/>
            <a:ext cx="9614018" cy="866775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а также межбюджетных трансфертов городского округа Лобня за 2023 год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0136109"/>
              </p:ext>
            </p:extLst>
          </p:nvPr>
        </p:nvGraphicFramePr>
        <p:xfrm>
          <a:off x="429208" y="1419559"/>
          <a:ext cx="11525904" cy="5142905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21754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772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55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640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365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973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бюджетной классификации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Российской Федерации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доходов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 на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год,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рублей   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за 2023 год, тыс. рублей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исполнения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73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182 1 16 18000 02 0000 140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сумм пеней, предусмотренных законодательством Российской Федерации о налогах и сборах, подлежащие зачислению в бюджеты      субъектов Российской Федерации по нормативу, установленному Бюджетным     кодексом Российской     Федерации, распределяемые Федеральным казначейством     между бюджетами     субъектов Российской Федерации в соответствии с федеральным законом о федеральном бюджете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4 000,00000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4 120,75994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103,0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03801291"/>
                  </a:ext>
                </a:extLst>
              </a:tr>
              <a:tr h="2491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000 2 00 00000 00 0000 000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3 827 749,79726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4 093 175,39253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106,9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05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000 2 02 00000 00 0000 000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 от других бюджетов бюджетной системы Российской Федерации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3 826 749,29726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4 099 359,14960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107,1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82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000 2 02 19999 04 0000 150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дотации бюджетам городских округов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25 828,00000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25 828,00000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05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000 2 02 20000 00 0000 150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бюджетной системы Российской Федерации (межбюджетные субсидии)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1 062 738,25626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1 223 799,36642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115,2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973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000 2 02 20216 04 0000 150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осуществление дорожной деятельности в отношении автомобильных дорог общего пользования, а также капитального ремонта и ремонта дворовых территорий многоквартирных домов, проездов к дворовым территориям многоквартирных домов населенных пунктов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57 542,00000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38 665,60032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67,2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973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000 2 02 20302 04 0000 150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обеспечение мероприятий по переселению граждан из аварийного жилищного фонда, в том числе переселению граждан из аварийного жилищного фонда с учетом необходимости развития малоэтажного жилищного строительства, за счет средств бюджетов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10 983,66144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10 983,66142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564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4874" y="518004"/>
            <a:ext cx="9797626" cy="923926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а также межбюджетных трансфертов городского округа Лобня за 2023 год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8876076"/>
              </p:ext>
            </p:extLst>
          </p:nvPr>
        </p:nvGraphicFramePr>
        <p:xfrm>
          <a:off x="287694" y="1344163"/>
          <a:ext cx="11616611" cy="5108680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22864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669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44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250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36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356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бюджетной классификации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Российской Федерации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доходов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 на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год,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рублей    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за 2023 год,  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тыс. рублей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исполнения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93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000 2 02 25304 04 0000 150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организацию бесплатного горячего питания обучающихся, получающих начальное общее образование в государственных и муниципальных образовательных организациях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58 377,61128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56 862,74983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97,4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63306997"/>
                  </a:ext>
                </a:extLst>
              </a:tr>
              <a:tr h="5832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000 2 02 25466 04 0000 150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 бюджетам городских округов на поддержку творческой деятельности и укрепление материально-технической базы муниципальных театров в населенных пунктах с численностью населения до 300 тысяч человек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5 447,14287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5 447,14287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99761140"/>
                  </a:ext>
                </a:extLst>
              </a:tr>
              <a:tr h="2539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000 2 02 25519 04 0000 150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Субсидия бюджетам городских округов на поддержку отрасли культуры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5 892,71067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5 892,71067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27684122"/>
                  </a:ext>
                </a:extLst>
              </a:tr>
              <a:tr h="4309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000 2 02 25555 04 0000 150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реализацию программ формирования современной городской среды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171 098,90000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160 939,72592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94,1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5453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b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Субсидия на создание и ремонт пешеходных коммуникаций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880,51000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880,46509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5453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Субсидия на ремонт асфальтового покрытия дворовых территорий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15 778,16000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15 778,13345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77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Субсидия на реализацию программ формирования современной городской среды в части достижения основного результата по благоустройству общественных территорий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154 440,23000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144 281,12738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93,4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09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000 2 02 27112 04 0000 150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софинансирование капитальных вложений в объекты муниципальной собственности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601 538,58000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801 538,58000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133,2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0905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Субсидия на проектирование и строительство дошкольных образовательных организаций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182 248,31000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382 248,31000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Свыше 200%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09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Субсидия на капитальные вложения в общеобразовательные организации в целях обеспечения односменного режима обучения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419 290,27000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419 290,27000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024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9662" y="725456"/>
            <a:ext cx="9972675" cy="647700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а также межбюджетных трансфертов городского округа Лобня за 2023 год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7801201"/>
              </p:ext>
            </p:extLst>
          </p:nvPr>
        </p:nvGraphicFramePr>
        <p:xfrm>
          <a:off x="584358" y="1485512"/>
          <a:ext cx="11023282" cy="5021091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20805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281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16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166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62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428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бюджетной классификации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Российской Федерации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доходов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 на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год,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рублей   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за 2023 год,     тыс. рублей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исполнения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12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000 2 02 29999 04 0000 150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субсидии бюджетам городских округов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151 857,65000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143 469,19539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94,5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50021979"/>
                  </a:ext>
                </a:extLst>
              </a:tr>
              <a:tr h="738345">
                <a:tc row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b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Субсидия бюджетам муниципальных образований Московской области на организацию деятельности многофункциональных центров предоставления государственных и муниципальных услуг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1 037,00000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1 037,00000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07307997"/>
                  </a:ext>
                </a:extLst>
              </a:tr>
              <a:tr h="842886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Субсидия на организацию питания обучающихся, получающих основное и среднее общее образование, и отдельных категорий обучающихся, получающих начальное общее образование, в муниципальных общеобразовательных организациях в Московской области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41 017,00000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36 853,58969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89,8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60029822"/>
                  </a:ext>
                </a:extLst>
              </a:tr>
              <a:tr h="737583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Субсидия на государственную поддержку частных дошкольных образовательных организаций в Московской области с целью возмещения расходов на присмотр и уход, содержание имущества и арендную плату за использование помещений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16 582,00000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16 582,00000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3700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Субсидия на мероприятия по организации отдыха детей в каникулярное время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5 153,00000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5 151,52000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1202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Субсидия на ремонт подъездов в многоквартирных домах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15 956,20000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15 637,38268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46693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Субсидия на реализацию проектов граждан, сформированных в рамках практик инициативного бюджетирования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9 234,85000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6 858,48627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57209630"/>
                  </a:ext>
                </a:extLst>
              </a:tr>
              <a:tr h="416509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Субсидия на подготовку основания, приобретение и установку плоскостных спортивных сооружений в муниципальных образованиях Московской области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62 877,60000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61 349,21675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06435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933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9473" y="823025"/>
            <a:ext cx="9787466" cy="790575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а также межбюджетных трансфертов городского округа Лобня за 2023 год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4614473"/>
              </p:ext>
            </p:extLst>
          </p:nvPr>
        </p:nvGraphicFramePr>
        <p:xfrm>
          <a:off x="283028" y="1760910"/>
          <a:ext cx="11625943" cy="4628006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21943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653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55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261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457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223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бюджетной классификации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Российской Федерации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доходов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 на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2023 год,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рублей   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за 2023 год, 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тыс. рублей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исполнения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5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000 2 02 30000 00 0000 150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бюджетной системы Российской Федерации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1 738 795,64100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1 727 758,89878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47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000 2 02 30024 04 0000 150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выполнение передаваемых полномочий субъектов Российской Федерации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10 680,00000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9 385,33901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87,9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2525"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Субвенция на осуществление переданных полномочий по временному хранению, комплектованию, учету и использованию архивных документов, относящихся к собственности Московской области и временно хранящихся в муниципальных архивах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1 004,00000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1 002,78550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6597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Субвенция на обеспечение переданного государственного полномочия Московской области по созданию комиссии по делам несовершеннолетних и защите их прав городских округов и муниципальных районов Московской области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4 650,00000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4 431,99000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58913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Субвенция на оплату расходов, связанных с компенсацией проезда к месту учебы и обратно отдельным категориям обучающихся по очной форме обучения муниципальных общеобразовательных организаций в Московской области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61,00000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42,51919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69,7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3380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Субвенция на осуществление государственных полномочий Московской области в области земельных отношений</a:t>
                      </a:r>
                    </a:p>
                    <a:p>
                      <a:pPr algn="just">
                        <a:lnSpc>
                          <a:spcPct val="115000"/>
                        </a:lnSpc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1 805,00000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1 623,98400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972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0966" y="386107"/>
            <a:ext cx="10061786" cy="781050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а также межбюджетных трансфертов городского округа Лобня за 2023 год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0019857"/>
              </p:ext>
            </p:extLst>
          </p:nvPr>
        </p:nvGraphicFramePr>
        <p:xfrm>
          <a:off x="133739" y="1094740"/>
          <a:ext cx="11924522" cy="5619749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22506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447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60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95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345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208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бюджетной классификации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Российской Федерации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доходов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на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2023 год,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рублей   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за 2023 год,     тыс. рублей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исполнения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4041">
                <a:tc row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6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Субвенция на осуществление отдельных государственных полномочий в части подготовки и направления уведомлений о соответствии (несоответствии) указанных в уведомлении о планируемом строительстве параметров объекта индивидуального жилищного строительства или садового дома установленным параметрам и допустимости размещения объекта индивидуального жилищного строительства или садового дома на земельном участке, уведомлений о соответствии (несоответствии) построенных или реконструированных объектов индивидуального жилищного строительства или садового дома требованиям законодательства о градостроительной деятельности</a:t>
                      </a:r>
                      <a:endParaRPr lang="ru-RU" sz="116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249,00000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132,03200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5914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6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Субвенция на осуществление переданных полномочий Московской области по транспортировке в морг, включая погрузоразгрузочные работы, с мест обнаружения или происшествия умерших для производства судебно-медицинской экспертизы</a:t>
                      </a:r>
                      <a:endParaRPr lang="ru-RU" sz="116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505,00000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504,54832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5009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6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для осуществления отдельных государственных полномочий в части присвоения адресов объектам адресации, изменения и аннулирования адресов, присвоения наименований элементам улично-дорожной сети (за исключением автомобильных дорог федерального значения, автомобильных дорог регионального или межмуниципального значения, местного значения муниципального района), наименований элементам планировочной структуры, изменения, аннулирования таких наименований, согласования переустройства и перепланировки помещений в многоквартирном доме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597,00000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316,48000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944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6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Субвенция на осуществление </a:t>
                      </a:r>
                      <a:r>
                        <a:rPr lang="ru-RU" sz="116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переданных органам местного самоуправления полномочий по     региональному государственному жилищному контролю (надзору) за соблюдением гражданами требований     правил пользования  газом</a:t>
                      </a:r>
                      <a:endParaRPr lang="ru-RU" sz="116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478,00000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28786616"/>
                  </a:ext>
                </a:extLst>
              </a:tr>
              <a:tr h="590549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16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Субвенция на осуществление переданных полномочий Московской области по организации  мероприятий при осуществлении деятельности по обращению с собаками без владельцев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1 331,00000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1 331,00000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4663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927" name="Group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2590893"/>
              </p:ext>
            </p:extLst>
          </p:nvPr>
        </p:nvGraphicFramePr>
        <p:xfrm>
          <a:off x="1977483" y="852697"/>
          <a:ext cx="8237034" cy="457346"/>
        </p:xfrm>
        <a:graphic>
          <a:graphicData uri="http://schemas.openxmlformats.org/drawingml/2006/table">
            <a:tbl>
              <a:tblPr/>
              <a:tblGrid>
                <a:gridCol w="82370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968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Основные понятия и определения</a:t>
                      </a:r>
                      <a:endParaRPr kumimoji="0" lang="ru-RU" altLang="ru-R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93" marB="45793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7926" name="Group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8738242"/>
              </p:ext>
            </p:extLst>
          </p:nvPr>
        </p:nvGraphicFramePr>
        <p:xfrm>
          <a:off x="1120089" y="1310043"/>
          <a:ext cx="9328614" cy="5393283"/>
        </p:xfrm>
        <a:graphic>
          <a:graphicData uri="http://schemas.openxmlformats.org/drawingml/2006/table">
            <a:tbl>
              <a:tblPr/>
              <a:tblGrid>
                <a:gridCol w="93286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03347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r>
                        <a:rPr kumimoji="0" lang="ru-RU" alt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Бюджет</a:t>
                      </a:r>
                      <a:r>
                        <a:rPr kumimoji="0" lang="ru-RU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(со старонормандского buogette - сумка, кошелек) - это финансовый план доходов и расходов, в котором указываются источники и объемы ожидаемых поступлений денежных средств в государственную казну и предназначенный для реализации основных потребностей населения, а также обеспечения задач и функций государства и местного самоуправления на определенный период.</a:t>
                      </a:r>
                    </a:p>
                  </a:txBody>
                  <a:tcPr marL="121919" marR="121919" marT="45732" marB="45732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6331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r>
                        <a:rPr kumimoji="0" lang="ru-RU" alt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Бюджетный процесс</a:t>
                      </a:r>
                      <a:r>
                        <a:rPr kumimoji="0" lang="ru-RU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это деятельность органов государственной власти, органов местного самоуправления и иных участников бюджетного процесса по составлению и рассмотрению проектов бюджетов, утверждению и исполнению бюджетов, контролю за их исполнением, осуществлению бюджетного учета, рассмотрению и утверждению бюджетной отчетности и внешних проверок.</a:t>
                      </a:r>
                    </a:p>
                  </a:txBody>
                  <a:tcPr marL="121919" marR="121919" marT="45732" marB="45732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9649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r>
                        <a:rPr kumimoji="0" lang="ru-RU" alt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Бюджетная система</a:t>
                      </a:r>
                      <a:r>
                        <a:rPr kumimoji="0" lang="ru-RU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совокупность бюджетов всех уровней и бюджетов государственных внебюджетных фондов, основанная на экономических отношениях, государственном устройстве и регулируемая законодательством Российской Федерации</a:t>
                      </a:r>
                    </a:p>
                  </a:txBody>
                  <a:tcPr marL="121919" marR="121919" marT="45732" marB="45732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27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5472" y="411700"/>
            <a:ext cx="9797626" cy="819151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а также межбюджетных трансфертов городского округа Лобня за 2023 год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0547752"/>
              </p:ext>
            </p:extLst>
          </p:nvPr>
        </p:nvGraphicFramePr>
        <p:xfrm>
          <a:off x="259701" y="1287326"/>
          <a:ext cx="11672597" cy="5285932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22031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767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61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415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9506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147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бюджетной классификации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Российской Федерации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доходов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 на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2023 год,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рублей    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за 2023 год, тыс. рублей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исполнения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60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000 2 02 30029 04 0000 150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компенсацию части платы, взимаемой с родителей (законных представителей) за присмотр и уход за детьми, посещающими образовательные организации, реализующие образовательные программы дошкольного образования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34 127,00000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28 982,29977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84,9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94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000 2 02 35082 04 0000 150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предоставление жилых помещений детям-сиротам и детям, оставшимся без попечения родителей, лицам из их числа по договорам найма специализированных жилых помещений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38 157,00000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37 908,99600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99,4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93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000 2 02 35118 04 0000 150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осуществление первичного воинского учета органами местного самоуправления поселений, муниципальных и городских округов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6 285,89000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6 054,08574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96,3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64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000 2 02 35120 04 0000 150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на осуществление государственных полномочий по составлению (изменению) списков кандидатов в присяжные заседатели федеральных судов общей юрисдикции в Российской Федерации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0,05100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996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000 2 02 35179 04 0000 150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    бюджетам городских округов на проведение мероприятий по обеспечению деятельности советников директора по воспитанию и взаимодействию с детскими общественными объединениями   в общеобразовательных организациях</a:t>
                      </a:r>
                      <a:endParaRPr lang="ru-RU" sz="12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3 398,70000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3 398,70000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50719794"/>
                  </a:ext>
                </a:extLst>
              </a:tr>
              <a:tr h="6665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000 2 02 35303 04 0000 150 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ежемесячное денежное вознаграждение за классное руководство педагогическим работникам государственных и муниципальных общеобразовательных организаций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36 768,00000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36 768,00000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39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000 2 02 39999 04 0000 150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субвенции бюджетам городских округов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1 609 379,00000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1 605 261,47826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99,7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0561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9720" y="554984"/>
            <a:ext cx="9756986" cy="800099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а также межбюджетных трансфертов городского округа Лобня за 2023 год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8538998"/>
              </p:ext>
            </p:extLst>
          </p:nvPr>
        </p:nvGraphicFramePr>
        <p:xfrm>
          <a:off x="227045" y="1488275"/>
          <a:ext cx="11737910" cy="5153176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19500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783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23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16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354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811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бюджетной классификации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Российской Федерации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доходов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план на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2023 год,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рублей   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за 2023 год,        тыс. рублей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исполнения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31528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Субвенция на финансовое обеспечение государственных гарантий реализации прав граждан на получение общедоступного и бесплатного дошкольного, начального общего, основного общего, среднего общего образования в муниципальных общеобразовательных организациях в Московской области, обеспечение дополнительного образования детей в муниципальных общеобразовательных организациях в Московской области, включая расходы на оплату труда, приобретение учебников и учебных пособий, средств обучения, игр, игрушек (за исключением расходов на содержание зданий и оплату коммунальных услуг)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935 403,00000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931 603,20854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39551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Субвенция на финансовое обеспечение получения гражданами дошкольного, начального общего, основного общего, среднего общего образования в частных общеобразовательных организациях в Московской области, осуществляющих образовательную деятельность по имеющим государственную аккредитацию основным общеобразовательным программам, включая расходы на оплату труда, приобретение учебников и учебных пособий, средств обучения, игр, игрушек (за исключением расходов на содержание зданий и оплату коммунальных услуг)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15 114,00000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15 113,99000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57740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Субвенция на финансовое обеспечение получения гражданами дошкольного образования в частных дошкольных образовательных организациях в Московской области, включая расходы на оплату труда, приобретение учебников и учебных пособий, средств обучения, игр, игрушек (за исключением расходов на содержание зданий и оплату коммунальных услуг)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17 969,00000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17 966,00000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730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11847" y="503931"/>
            <a:ext cx="10161904" cy="923925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а также межбюджетных трансфертов городского округа Лобня за 2023 год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7265688"/>
              </p:ext>
            </p:extLst>
          </p:nvPr>
        </p:nvGraphicFramePr>
        <p:xfrm>
          <a:off x="329681" y="1427856"/>
          <a:ext cx="11532637" cy="5142403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21767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198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49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55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155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715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бюджетной классификации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Российской Федерации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доходов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 на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год,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рублей    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за 2023 год, тыс. рублей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исполнения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79238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Субвенция на финансовое обеспечение государственных гарантий реализации прав граждан на получение общедоступного и бесплатного дошкольного образования в муниципальных дошкольных образовательных организациях в Московской области, включая расходы на оплату труда, приобретение учебников и учебных пособий, средств обучения, игр, игрушек (за исключением расходов на содержание зданий и оплату коммунальных услуг)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639 519,00000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639 204,27972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0941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Субвенция бюджетам муниципальных образований Московской области на создание административных комиссий, уполномоченных рассматривать дела об административных правонарушениях в сфере благоустройства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1 374,00000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1 374,00000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54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000 2 02 40000 00 0000 150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межбюджетные трансферты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999 387,40000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1 121 972,88440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112,3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48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000 2 02 49999 04 0000 150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межбюджетные трансферты, передаваемые бюджетам городских округов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999 387,40000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1 121 972,88440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112,3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8562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капитального ремонта в муниципальных общеобразовательных организациях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462 902,15000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614 886,89700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132,8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58223717"/>
                  </a:ext>
                </a:extLst>
              </a:tr>
              <a:tr h="41484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Реализация мероприятий по благоустройству территорий за счет средств резервного фонда Правительства Российской Федерации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352 941,25000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347 888,05671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79851098"/>
                  </a:ext>
                </a:extLst>
              </a:tr>
              <a:tr h="847040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Финансовое обеспечение расходов в связи с освобождением семей отдельных категорий граждан от платы, взимаемой за присмотр и уход за ребенком в муниципальных образовательных организациях в МО, реализующих программы дошкольного образования 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1 800,00000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1 793,42100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99,6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971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6949" y="665075"/>
            <a:ext cx="9807787" cy="838200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а также межбюджетных трансфертов городского округа Лобня за 2023 год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3609021"/>
              </p:ext>
            </p:extLst>
          </p:nvPr>
        </p:nvGraphicFramePr>
        <p:xfrm>
          <a:off x="334347" y="1506618"/>
          <a:ext cx="11523306" cy="5149452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21749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153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39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44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146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641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бюджетной классификации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Российской Федерации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доходов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 на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год,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рублей    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за 2023 год,    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тыс. рублей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исполнения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4114"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 детям отдельных категорий граждан права бесплатного посещения занятий по дополнительным образовательным программам, реализуемым на платной основе в муниципальных образовательных организациях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178,00000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178,00000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01869028"/>
                  </a:ext>
                </a:extLst>
              </a:tr>
              <a:tr h="376083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Реализация мероприятий по благоустройству территорий в целях достижения результатов федерального проекта "Содействие развитию инфраструктуры субъектов Российской Федерации (муниципальных образований)"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169 071,00000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144 731,50969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85,6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9923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Сохранение достигнутого уровня заработной платы работников муниципальных учреждений культуры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10 019,00000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10 019,00000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0672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Сохранение достигнутого уровня заработной платы отдельных категорий работников организаций дополнительного образования сферы 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физической культуры и спорта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2 476,00000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2 476,00000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07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000 2 07 00000 00 0000 000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безвозмездные поступления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1 000,50000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1 000,50000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20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000 2 07 04050 04 0002 150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безвозмездные поступления в бюджеты городских округов (кроме Дня труда)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1 000,50000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1 000,50000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20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000 2 18 00000 00 0000 000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бюджетов бюджетной системы Российской Федерации от возврата бюджетами бюджетной системы Российской Федерации и организациями остатков субсидий, субвенций и иных межбюджетных трансфертов, имеющих целевое назначение прошлых лет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3,94531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86045517"/>
                  </a:ext>
                </a:extLst>
              </a:tr>
              <a:tr h="3820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000 2 18 04010 04 0000 150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бюджеты городских округов от возврата бюджетными учреждениями остатков субсидий прошлых лет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3,94531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137255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465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7799" y="788825"/>
            <a:ext cx="9889066" cy="733425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а также межбюджетных трансфертов городского округа Лобня за 2023 год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2834769"/>
              </p:ext>
            </p:extLst>
          </p:nvPr>
        </p:nvGraphicFramePr>
        <p:xfrm>
          <a:off x="357673" y="1696582"/>
          <a:ext cx="11476653" cy="4657024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21661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925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86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091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101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521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бюджетной классификации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Российской Федерации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доходов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 на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год,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рублей    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за 2023 год,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тыс. рублей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исполнения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335" marR="3633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73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000 2 19 00000 00 0000 000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Возврат остатков субсидий, субвенций и иных межбюджетных трансфертов, имеющих целевое назначение, прошлых лет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-7 188,20238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183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000 2 19 25208 04 0000 150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Возврат остатков субсидий на государственную поддержку образовательных организаций в целях оснащения (обновления) их компьютерным, мультимедийным, презентационным оборудованием и программным обеспечением в рамках эксперимента по модернизации начального общего, основного общего и среднего общего образования из бюджетов городских округов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-0,00001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917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000 2 19 35303 04 0000 150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Возврат остатков субвенций на ежемесячное денежное вознаграждение за классное руководство педагогическим работникам государственных и муниципальных общеобразовательных организаций из бюджетов городских округов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-3,94531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53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000 2 19 60010 04 0000 150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Возврат прочих остатков субсидий, субвенций и иных межбюджетных трансфертов, имеющих целевое назначение, прошлых лет из бюджетов городских округов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-7 184,25706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98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ДОХОДОВ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6 142 646,29726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6 495 422,02232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105,7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345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540551" y="606850"/>
            <a:ext cx="10159208" cy="795647"/>
          </a:xfrm>
        </p:spPr>
        <p:txBody>
          <a:bodyPr>
            <a:noAutofit/>
          </a:bodyPr>
          <a:lstStyle/>
          <a:p>
            <a:pPr algn="ctr" eaLnBrk="1" fontAlgn="ctr" hangingPunct="1">
              <a:defRPr/>
            </a:pPr>
            <a:r>
              <a:rPr lang="ru-RU" altLang="ru-RU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Динамика исполнения бюджета городского округа Лобня </a:t>
            </a:r>
            <a:br>
              <a:rPr lang="ru-RU" altLang="ru-RU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за 2021-2023 годы по доходам</a:t>
            </a:r>
            <a:endParaRPr lang="ru-RU" sz="1200" dirty="0"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graphicFrame>
        <p:nvGraphicFramePr>
          <p:cNvPr id="2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9261767"/>
              </p:ext>
            </p:extLst>
          </p:nvPr>
        </p:nvGraphicFramePr>
        <p:xfrm>
          <a:off x="615820" y="1661822"/>
          <a:ext cx="11476653" cy="49399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0651449" y="1384823"/>
            <a:ext cx="95417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</a:p>
        </p:txBody>
      </p:sp>
    </p:spTree>
    <p:extLst>
      <p:ext uri="{BB962C8B-B14F-4D97-AF65-F5344CB8AC3E}">
        <p14:creationId xmlns:p14="http://schemas.microsoft.com/office/powerpoint/2010/main" val="136599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975" name="Group 70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3255209"/>
              </p:ext>
            </p:extLst>
          </p:nvPr>
        </p:nvGraphicFramePr>
        <p:xfrm>
          <a:off x="354121" y="492140"/>
          <a:ext cx="11483757" cy="6265604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3297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19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28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99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450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828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6840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9689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5846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702744">
                <a:tc gridSpan="9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Динамика и структура налоговых и неналоговых доходов бюджета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городского округа Лобня за 2021-2023 годы 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1031">
                <a:tc gridSpan="9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рублей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673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1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</a:t>
                      </a:r>
                      <a:endParaRPr kumimoji="0" lang="ru-RU" altLang="ru-RU" sz="125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1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2021 год</a:t>
                      </a:r>
                      <a:endParaRPr kumimoji="0" lang="ru-RU" altLang="ru-RU" sz="125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15" marB="45715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1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Удельный вес, %</a:t>
                      </a:r>
                      <a:endParaRPr kumimoji="0" lang="ru-RU" altLang="ru-RU" sz="125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15" marB="45715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1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2022 год</a:t>
                      </a:r>
                      <a:endParaRPr kumimoji="0" lang="ru-RU" altLang="ru-RU" sz="125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15" marB="45715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1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Удельный вес, %</a:t>
                      </a:r>
                      <a:endParaRPr kumimoji="0" lang="ru-RU" altLang="ru-RU" sz="125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15" marB="45715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1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роста, %</a:t>
                      </a:r>
                      <a:endParaRPr kumimoji="0" lang="ru-RU" altLang="ru-RU" sz="125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15" marB="45715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1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2023 год</a:t>
                      </a:r>
                      <a:endParaRPr kumimoji="0" lang="ru-RU" altLang="ru-RU" sz="125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15" marB="45715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1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Удельный вес, %</a:t>
                      </a:r>
                      <a:endParaRPr kumimoji="0" lang="ru-RU" altLang="ru-RU" sz="125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15" marB="45715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1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роста, %</a:t>
                      </a:r>
                      <a:endParaRPr kumimoji="0" lang="ru-RU" altLang="ru-RU" sz="125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15" marB="45715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56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 И  НЕНАЛОГОВЫЕ ДОХОДЫ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1 497 882,0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33" marB="45733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1 762 749,9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33" marB="45733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117,7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2 402 246,62979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33" marB="45733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136,3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856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631 925,7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33" marB="45733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42,2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801 349,5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33" marB="45733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45,5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126,8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1 361 814,48245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33" marB="45733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56,7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169,9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676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Акцизы по подакцизным товарам (продукции), производимым на территории Российской Федерации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9 999,0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33" marB="45733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10 888,3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33" marB="45733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108,9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10 762,08595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33" marB="45733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98,8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676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упрощенной системы налогообложения   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243 015,5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33" marB="45733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16,2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326 975,8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33" marB="45733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18,5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134,5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335 779,53863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33" marB="45733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14,0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102,7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676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налог на вмененный доход для отдельных видов деятельности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7 022,6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33" marB="45733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-171,7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33" marB="45733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-2,4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-1 160,02124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33" marB="45733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Свыше 200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8566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сельскохозяйственный налог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10,1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33" marB="4573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17,7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33" marB="4573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175,2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21,42700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33" marB="4573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121,1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676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патентной системы налогообложения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24 727,8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33" marB="45733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27 301,0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33" marB="45733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110,4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9 230,32995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33" marB="45733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33,8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843165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специального налогового режима  «Автоматизированная  упрощенная система налогообложения»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33" marB="4573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33" marB="4573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1 379,33934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33" marB="4573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extLst>
                  <a:ext uri="{0D108BD9-81ED-4DB2-BD59-A6C34878D82A}">
                    <a16:rowId xmlns:a16="http://schemas.microsoft.com/office/drawing/2014/main" val="3213084658"/>
                  </a:ext>
                </a:extLst>
              </a:tr>
              <a:tr h="27856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 физических лиц 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63 651,0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33" marB="45733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4,2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74 699,7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33" marB="45733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4,2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117,4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87 381,56777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33" marB="45733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3,6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117,0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856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219 194,0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33" marB="45733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14,6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217 176,1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33" marB="45733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12,3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99,1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184 264,45784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33" marB="45733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7,7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84,8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65496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 по делам, рассматриваемым в судах общей юрисдикции, мировыми судьями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13 820,0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33" marB="45733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16 078,1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33" marB="45733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116,3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13 140,64684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45733" marB="45733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81,7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349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678" name="Group 3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8469817"/>
              </p:ext>
            </p:extLst>
          </p:nvPr>
        </p:nvGraphicFramePr>
        <p:xfrm>
          <a:off x="171059" y="1048807"/>
          <a:ext cx="11849877" cy="5609953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36855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30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37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98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4196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5079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591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4196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6381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5258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</a:t>
                      </a:r>
                      <a:endParaRPr kumimoji="0" lang="ru-RU" altLang="ru-RU" sz="125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7" marB="45707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1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2021 год</a:t>
                      </a:r>
                      <a:endParaRPr kumimoji="0" lang="ru-RU" altLang="ru-RU" sz="125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7" marB="45707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1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Удельный вес, %</a:t>
                      </a:r>
                      <a:endParaRPr kumimoji="0" lang="ru-RU" altLang="ru-RU" sz="125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7" marB="45707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1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2022 год</a:t>
                      </a:r>
                      <a:endParaRPr kumimoji="0" lang="ru-RU" altLang="ru-RU" sz="125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7" marB="45707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1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Удельный вес, %</a:t>
                      </a:r>
                      <a:endParaRPr kumimoji="0" lang="ru-RU" altLang="ru-RU" sz="125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7" marB="45707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1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роста, %</a:t>
                      </a:r>
                      <a:endParaRPr kumimoji="0" lang="ru-RU" altLang="ru-RU" sz="125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7" marB="45707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1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2023 год</a:t>
                      </a:r>
                      <a:endParaRPr kumimoji="0" lang="ru-RU" altLang="ru-RU" sz="125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7" marB="45707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1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Удельный вес, %</a:t>
                      </a:r>
                      <a:endParaRPr kumimoji="0" lang="ru-RU" altLang="ru-RU" sz="125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7" marB="45707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1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роста, %</a:t>
                      </a:r>
                      <a:endParaRPr kumimoji="0" lang="ru-RU" altLang="ru-RU" sz="125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7" marB="45707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716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 за государственную регистрацию, а также за совершение прочих юридически значимых действий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60,0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65,0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108,3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10,0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15,4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extLst>
                  <a:ext uri="{0D108BD9-81ED-4DB2-BD59-A6C34878D82A}">
                    <a16:rowId xmlns:a16="http://schemas.microsoft.com/office/drawing/2014/main" val="3549313602"/>
                  </a:ext>
                </a:extLst>
              </a:tr>
              <a:tr h="475458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Задолженность и перерасчеты по отмененным налогам, сборам и иным платежам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9,9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-0,90166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0" marB="45730" horzOverflow="overflow"/>
                </a:tc>
                <a:extLst>
                  <a:ext uri="{0D108BD9-81ED-4DB2-BD59-A6C34878D82A}">
                    <a16:rowId xmlns:a16="http://schemas.microsoft.com/office/drawing/2014/main" val="2756443136"/>
                  </a:ext>
                </a:extLst>
              </a:tr>
              <a:tr h="119422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получаемые в виде арендной либо иной платы за передачу в возмездное пользование государственного и муниципального имущества (за исключением имущества бюджетных и автономных учреждений, а также имущества государственных и муниципальных унитарных предприятий, в том числе казенных), в т.ч.: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162 235,4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10,8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155 355,7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8,8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95,8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166 685,74033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6,9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107,3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541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 доходы, получаемые в виде арендной платы за земельные участки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136 860,8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9,1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129 392,3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7,3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94,5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141 903,36308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5,9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109,7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370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 доходы от сдачи в аренду имущества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25 374,6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25 854,4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101,9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24 731,10737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95,7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3707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 плата по соглашениям об установлении сервитута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109,0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51,26988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47,0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541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Платежи от государственных и муниципальных унитарных предприятий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439,1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802,9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182,9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48,47061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422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доходы от использования имущества и прав, находящихся в государственной и муниципальной собственности (за исключением имущества бюджетных и автономных учреждений, а также имущества государственных и муниципальных унитарных предприятий, в том числе казенных)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22 679,7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24 896,7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1,4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109,8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25 280,71191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1,1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101,5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9" marB="45709" horzOverflow="overflow"/>
                </a:tc>
                <a:extLst>
                  <a:ext uri="{0D108BD9-81ED-4DB2-BD59-A6C34878D82A}">
                    <a16:rowId xmlns:a16="http://schemas.microsoft.com/office/drawing/2014/main" val="134996289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858272"/>
              </p:ext>
            </p:extLst>
          </p:nvPr>
        </p:nvGraphicFramePr>
        <p:xfrm>
          <a:off x="497900" y="277663"/>
          <a:ext cx="11196197" cy="988291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11961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1033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Динамика и структура налоговых и неналоговых доходов бюджета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городского округа Лобня за 2021-2023 годы 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23" marB="45723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96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23" marB="45723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A9B5149-C823-4CC0-A2CC-DB1FA35D6027}"/>
              </a:ext>
            </a:extLst>
          </p:cNvPr>
          <p:cNvSpPr/>
          <p:nvPr/>
        </p:nvSpPr>
        <p:spPr>
          <a:xfrm>
            <a:off x="11066764" y="771808"/>
            <a:ext cx="95417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</a:p>
        </p:txBody>
      </p:sp>
    </p:spTree>
    <p:extLst>
      <p:ext uri="{BB962C8B-B14F-4D97-AF65-F5344CB8AC3E}">
        <p14:creationId xmlns:p14="http://schemas.microsoft.com/office/powerpoint/2010/main" val="2937670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826" name="Group 48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8749664"/>
              </p:ext>
            </p:extLst>
          </p:nvPr>
        </p:nvGraphicFramePr>
        <p:xfrm>
          <a:off x="241040" y="1567138"/>
          <a:ext cx="11709920" cy="5006069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32984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06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05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335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176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1761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6026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4053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9069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52098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</a:t>
                      </a:r>
                      <a:endParaRPr kumimoji="0" lang="ru-RU" altLang="ru-RU" sz="125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5" marB="45735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1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2021 год</a:t>
                      </a:r>
                      <a:endParaRPr kumimoji="0" lang="ru-RU" altLang="ru-RU" sz="125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12" marB="45712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1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Удельный вес, %</a:t>
                      </a:r>
                      <a:endParaRPr kumimoji="0" lang="ru-RU" altLang="ru-RU" sz="125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12" marB="45712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1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2022 год</a:t>
                      </a:r>
                      <a:endParaRPr kumimoji="0" lang="ru-RU" altLang="ru-RU" sz="125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12" marB="45712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1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Удельный вес, %</a:t>
                      </a:r>
                      <a:endParaRPr kumimoji="0" lang="ru-RU" altLang="ru-RU" sz="125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12" marB="45712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1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роста, %</a:t>
                      </a:r>
                      <a:endParaRPr kumimoji="0" lang="ru-RU" altLang="ru-RU" sz="125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12" marB="45712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1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2023 год</a:t>
                      </a:r>
                      <a:endParaRPr kumimoji="0" lang="ru-RU" altLang="ru-RU" sz="125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12" marB="45712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1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Удельный вес, %</a:t>
                      </a:r>
                      <a:endParaRPr kumimoji="0" lang="ru-RU" altLang="ru-RU" sz="125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12" marB="45712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1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роста, %</a:t>
                      </a:r>
                      <a:endParaRPr kumimoji="0" lang="ru-RU" altLang="ru-RU" sz="125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12" marB="45712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104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негативное воздействие на окружающую среду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638,6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430,8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67,5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122,94894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28,5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096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оказания платных услуг (работ)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9 660,5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9 728,6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100,7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9 493,35186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97,6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096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компенсации затрат государства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10 610,2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43 332,6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408,4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6 382,54333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14,7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096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квартир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1 843,2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16 710,89207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906,6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7762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реализации имущества, находящегося в государственной и муниципальной собственности (за исключением движимого имущества бюджетных и автономных учреждений, а также имущества государственных и муниципальных унитарных предприятий, в том числе казенных)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1 398,1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73 047,03352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1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земельных участков, находящихся в государственной и муниципальной собственности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4 327,1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15 656,3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361,8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91 735,29202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3,8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585,9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096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Штрафы, санкции, возмещение ущерба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5 434,5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6 714,4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123,6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10 116,69233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150,7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144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неналоговые  доходы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67 032,8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4,5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29 599,3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44,2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altLang="ru-RU" sz="12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37" marB="45737" horzOverflow="overflow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2139773"/>
              </p:ext>
            </p:extLst>
          </p:nvPr>
        </p:nvGraphicFramePr>
        <p:xfrm>
          <a:off x="462534" y="498992"/>
          <a:ext cx="11266932" cy="1166757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3050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66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62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82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298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7161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4643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6941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6351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813192">
                <a:tc gridSpan="9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Динамика и структура налоговых и неналоговых доходов бюджета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городского округа Лобня за 2021-2023 годы 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22" marB="45722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3565">
                <a:tc gridSpan="9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рублей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22" marB="45722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208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010" name="Group 6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0730972"/>
              </p:ext>
            </p:extLst>
          </p:nvPr>
        </p:nvGraphicFramePr>
        <p:xfrm>
          <a:off x="199053" y="600294"/>
          <a:ext cx="11793894" cy="6175356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34562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00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75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000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00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5056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8697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7501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87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693906">
                <a:tc gridSpan="9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Динамика и структура безвозмездных поступлений бюджета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городского округа Лобня за 2021-2023 годы 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12" marB="45712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1519">
                <a:tc gridSpan="9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рублей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12" marB="45712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312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1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</a:t>
                      </a:r>
                      <a:endParaRPr kumimoji="0" lang="ru-RU" altLang="ru-RU" sz="125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12" marB="45712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1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2021 год</a:t>
                      </a:r>
                      <a:endParaRPr kumimoji="0" lang="ru-RU" altLang="ru-RU" sz="125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10" marB="4571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1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Удельный вес, %</a:t>
                      </a:r>
                      <a:endParaRPr kumimoji="0" lang="ru-RU" altLang="ru-RU" sz="125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10" marB="4571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1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2022 год</a:t>
                      </a:r>
                      <a:endParaRPr kumimoji="0" lang="ru-RU" altLang="ru-RU" sz="125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10" marB="4571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1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Удельный вес, %</a:t>
                      </a:r>
                      <a:endParaRPr kumimoji="0" lang="ru-RU" altLang="ru-RU" sz="125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10" marB="4571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1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роста, %</a:t>
                      </a:r>
                      <a:endParaRPr kumimoji="0" lang="ru-RU" altLang="ru-RU" sz="125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10" marB="4571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1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1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2023 год</a:t>
                      </a:r>
                      <a:endParaRPr kumimoji="0" lang="ru-RU" altLang="ru-RU" sz="125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10" marB="4571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1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Удельный вес, %</a:t>
                      </a:r>
                      <a:endParaRPr kumimoji="0" lang="ru-RU" altLang="ru-RU" sz="125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10" marB="4571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1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роста, %</a:t>
                      </a:r>
                      <a:endParaRPr kumimoji="0" lang="ru-RU" altLang="ru-RU" sz="1250" b="1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10" marB="4571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762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12" marB="45712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1 865 872,1</a:t>
                      </a:r>
                    </a:p>
                  </a:txBody>
                  <a:tcPr marL="60960" marR="60960" marT="45709" marB="45709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121920" marR="121920" marT="45712" marB="45712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4 463 023,2</a:t>
                      </a:r>
                    </a:p>
                  </a:txBody>
                  <a:tcPr marL="60960" marR="60960" marT="45709" marB="45709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121920" marR="121920" marT="45712" marB="45712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239,2</a:t>
                      </a:r>
                    </a:p>
                  </a:txBody>
                  <a:tcPr marL="121920" marR="121920" marT="45712" marB="45712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4 093 175,39253</a:t>
                      </a:r>
                    </a:p>
                  </a:txBody>
                  <a:tcPr marL="60960" marR="60960" marT="45709" marB="45709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121920" marR="121920" marT="45712" marB="45712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91,7</a:t>
                      </a:r>
                    </a:p>
                  </a:txBody>
                  <a:tcPr marL="121920" marR="121920" marT="45712" marB="45712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828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 от других бюджетов бюджетной системы Российской Федерации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12" marB="45712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1 872 461,3</a:t>
                      </a:r>
                    </a:p>
                  </a:txBody>
                  <a:tcPr marL="60960" marR="60960" marT="45709" marB="45709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100,4</a:t>
                      </a:r>
                    </a:p>
                  </a:txBody>
                  <a:tcPr marL="121920" marR="121920" marT="45712" marB="45712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4 493 741,9</a:t>
                      </a:r>
                    </a:p>
                  </a:txBody>
                  <a:tcPr marL="60960" marR="60960" marT="45709" marB="45709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100,7</a:t>
                      </a:r>
                    </a:p>
                  </a:txBody>
                  <a:tcPr marL="121920" marR="121920" marT="45712" marB="45712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240,0</a:t>
                      </a:r>
                    </a:p>
                  </a:txBody>
                  <a:tcPr marL="121920" marR="121920" marT="45712" marB="45712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4 099 359,14960</a:t>
                      </a:r>
                    </a:p>
                  </a:txBody>
                  <a:tcPr marL="60960" marR="60960" marT="45709" marB="45709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100,2</a:t>
                      </a:r>
                    </a:p>
                  </a:txBody>
                  <a:tcPr marL="121920" marR="121920" marT="45712" marB="45712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91,2</a:t>
                      </a:r>
                    </a:p>
                  </a:txBody>
                  <a:tcPr marL="121920" marR="121920" marT="45712" marB="45712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5100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b="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дотации бюджетам городских округов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12" marB="45712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0960" marR="60960" marT="45709" marB="45709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121920" marR="121920" marT="45712" marB="45712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3 586,0</a:t>
                      </a:r>
                    </a:p>
                  </a:txBody>
                  <a:tcPr marL="60960" marR="60960" marT="45709" marB="45709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0,1</a:t>
                      </a:r>
                    </a:p>
                  </a:txBody>
                  <a:tcPr marL="121920" marR="121920" marT="45712" marB="45712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121920" marR="121920" marT="45712" marB="45712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25 828,00000</a:t>
                      </a:r>
                    </a:p>
                  </a:txBody>
                  <a:tcPr marL="60960" marR="60960" marT="45709" marB="45709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0,6</a:t>
                      </a:r>
                    </a:p>
                  </a:txBody>
                  <a:tcPr marL="121920" marR="121920" marT="45712" marB="45712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720,2</a:t>
                      </a:r>
                    </a:p>
                  </a:txBody>
                  <a:tcPr marL="121920" marR="121920" marT="45712" marB="45712" horzOverflow="overflow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2227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бюджетной системы Российской Федерации (межбюджетные субсидии)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12" marB="45712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395 859,0</a:t>
                      </a:r>
                    </a:p>
                  </a:txBody>
                  <a:tcPr marL="60960" marR="60960" marT="45709" marB="45709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21,2</a:t>
                      </a:r>
                    </a:p>
                  </a:txBody>
                  <a:tcPr marL="121920" marR="121920" marT="45712" marB="45712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2 707 861,8</a:t>
                      </a:r>
                    </a:p>
                  </a:txBody>
                  <a:tcPr marL="60960" marR="60960" marT="45709" marB="45709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60,7</a:t>
                      </a:r>
                    </a:p>
                  </a:txBody>
                  <a:tcPr marL="121920" marR="121920" marT="45712" marB="45712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684,0</a:t>
                      </a:r>
                    </a:p>
                  </a:txBody>
                  <a:tcPr marL="121920" marR="121920" marT="45712" marB="45712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1 223 799,36642</a:t>
                      </a:r>
                    </a:p>
                  </a:txBody>
                  <a:tcPr marL="60960" marR="60960" marT="45709" marB="45709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29,9</a:t>
                      </a:r>
                    </a:p>
                  </a:txBody>
                  <a:tcPr marL="121920" marR="121920" marT="45712" marB="45712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45,2</a:t>
                      </a:r>
                    </a:p>
                  </a:txBody>
                  <a:tcPr marL="121920" marR="121920" marT="45712" marB="45712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762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бюджетной системы Российской Федерации 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12" marB="45712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1 396 602,3</a:t>
                      </a:r>
                    </a:p>
                  </a:txBody>
                  <a:tcPr marL="60960" marR="60960" marT="45709" marB="45709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74,8</a:t>
                      </a:r>
                    </a:p>
                  </a:txBody>
                  <a:tcPr marL="121920" marR="121920" marT="45712" marB="45712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1 584 690,7</a:t>
                      </a:r>
                    </a:p>
                  </a:txBody>
                  <a:tcPr marL="60960" marR="60960" marT="45709" marB="45709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35,4</a:t>
                      </a:r>
                    </a:p>
                  </a:txBody>
                  <a:tcPr marL="121920" marR="121920" marT="45712" marB="45712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113,5</a:t>
                      </a:r>
                    </a:p>
                  </a:txBody>
                  <a:tcPr marL="121920" marR="121920" marT="45712" marB="45712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1 727 758,89878</a:t>
                      </a:r>
                    </a:p>
                  </a:txBody>
                  <a:tcPr marL="60960" marR="60960" marT="45709" marB="45709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42,2</a:t>
                      </a:r>
                    </a:p>
                  </a:txBody>
                  <a:tcPr marL="121920" marR="121920" marT="45712" marB="45712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109,0</a:t>
                      </a:r>
                    </a:p>
                  </a:txBody>
                  <a:tcPr marL="121920" marR="121920" marT="45712" marB="45712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906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межбюджетные трансферты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12" marB="45712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80 000,0</a:t>
                      </a:r>
                    </a:p>
                  </a:txBody>
                  <a:tcPr marL="60960" marR="60960" marT="45709" marB="45709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4,3</a:t>
                      </a:r>
                    </a:p>
                  </a:txBody>
                  <a:tcPr marL="121920" marR="121920" marT="45712" marB="45712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197 603,4</a:t>
                      </a:r>
                    </a:p>
                  </a:txBody>
                  <a:tcPr marL="60960" marR="60960" marT="45709" marB="45709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4,4</a:t>
                      </a:r>
                    </a:p>
                  </a:txBody>
                  <a:tcPr marL="121920" marR="121920" marT="45712" marB="45712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247,0</a:t>
                      </a:r>
                    </a:p>
                  </a:txBody>
                  <a:tcPr marL="121920" marR="121920" marT="45712" marB="45712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1 121 972,88440</a:t>
                      </a:r>
                    </a:p>
                  </a:txBody>
                  <a:tcPr marL="60960" marR="60960" marT="45709" marB="45709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27,4</a:t>
                      </a:r>
                    </a:p>
                  </a:txBody>
                  <a:tcPr marL="121920" marR="121920" marT="45712" marB="45712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567,8</a:t>
                      </a:r>
                    </a:p>
                  </a:txBody>
                  <a:tcPr marL="121920" marR="121920" marT="45712" marB="45712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906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безвозмездные поступления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12" marB="45712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1 078,9</a:t>
                      </a:r>
                    </a:p>
                  </a:txBody>
                  <a:tcPr marL="60960" marR="60960" marT="45709" marB="45709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0,1</a:t>
                      </a:r>
                    </a:p>
                  </a:txBody>
                  <a:tcPr marL="121920" marR="121920" marT="45712" marB="45712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2 000,0</a:t>
                      </a:r>
                    </a:p>
                  </a:txBody>
                  <a:tcPr marL="60960" marR="60960" marT="45709" marB="45709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0,1</a:t>
                      </a:r>
                    </a:p>
                  </a:txBody>
                  <a:tcPr marL="121920" marR="121920" marT="45712" marB="45712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185,4</a:t>
                      </a:r>
                    </a:p>
                  </a:txBody>
                  <a:tcPr marL="121920" marR="121920" marT="45712" marB="45712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1 000,50000</a:t>
                      </a:r>
                    </a:p>
                  </a:txBody>
                  <a:tcPr marL="60960" marR="60960" marT="45709" marB="45709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121920" marR="121920" marT="45712" marB="45712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L="121920" marR="121920" marT="45712" marB="45712" horzOverflow="overflow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22188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бюджетов бюджетной системы Российской Федерации от возврата бюджетами бюджетной системы Российской Федерации и организациями остатков субсидий, субвенций и иных межбюджетных трансфертов, имеющих целевое назначение, прошлых лет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12" marB="45712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2,6</a:t>
                      </a:r>
                    </a:p>
                  </a:txBody>
                  <a:tcPr marL="60960" marR="60960" marT="45709" marB="45709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121920" marR="121920" marT="45712" marB="45712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</a:p>
                  </a:txBody>
                  <a:tcPr marL="60960" marR="60960" marT="45709" marB="45709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121920" marR="121920" marT="45712" marB="45712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653,8</a:t>
                      </a:r>
                    </a:p>
                  </a:txBody>
                  <a:tcPr marL="121920" marR="121920" marT="45712" marB="45712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3,94531</a:t>
                      </a:r>
                    </a:p>
                  </a:txBody>
                  <a:tcPr marL="60960" marR="60960" marT="45709" marB="45709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121920" marR="121920" marT="45712" marB="45712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23,2</a:t>
                      </a:r>
                    </a:p>
                  </a:txBody>
                  <a:tcPr marL="121920" marR="121920" marT="45712" marB="45712" horzOverflow="overflow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5619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50" u="none" strike="noStrike" cap="none" spc="-10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Возврат остатков субсидий, субвенций и иных межбюджетных трансфертов, имеющих целевое назначение, прошлых лет</a:t>
                      </a:r>
                      <a:endParaRPr kumimoji="0" lang="ru-RU" altLang="ru-RU" sz="1250" b="0" i="0" u="none" strike="noStrike" cap="none" spc="-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12" marB="45712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-7 670,7</a:t>
                      </a:r>
                    </a:p>
                  </a:txBody>
                  <a:tcPr marL="60960" marR="60960" marT="45709" marB="45709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-0,4</a:t>
                      </a:r>
                    </a:p>
                  </a:txBody>
                  <a:tcPr marL="121920" marR="121920" marT="45712" marB="45712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-32 735,7</a:t>
                      </a:r>
                    </a:p>
                  </a:txBody>
                  <a:tcPr marL="60960" marR="60960" marT="45709" marB="45709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-0,7</a:t>
                      </a:r>
                    </a:p>
                  </a:txBody>
                  <a:tcPr marL="121920" marR="121920" marT="45712" marB="45712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-426,8</a:t>
                      </a:r>
                    </a:p>
                  </a:txBody>
                  <a:tcPr marL="121920" marR="121920" marT="45712" marB="45712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-7 188,20238</a:t>
                      </a:r>
                    </a:p>
                  </a:txBody>
                  <a:tcPr marL="60960" marR="60960" marT="45709" marB="45709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-0,2</a:t>
                      </a:r>
                    </a:p>
                  </a:txBody>
                  <a:tcPr marL="121920" marR="121920" marT="45712" marB="45712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-21,9</a:t>
                      </a:r>
                    </a:p>
                  </a:txBody>
                  <a:tcPr marL="121920" marR="121920" marT="45712" marB="45712" horzOverflow="overflow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210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931" name="Group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4104227"/>
              </p:ext>
            </p:extLst>
          </p:nvPr>
        </p:nvGraphicFramePr>
        <p:xfrm>
          <a:off x="289249" y="634482"/>
          <a:ext cx="11457992" cy="6031356"/>
        </p:xfrm>
        <a:graphic>
          <a:graphicData uri="http://schemas.openxmlformats.org/drawingml/2006/table">
            <a:tbl>
              <a:tblPr/>
              <a:tblGrid>
                <a:gridCol w="114579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7385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r>
                        <a:rPr kumimoji="0" lang="ru-RU" alt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бюджета</a:t>
                      </a:r>
                      <a:r>
                        <a:rPr kumimoji="0" lang="ru-RU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объем денежных средств, который поступает казну государства на безвозмездной и безвозвратной основе (например, налоги юридических и физических лиц, административные платежи и сборы, безвозмездно поступление и другие).</a:t>
                      </a:r>
                    </a:p>
                  </a:txBody>
                  <a:tcPr marL="121920" marR="12192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4773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r>
                        <a:rPr kumimoji="0" lang="ru-RU" alt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Расходы бюджета</a:t>
                      </a:r>
                      <a:r>
                        <a:rPr kumimoji="0" lang="ru-RU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денежные средства направляемые на финансовое обеспечение функций государства и удовлетворение общественных потребностей  в сфере образования, здравоохранения, жилищно-коммунального хозяйства, физкультуры и спорта, культуры и других.</a:t>
                      </a:r>
                    </a:p>
                  </a:txBody>
                  <a:tcPr marL="121920" marR="121920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992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r>
                        <a:rPr kumimoji="0" lang="ru-RU" alt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Межбюджетные трансферты</a:t>
                      </a:r>
                      <a:r>
                        <a:rPr kumimoji="0" lang="ru-RU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денежные средства перечисляемые из одного бюджета другому бюджету бюджетной системы России.</a:t>
                      </a:r>
                    </a:p>
                  </a:txBody>
                  <a:tcPr marL="121920" marR="121920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9680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r>
                        <a:rPr kumimoji="0" lang="ru-RU" alt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Государственный или муниципальный долг</a:t>
                      </a:r>
                      <a:r>
                        <a:rPr kumimoji="0" lang="ru-RU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финансовые обязательства возникающие в связи с привлечением кредитов в кредитных организациях, получением бюджетных кредитов и представлением государственных или муниципальных гарантий, а также по выпущенным ценным бумагам.</a:t>
                      </a:r>
                    </a:p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*Дефицит бюджета- </a:t>
                      </a:r>
                      <a:r>
                        <a:rPr kumimoji="0" lang="ru-RU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превышение расходов бюджета над его доходами.</a:t>
                      </a:r>
                    </a:p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*Профицит бюджета </a:t>
                      </a:r>
                      <a:r>
                        <a:rPr kumimoji="0" lang="ru-RU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– превышение доходов бюджета над его расходами.</a:t>
                      </a:r>
                    </a:p>
                  </a:txBody>
                  <a:tcPr marL="121920" marR="121920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9349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6341" y="428550"/>
            <a:ext cx="10334436" cy="85648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Объем и структура муниципального внутреннего долга </a:t>
            </a:r>
            <a:br>
              <a:rPr lang="ru-RU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округа Лобня, а также расходы на его обслуживание за 2023 год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78480375"/>
              </p:ext>
            </p:extLst>
          </p:nvPr>
        </p:nvGraphicFramePr>
        <p:xfrm>
          <a:off x="167951" y="1383044"/>
          <a:ext cx="11831216" cy="5159958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27732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65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99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3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597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3285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5098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r>
                        <a:rPr lang="ru-RU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показателя 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4" marB="457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состоянию на 01.01.2023г.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4" marB="457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Привлечено кредитов/выдано гарантий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4" marB="457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Погашено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4" marB="457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состоянию на 31.12.2023г.</a:t>
                      </a:r>
                    </a:p>
                  </a:txBody>
                  <a:tcPr marL="121920" marR="121920" marT="45704" marB="457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обслуживание муниципального долга</a:t>
                      </a:r>
                    </a:p>
                  </a:txBody>
                  <a:tcPr marL="121920" marR="121920" marT="45704" marB="4570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7565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 внутренний</a:t>
                      </a:r>
                      <a:r>
                        <a:rPr lang="ru-RU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долг - всего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4" marB="457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418 547,5</a:t>
                      </a:r>
                    </a:p>
                  </a:txBody>
                  <a:tcPr marL="121920" marR="121920" marT="45704" marB="457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369 622,78600</a:t>
                      </a:r>
                    </a:p>
                  </a:txBody>
                  <a:tcPr marL="121920" marR="121920" marT="45704" marB="457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344 670,25674</a:t>
                      </a:r>
                    </a:p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4" marB="457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443 500,00000</a:t>
                      </a:r>
                    </a:p>
                  </a:txBody>
                  <a:tcPr marL="121920" marR="121920" marT="45704" marB="457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5 204,45002</a:t>
                      </a:r>
                    </a:p>
                  </a:txBody>
                  <a:tcPr marL="121920" marR="121920" marT="45704" marB="4570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8555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числе: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4" marB="45704"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4" marB="45704"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4" marB="45704"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4" marB="45704"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4" marB="45704"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4" marB="4570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5038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Кредиты</a:t>
                      </a:r>
                      <a:r>
                        <a:rPr lang="ru-RU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коммерческих банков и иных кредитных организаций</a:t>
                      </a:r>
                      <a:endParaRPr lang="ru-RU" sz="14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4" marB="457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90 000,0</a:t>
                      </a:r>
                    </a:p>
                  </a:txBody>
                  <a:tcPr marL="121920" marR="121920" marT="45704" marB="457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330 000,00000</a:t>
                      </a:r>
                    </a:p>
                  </a:txBody>
                  <a:tcPr marL="121920" marR="121920" marT="45704" marB="457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280 000,00000</a:t>
                      </a:r>
                    </a:p>
                  </a:txBody>
                  <a:tcPr marL="121920" marR="121920" marT="45704" marB="457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140 000,00000</a:t>
                      </a:r>
                    </a:p>
                  </a:txBody>
                  <a:tcPr marL="121920" marR="121920" marT="45704" marB="457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4 870,66301</a:t>
                      </a:r>
                    </a:p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4" marB="4570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9672">
                <a:tc>
                  <a:txBody>
                    <a:bodyPr/>
                    <a:lstStyle/>
                    <a:p>
                      <a:r>
                        <a:rPr lang="ru-RU" sz="1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Бюджетные кредиты</a:t>
                      </a:r>
                    </a:p>
                  </a:txBody>
                  <a:tcPr marL="121920" marR="121920" marT="45704" marB="457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303 500,0</a:t>
                      </a:r>
                    </a:p>
                  </a:txBody>
                  <a:tcPr marL="121920" marR="121920" marT="45704" marB="457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39 622,78600</a:t>
                      </a:r>
                    </a:p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4" marB="457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39 622,78600</a:t>
                      </a:r>
                    </a:p>
                  </a:txBody>
                  <a:tcPr marL="121920" marR="121920" marT="45704" marB="457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303 500,00000</a:t>
                      </a:r>
                    </a:p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4" marB="457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333,78701</a:t>
                      </a:r>
                    </a:p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4" marB="45704"/>
                </a:tc>
                <a:extLst>
                  <a:ext uri="{0D108BD9-81ED-4DB2-BD59-A6C34878D82A}">
                    <a16:rowId xmlns:a16="http://schemas.microsoft.com/office/drawing/2014/main" val="2702594562"/>
                  </a:ext>
                </a:extLst>
              </a:tr>
              <a:tr h="886752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Муниципальные гарантии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4" marB="457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25 047,5</a:t>
                      </a:r>
                    </a:p>
                  </a:txBody>
                  <a:tcPr marL="121920" marR="121920" marT="45704" marB="45704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</a:p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4" marB="457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25 047,47074</a:t>
                      </a:r>
                    </a:p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4" marB="4570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</a:p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4" marB="457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Принципал (заемщик) </a:t>
                      </a:r>
                      <a:r>
                        <a:rPr lang="ru-RU" sz="1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самостоятельно выполнил свои денежные обязательства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4" marB="45704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6575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Верхний предел муниципального внутреннего долга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4" marB="457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530 244,2</a:t>
                      </a:r>
                    </a:p>
                  </a:txBody>
                  <a:tcPr marL="121920" marR="121920" marT="45704" marB="457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</a:p>
                  </a:txBody>
                  <a:tcPr marL="121920" marR="121920" marT="45704" marB="457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</a:p>
                  </a:txBody>
                  <a:tcPr marL="121920" marR="121920" marT="45704" marB="457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535 394,08000</a:t>
                      </a:r>
                    </a:p>
                  </a:txBody>
                  <a:tcPr marL="121920" marR="121920" marT="45704" marB="457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</a:p>
                  </a:txBody>
                  <a:tcPr marL="121920" marR="121920" marT="45704" marB="45704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16575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 по муниципальным гарантиям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4" marB="457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49 029,4</a:t>
                      </a:r>
                    </a:p>
                  </a:txBody>
                  <a:tcPr marL="121920" marR="121920" marT="45704" marB="457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</a:p>
                  </a:txBody>
                  <a:tcPr marL="121920" marR="121920" marT="45704" marB="457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</a:p>
                  </a:txBody>
                  <a:tcPr marL="121920" marR="121920" marT="45704" marB="4570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</a:p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4" marB="457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</a:p>
                  </a:txBody>
                  <a:tcPr marL="121920" marR="121920" marT="45704" marB="45704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0576767" y="995082"/>
            <a:ext cx="1422400" cy="38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ts val="300"/>
              </a:spcBef>
              <a:buClr>
                <a:srgbClr val="A04DA3"/>
              </a:buClr>
              <a:buFont typeface="Georgia" pitchFamily="18" charset="0"/>
              <a:buChar char="•"/>
              <a:defRPr sz="2800">
                <a:solidFill>
                  <a:schemeClr val="tx1"/>
                </a:solidFill>
                <a:latin typeface="Georgia" pitchFamily="18" charset="0"/>
              </a:defRPr>
            </a:lvl1pPr>
            <a:lvl2pPr marL="657225" indent="-246063" eaLnBrk="0" hangingPunct="0">
              <a:spcBef>
                <a:spcPts val="300"/>
              </a:spcBef>
              <a:buClr>
                <a:schemeClr val="accent2"/>
              </a:buClr>
              <a:buFont typeface="Georgia" pitchFamily="18" charset="0"/>
              <a:buChar char="▫"/>
              <a:defRPr sz="2600">
                <a:solidFill>
                  <a:schemeClr val="accent2"/>
                </a:solidFill>
                <a:latin typeface="Georgia" pitchFamily="18" charset="0"/>
              </a:defRPr>
            </a:lvl2pPr>
            <a:lvl3pPr marL="922338" indent="-219075" eaLnBrk="0" hangingPunct="0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Char char=""/>
              <a:defRPr sz="2400">
                <a:solidFill>
                  <a:schemeClr val="accent1"/>
                </a:solidFill>
                <a:latin typeface="Georgia" pitchFamily="18" charset="0"/>
              </a:defRPr>
            </a:lvl3pPr>
            <a:lvl4pPr marL="1179513" indent="-200025" eaLnBrk="0" hangingPunct="0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Char char=""/>
              <a:defRPr sz="2200">
                <a:solidFill>
                  <a:schemeClr val="accent1"/>
                </a:solidFill>
                <a:latin typeface="Georgia" pitchFamily="18" charset="0"/>
              </a:defRPr>
            </a:lvl4pPr>
            <a:lvl5pPr marL="1389063" indent="-182563" eaLnBrk="0" hangingPunct="0">
              <a:spcBef>
                <a:spcPts val="300"/>
              </a:spcBef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9pPr>
          </a:lstStyle>
          <a:p>
            <a:pPr algn="ctr" eaLnBrk="1" fontAlgn="ctr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altLang="ru-RU" sz="1400" dirty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78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3"/>
          <p:cNvSpPr>
            <a:spLocks noGrp="1"/>
          </p:cNvSpPr>
          <p:nvPr>
            <p:ph type="title"/>
          </p:nvPr>
        </p:nvSpPr>
        <p:spPr>
          <a:xfrm>
            <a:off x="813678" y="567100"/>
            <a:ext cx="10564644" cy="637478"/>
          </a:xfrm>
        </p:spPr>
        <p:txBody>
          <a:bodyPr>
            <a:noAutofit/>
          </a:bodyPr>
          <a:lstStyle/>
          <a:p>
            <a:pPr algn="ctr" eaLnBrk="1" fontAlgn="b" hangingPunct="1"/>
            <a:r>
              <a:rPr lang="ru-RU" altLang="ru-RU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Динамика и структура муниципального долга городского округа Лобня </a:t>
            </a:r>
            <a:br>
              <a:rPr lang="ru-RU" altLang="ru-RU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за 2021-2023 годы</a:t>
            </a:r>
            <a:endParaRPr lang="ru-RU" altLang="ru-RU" sz="2000" dirty="0">
              <a:solidFill>
                <a:schemeClr val="accent1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929626921"/>
              </p:ext>
            </p:extLst>
          </p:nvPr>
        </p:nvGraphicFramePr>
        <p:xfrm>
          <a:off x="454136" y="1289696"/>
          <a:ext cx="11072296" cy="2086639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11767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24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92776">
                  <a:extLst>
                    <a:ext uri="{9D8B030D-6E8A-4147-A177-3AD203B41FA5}">
                      <a16:colId xmlns:a16="http://schemas.microsoft.com/office/drawing/2014/main" val="3837564501"/>
                    </a:ext>
                  </a:extLst>
                </a:gridCol>
                <a:gridCol w="20392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549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9612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4792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Период</a:t>
                      </a:r>
                      <a:endParaRPr kumimoji="0" lang="ru-RU" altLang="ru-RU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41" marB="45741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Банковские кредиты</a:t>
                      </a:r>
                      <a:endParaRPr kumimoji="0" lang="ru-RU" altLang="ru-RU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41" marB="4574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Бюджетные кредиты</a:t>
                      </a:r>
                      <a:endParaRPr kumimoji="0" lang="ru-RU" altLang="ru-RU" sz="15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41" marB="45741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Муниципальные гарантии</a:t>
                      </a:r>
                      <a:endParaRPr kumimoji="0" lang="ru-RU" altLang="ru-RU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41" marB="45741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 исполнение муниципальных гарантий</a:t>
                      </a:r>
                      <a:endParaRPr kumimoji="0" lang="ru-RU" altLang="ru-RU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41" marB="45741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обслуживание муниципального долга</a:t>
                      </a:r>
                      <a:endParaRPr kumimoji="0" lang="ru-RU" altLang="ru-RU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41" marB="45741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741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41" marB="45741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30 000,0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41" marB="4574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303 500,0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41" marB="45741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54 397,1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41" marB="45741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41" marB="45741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14 157,6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41" marB="45741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592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41" marB="45741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90 000,0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41" marB="4574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303 500,0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41" marB="45741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25 047,5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41" marB="45741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41" marB="45741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2 762,6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41" marB="45741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741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41" marB="45741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140 000,00000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41" marB="4574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303 500,000000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41" marB="45741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41" marB="45741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41" marB="45741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5 204,45002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41" marB="45741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" name="Объект 1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726607912"/>
              </p:ext>
            </p:extLst>
          </p:nvPr>
        </p:nvGraphicFramePr>
        <p:xfrm>
          <a:off x="454136" y="3429000"/>
          <a:ext cx="11178012" cy="33388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3588" name="Заголовок 1"/>
          <p:cNvSpPr txBox="1">
            <a:spLocks/>
          </p:cNvSpPr>
          <p:nvPr/>
        </p:nvSpPr>
        <p:spPr bwMode="auto">
          <a:xfrm>
            <a:off x="10262606" y="885839"/>
            <a:ext cx="14224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ts val="300"/>
              </a:spcBef>
              <a:buClr>
                <a:srgbClr val="A04DA3"/>
              </a:buClr>
              <a:buFont typeface="Georgia" pitchFamily="18" charset="0"/>
              <a:buChar char="•"/>
              <a:defRPr sz="2800">
                <a:solidFill>
                  <a:schemeClr val="tx1"/>
                </a:solidFill>
                <a:latin typeface="Georgia" pitchFamily="18" charset="0"/>
              </a:defRPr>
            </a:lvl1pPr>
            <a:lvl2pPr marL="657225" indent="-246063" eaLnBrk="0" hangingPunct="0">
              <a:spcBef>
                <a:spcPts val="300"/>
              </a:spcBef>
              <a:buClr>
                <a:schemeClr val="accent2"/>
              </a:buClr>
              <a:buFont typeface="Georgia" pitchFamily="18" charset="0"/>
              <a:buChar char="▫"/>
              <a:defRPr sz="2600">
                <a:solidFill>
                  <a:schemeClr val="accent2"/>
                </a:solidFill>
                <a:latin typeface="Georgia" pitchFamily="18" charset="0"/>
              </a:defRPr>
            </a:lvl2pPr>
            <a:lvl3pPr marL="922338" indent="-219075" eaLnBrk="0" hangingPunct="0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Char char=""/>
              <a:defRPr sz="2400">
                <a:solidFill>
                  <a:schemeClr val="accent1"/>
                </a:solidFill>
                <a:latin typeface="Georgia" pitchFamily="18" charset="0"/>
              </a:defRPr>
            </a:lvl3pPr>
            <a:lvl4pPr marL="1179513" indent="-200025" eaLnBrk="0" hangingPunct="0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Char char=""/>
              <a:defRPr sz="2200">
                <a:solidFill>
                  <a:schemeClr val="accent1"/>
                </a:solidFill>
                <a:latin typeface="Georgia" pitchFamily="18" charset="0"/>
              </a:defRPr>
            </a:lvl4pPr>
            <a:lvl5pPr marL="1389063" indent="-182563" eaLnBrk="0" hangingPunct="0">
              <a:spcBef>
                <a:spcPts val="300"/>
              </a:spcBef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9pPr>
          </a:lstStyle>
          <a:p>
            <a:pPr algn="ctr" eaLnBrk="1" fontAlgn="ctr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altLang="ru-RU" sz="1200" dirty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971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2555080" y="424596"/>
            <a:ext cx="6582032" cy="457200"/>
          </a:xfrm>
        </p:spPr>
        <p:txBody>
          <a:bodyPr>
            <a:noAutofit/>
          </a:bodyPr>
          <a:lstStyle/>
          <a:p>
            <a:pPr algn="ctr" eaLnBrk="1" hangingPunct="1"/>
            <a:r>
              <a:rPr lang="ru-RU" altLang="ru-RU" sz="20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altLang="ru-RU" sz="24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тавки по местным налогам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61657337"/>
              </p:ext>
            </p:extLst>
          </p:nvPr>
        </p:nvGraphicFramePr>
        <p:xfrm>
          <a:off x="167951" y="881796"/>
          <a:ext cx="11840546" cy="5760678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15145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12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84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8705">
                <a:tc>
                  <a:txBody>
                    <a:bodyPr/>
                    <a:lstStyle/>
                    <a:p>
                      <a:pPr algn="ctr"/>
                      <a:r>
                        <a:rPr lang="ru-RU" sz="16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</a:t>
                      </a:r>
                    </a:p>
                  </a:txBody>
                  <a:tcPr marL="121897" marR="121897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Нормативно-правовой акт</a:t>
                      </a:r>
                    </a:p>
                  </a:txBody>
                  <a:tcPr marL="121897" marR="121897" marT="45726" marB="457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Основные ставки</a:t>
                      </a:r>
                    </a:p>
                  </a:txBody>
                  <a:tcPr marL="121897" marR="121897" marT="45726" marB="45726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44852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97" marR="121897" marT="45726" marB="45726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Совета депутатов городского округа Лобня Московской области от 24 ноября 2020 г.    № 214/64 «Об установлении и земельного налога на территории городского округа Лобня»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97" marR="121897" marT="45726" marB="45726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0,3%  в отношении земельных участков:</a:t>
                      </a:r>
                    </a:p>
                    <a:p>
                      <a:pPr algn="just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отнесенных к землям сельскохозяйственного назначения или к землям в составе зон сельскохозяйственного использования в населенных пунктах и используемых для сельскохозяйственного производства;</a:t>
                      </a:r>
                    </a:p>
                    <a:p>
                      <a:pPr algn="just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занятых жилищным фондом и объектами инженерной инфраструктуры жилищно-коммунального комплекса (за исключением доли в праве на земельный участок, приходящейся на объект, не относящийся к жилищному фонду и к объектам инженерной инфраструктуры жилищно-коммунального комплекса) или приобретенных (предоставленных) для жилищного строительства;</a:t>
                      </a:r>
                    </a:p>
                    <a:p>
                      <a:pPr algn="just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приобретенных (предоставленных) для личного подсобного хозяйства, садоводства, огородничества или животноводства, а также дачного хозяйства;</a:t>
                      </a:r>
                    </a:p>
                    <a:p>
                      <a:pPr algn="just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ограниченных в обороте в соответствии с законодательством Российской Федерации, предоставленных для обеспечения обороны, безопасности и таможенных нужд.</a:t>
                      </a:r>
                    </a:p>
                    <a:p>
                      <a:pPr algn="just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1,5%  в отношении прочих земельных участков.</a:t>
                      </a:r>
                    </a:p>
                  </a:txBody>
                  <a:tcPr marL="121897" marR="121897" marT="45726" marB="45726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9553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 физических лиц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97" marR="121897" marT="45726" marB="45726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</a:t>
                      </a:r>
                      <a:r>
                        <a:rPr lang="ru-RU" sz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Совета депутатов городского округа Лобня Московской области от 24 ноября 2020 г.   № 215/64 «Об установлении налога на имущество физических лиц на территории городского округа Лобня»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97" marR="121897" marT="45726" marB="45726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ru-RU" sz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случае если к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адастровая стоимость объекта не превышает 300 млн. рублей:</a:t>
                      </a:r>
                    </a:p>
                    <a:p>
                      <a:pPr marL="171450" indent="-171450" algn="just">
                        <a:buFontTx/>
                        <a:buChar char="-"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квартира, комната - 0,1 процента;</a:t>
                      </a:r>
                    </a:p>
                    <a:p>
                      <a:pPr marL="171450" indent="-171450" algn="just">
                        <a:buFontTx/>
                        <a:buChar char="-"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жилой дом - 0,3 процента;</a:t>
                      </a:r>
                    </a:p>
                    <a:p>
                      <a:pPr marL="171450" indent="-171450" algn="just">
                        <a:buFontTx/>
                        <a:buChar char="-"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объекты незавершенного строительства в случае, если проектируемым назначением таких объектов является жилой дом, - 0,3 процента;</a:t>
                      </a:r>
                    </a:p>
                    <a:p>
                      <a:pPr marL="171450" indent="-171450" algn="just">
                        <a:buFontTx/>
                        <a:buChar char="-"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единые недвижимые комплексы, в состав которых входит хотя бы один жилой дом, - 0,3 процента;</a:t>
                      </a:r>
                    </a:p>
                    <a:p>
                      <a:pPr marL="171450" indent="-171450" algn="just">
                        <a:buFontTx/>
                        <a:buChar char="-"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гаражи и машино-места - 0,3 процента;</a:t>
                      </a:r>
                    </a:p>
                    <a:p>
                      <a:pPr marL="171450" indent="-171450" algn="just">
                        <a:buFontTx/>
                        <a:buChar char="-"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хозяйственные строения или сооружения, площадь каждого из которых превышает 50 квадратных метров и которые расположены на земельных участках, предоставленных для ведения личного подсобного, дачного хозяйства, огородничества, садоводства или индивидуального жилищного строительства, - 0,3 процента;</a:t>
                      </a:r>
                    </a:p>
                    <a:p>
                      <a:pPr marL="171450" indent="-171450" algn="just">
                        <a:buFontTx/>
                        <a:buChar char="-"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объектов налогообложения, включенных в перечень, определяемый в соответствии с пунктом 7 статьи 378.2 Налогового кодекса Российской Федерации, в отношении объектов налогообложения, предусмотренных абзацем вторым пункта 10 статьи 378.2 Налогового кодекса Российской Федерации,</a:t>
                      </a:r>
                      <a:r>
                        <a:rPr lang="ru-RU" sz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- 2 процента.</a:t>
                      </a:r>
                    </a:p>
                    <a:p>
                      <a:pPr marL="171450" indent="-171450" algn="just">
                        <a:buFontTx/>
                        <a:buChar char="-"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объектов налогообложения, кадастровая стоимость каждого из которых превышает 300 млн. рублей, - 2 процента;</a:t>
                      </a:r>
                    </a:p>
                    <a:p>
                      <a:pPr marL="171450" indent="-171450" algn="just">
                        <a:buFontTx/>
                        <a:buChar char="-"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прочих объектов налогообложения - 0,5 процента</a:t>
                      </a:r>
                    </a:p>
                  </a:txBody>
                  <a:tcPr marL="121897" marR="121897" marT="45726" marB="4572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6195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1694" y="80683"/>
            <a:ext cx="9859165" cy="555811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потерь бюджета городского округа Лобня от предоставленных </a:t>
            </a:r>
            <a:br>
              <a:rPr lang="ru-RU" sz="18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налоговых льгот в  2023 году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7743753"/>
              </p:ext>
            </p:extLst>
          </p:nvPr>
        </p:nvGraphicFramePr>
        <p:xfrm>
          <a:off x="167919" y="636493"/>
          <a:ext cx="11993672" cy="6171309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71293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340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89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0492">
                  <a:extLst>
                    <a:ext uri="{9D8B030D-6E8A-4147-A177-3AD203B41FA5}">
                      <a16:colId xmlns:a16="http://schemas.microsoft.com/office/drawing/2014/main" val="2034736809"/>
                    </a:ext>
                  </a:extLst>
                </a:gridCol>
                <a:gridCol w="4811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9730">
                  <a:extLst>
                    <a:ext uri="{9D8B030D-6E8A-4147-A177-3AD203B41FA5}">
                      <a16:colId xmlns:a16="http://schemas.microsoft.com/office/drawing/2014/main" val="2410915741"/>
                    </a:ext>
                  </a:extLst>
                </a:gridCol>
              </a:tblGrid>
              <a:tr h="2306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налоговой льготы</a:t>
                      </a:r>
                      <a:endParaRPr lang="ru-RU" sz="1050" b="1" i="0" u="none" strike="noStrike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Правовое основание</a:t>
                      </a:r>
                      <a:endParaRPr lang="ru-RU" sz="1050" b="1" i="0" u="none" strike="noStrike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25" marB="0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на 2023 год</a:t>
                      </a:r>
                      <a:endParaRPr lang="ru-RU" sz="1050" b="1" i="0" u="none" strike="noStrike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25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за 2023 год</a:t>
                      </a:r>
                      <a:endParaRPr lang="ru-RU" sz="1050" b="1" i="0" u="none" strike="noStrike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25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3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</a:t>
                      </a:r>
                      <a:endParaRPr lang="ru-RU" sz="1050" b="1" i="0" u="none" strike="noStrike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i="0" u="none" strike="noStrike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5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лиц</a:t>
                      </a: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50" b="0" i="0" u="none" strike="noStrike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лиц</a:t>
                      </a:r>
                    </a:p>
                  </a:txBody>
                  <a:tcPr marL="12700" marR="12700" marT="9525" marB="0"/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50" b="0" i="0" u="none" strike="noStrike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25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6689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9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Муниципальные казенные, бюджетные и автономные учреждения, созданные органами местного самоуправления для выполнения работ, оказания услуг и иных функций некоммерческого характера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9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Совета депутатов городского округа Лобня Московской области от 24 ноября 2020 г. № 214/64 «Об установлении земельного налога на территории городского округа Лобня»</a:t>
                      </a:r>
                      <a:endParaRPr kumimoji="0" lang="ru-RU" altLang="ru-RU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50" b="1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36 832,0</a:t>
                      </a:r>
                      <a:endParaRPr lang="ru-RU" sz="1050" b="1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1050" b="1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50" b="1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50" b="1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36 563,0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9216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Физические лица в том числе :</a:t>
                      </a:r>
                    </a:p>
                    <a:p>
                      <a:pPr marL="171450" marR="0" lvl="0" indent="-17145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altLang="ru-RU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Герои  Советского Союза, Герои Социалистического Труда, Герои  Российской     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Федерации и полные кавалеры ордена Славы, Трудовой Славы;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   лица, награжденные орденом «За службу Родине в Вооруженных Силах СССР»; </a:t>
                      </a:r>
                    </a:p>
                    <a:p>
                      <a:pPr marL="171450" marR="0" lvl="0" indent="-17145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kumimoji="0" lang="ru-RU" sz="900" u="none" strike="noStrike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инвалиды 1 и 2 группы инвалидности;</a:t>
                      </a:r>
                    </a:p>
                    <a:p>
                      <a:pPr marL="171450" marR="0" lvl="0" indent="-17145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kumimoji="0" lang="ru-RU" sz="900" u="none" strike="noStrike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инвалиды с детства;</a:t>
                      </a:r>
                    </a:p>
                    <a:p>
                      <a:pPr marL="171450" marR="0" lvl="0" indent="-17145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kumimoji="0" lang="ru-RU" sz="900" u="none" strike="noStrike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ветераны и инвалиды Великой Отечественной войны, а также ветераны и инвалиды боевых действий;</a:t>
                      </a:r>
                    </a:p>
                    <a:p>
                      <a:pPr marL="171450" marR="0" lvl="0" indent="-17145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kumimoji="0" lang="ru-RU" sz="900" u="none" strike="noStrike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члены семей военнослужащих, потерявших кормильца;</a:t>
                      </a:r>
                    </a:p>
                    <a:p>
                      <a:pPr marL="171450" marR="0" lvl="0" indent="-17145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kumimoji="0" lang="ru-RU" sz="900" u="none" strike="noStrike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физические лица, имеющие право на получение социальной поддержки в соответствии с Законом Российской Федерации «О социальной защите граждан, подвергшихся воздействию радиации вследствие катастрофы на Чернобыльской АЭС», в соответствии с ФЗ от 26.11.1998 № 175-ФЗ «О социальной защите граждан РФ, подвергшихся воздействию радиации вследствие аварий в 1957 году на производственном объединении «Маяк» и сбросов радиоактивных отходов в реку «Теча» и в соответствии с ФЗ от 10.01.2002 № 2-ФЗ « О социальных гарантиях гражданам, подвергшимся радиационному воздействию вследствие ядерных испытаний на Семипалатинском полигоне»;</a:t>
                      </a:r>
                    </a:p>
                    <a:p>
                      <a:pPr marL="171450" marR="0" lvl="0" indent="-17145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kumimoji="0" lang="ru-RU" sz="900" u="none" strike="noStrike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физические лица, принимавшие в составе подразделений особого риска непосредственное участие в испытаниях ядерного и термоядерного оружия, ликвидации аварий ядерных установок на средствах вооружения и военных объектах; </a:t>
                      </a:r>
                    </a:p>
                    <a:p>
                      <a:pPr marL="171450" marR="0" lvl="0" indent="-17145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kumimoji="0" lang="ru-RU" sz="900" u="none" strike="noStrike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физические лица, получившие и перенесшие лучевую болезнь или ставшие инвалидами в результате испытаний, учений и иных работ, связанных с любыми видами ядерных установок, включая ядерное оружие и космическую технику;</a:t>
                      </a:r>
                    </a:p>
                    <a:p>
                      <a:pPr marL="171450" marR="0" lvl="0" indent="-17145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kumimoji="0" lang="ru-RU" sz="900" u="none" strike="noStrike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одинокие неработающие граждане пенсионного возраста, а также граждане указанной категории в случае проживания с ними нетрудоспособных граждан - членов семьи;</a:t>
                      </a:r>
                    </a:p>
                    <a:p>
                      <a:pPr marL="171450" marR="0" lvl="0" indent="-17145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kumimoji="0" lang="ru-RU" sz="900" u="none" strike="noStrike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почетные граждане города Лобня и их вдовы (вдовцы);</a:t>
                      </a:r>
                    </a:p>
                    <a:p>
                      <a:pPr marL="171450" marR="0" lvl="0" indent="-17145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kumimoji="0" lang="ru-RU" sz="900" u="none" strike="noStrike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лица пенсионного возраста, награжденные знаком отличия "За заслуги перед городом Лобня", и их вдовы (вдовцы);</a:t>
                      </a:r>
                    </a:p>
                    <a:p>
                      <a:pPr marL="171450" marR="0" lvl="0" indent="-17145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900" b="0" i="0" u="none" strike="noStrike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женщины, которым в установленном порядке присвоено почетное звание "Мать-героиня;</a:t>
                      </a:r>
                      <a:endParaRPr kumimoji="0" lang="ru-RU" sz="900" u="none" strike="noStrike" kern="12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71450" marR="0" lvl="0" indent="-17145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kumimoji="0" lang="ru-RU" sz="900" u="none" strike="noStrike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многодетные семьи;</a:t>
                      </a:r>
                    </a:p>
                    <a:p>
                      <a:pPr marL="171450" marR="0" lvl="0" indent="-17145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kumimoji="0" lang="ru-RU" sz="900" u="none" strike="noStrike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малоимущие семьи и малоимущие одиноко проживающие граждане, среднедушевой доход которых ниже величины прожиточного минимума, установленной в Московской области на душу населения;</a:t>
                      </a:r>
                    </a:p>
                    <a:p>
                      <a:pPr marL="171450" marR="0" lvl="0" indent="-17145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kumimoji="0" lang="ru-RU" sz="900" u="none" strike="noStrike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пенсионеры, доход которых ниже двукратной величины прожиточного минимума, установленной в Московской области для пенсионеров.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9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Совета депутатов городского округа  Лобня Московской области от 24 ноября 2020 г. № 214/64 «Об установлении земельного налога на территории городского округа Лобня»</a:t>
                      </a:r>
                      <a:endParaRPr kumimoji="0" lang="ru-RU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50" b="1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316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900" b="1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900" b="1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900" b="1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157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900" b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900" b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900" b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900" b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900" b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900" b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900" b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900" b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900" b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900" b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900" b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900" b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900" b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50" b="1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1 763,0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900" b="1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900" b="1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900" b="1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854,0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900" b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103,0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900" b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54,0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900" b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900" b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900" b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900" b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900" b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900" b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900" b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900" b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456,0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900" b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119,0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69,0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900" b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82,0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900" b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900" b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50" b="1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271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900" b="1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900" b="1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900" b="1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148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900" b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900" b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900" b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900" b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900" b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900" b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900" b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900" b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900" b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900" b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900" b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900" b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900" b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000" b="1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1 598,0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900" b="1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900" b="1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900" b="1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814,0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900" b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162,0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900" b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37,0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900" b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900" b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900" b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900" b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900" b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900" b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900" b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900" b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272,0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900" b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112,0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66,0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900" b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81,0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900" b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900" b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31,0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8519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50" b="1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ИТОГО налоговых льгот</a:t>
                      </a:r>
                      <a:endParaRPr lang="ru-RU" sz="1050" b="1" i="0" u="none" strike="noStrike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25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38 595,0</a:t>
                      </a:r>
                      <a:endParaRPr lang="ru-RU" sz="1050" b="1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38 161,0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4620" name="Заголовок 1"/>
          <p:cNvSpPr txBox="1">
            <a:spLocks/>
          </p:cNvSpPr>
          <p:nvPr/>
        </p:nvSpPr>
        <p:spPr bwMode="auto">
          <a:xfrm>
            <a:off x="10990818" y="206187"/>
            <a:ext cx="1170773" cy="618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ts val="300"/>
              </a:spcBef>
              <a:buClr>
                <a:srgbClr val="A04DA3"/>
              </a:buClr>
              <a:buFont typeface="Georgia" pitchFamily="18" charset="0"/>
              <a:buChar char="•"/>
              <a:defRPr sz="2800">
                <a:solidFill>
                  <a:schemeClr val="tx1"/>
                </a:solidFill>
                <a:latin typeface="Georgia" pitchFamily="18" charset="0"/>
              </a:defRPr>
            </a:lvl1pPr>
            <a:lvl2pPr marL="657225" indent="-246063" eaLnBrk="0" hangingPunct="0">
              <a:spcBef>
                <a:spcPts val="300"/>
              </a:spcBef>
              <a:buClr>
                <a:schemeClr val="accent2"/>
              </a:buClr>
              <a:buFont typeface="Georgia" pitchFamily="18" charset="0"/>
              <a:buChar char="▫"/>
              <a:defRPr sz="2600">
                <a:solidFill>
                  <a:schemeClr val="accent2"/>
                </a:solidFill>
                <a:latin typeface="Georgia" pitchFamily="18" charset="0"/>
              </a:defRPr>
            </a:lvl2pPr>
            <a:lvl3pPr marL="922338" indent="-219075" eaLnBrk="0" hangingPunct="0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Char char=""/>
              <a:defRPr sz="2400">
                <a:solidFill>
                  <a:schemeClr val="accent1"/>
                </a:solidFill>
                <a:latin typeface="Georgia" pitchFamily="18" charset="0"/>
              </a:defRPr>
            </a:lvl3pPr>
            <a:lvl4pPr marL="1179513" indent="-200025" eaLnBrk="0" hangingPunct="0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Char char=""/>
              <a:defRPr sz="2200">
                <a:solidFill>
                  <a:schemeClr val="accent1"/>
                </a:solidFill>
                <a:latin typeface="Georgia" pitchFamily="18" charset="0"/>
              </a:defRPr>
            </a:lvl4pPr>
            <a:lvl5pPr marL="1389063" indent="-182563" eaLnBrk="0" hangingPunct="0">
              <a:spcBef>
                <a:spcPts val="300"/>
              </a:spcBef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9pPr>
          </a:lstStyle>
          <a:p>
            <a:pPr algn="ctr" eaLnBrk="1" fontAlgn="ctr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altLang="ru-RU" sz="1200" dirty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167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5205" y="412377"/>
            <a:ext cx="10020300" cy="995082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altLang="ru-RU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удельном объеме налоговых и неналоговых доходов на душу населения в городских округах Московской области с численностью постоянного населения                         от 55 тыс. до 120 тыс. человек на 01.01.2024г.</a:t>
            </a:r>
            <a:br>
              <a:rPr lang="ru-RU" altLang="ru-RU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 rot="10800000" flipH="1" flipV="1">
            <a:off x="340659" y="5809129"/>
            <a:ext cx="11851341" cy="923197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4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налоговых и неналоговых доходах в разрезе муниципальных образований размещена на портале "Открытый бюджет МО" по ссылке: 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https://budget.mosreg.ru/analitika/ispolnenie-byudjeta-subekta/sravnenie-po-osnovnym-parametram-ispolneniya-byudzhetov-municipalnyx-obrazovanij/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4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по численности населения размещена на официальном сайте Росстата (Главная страница/ Официальная статистика/ Московская область/ Население/ Оценка численности постоянного населения МО) https://mosstat.gks.ru</a:t>
            </a:r>
          </a:p>
          <a:p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6726728"/>
              </p:ext>
            </p:extLst>
          </p:nvPr>
        </p:nvGraphicFramePr>
        <p:xfrm>
          <a:off x="760715" y="1407460"/>
          <a:ext cx="10124790" cy="4161673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24716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900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694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936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1612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Наименование</a:t>
                      </a:r>
                      <a:r>
                        <a:rPr lang="ru-RU" sz="140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муниципального образования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расчете на 1 жителя, руб.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налоговых и </a:t>
                      </a:r>
                    </a:p>
                    <a:p>
                      <a:pPr algn="ctr" fontAlgn="b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неналоговых доходов, руб.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постоянного населения, чел .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5907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Фрязино 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27 623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1 620 830 000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58 677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5907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Лыткарино 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24 434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1 625 500</a:t>
                      </a:r>
                      <a:r>
                        <a:rPr lang="ru-RU" sz="140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000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66 526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5907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Кашира 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36 270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2 384 670 000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  <a:r>
                        <a:rPr lang="ru-RU" sz="140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747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25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Дубна 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30 930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2 289 840 000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74 032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125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Лобня 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29 605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2 402 250 000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81 143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125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Можайск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30 247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2 798 770 000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92 529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60247535"/>
                  </a:ext>
                </a:extLst>
              </a:tr>
              <a:tr h="326337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Шатура 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23 956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2 424 020 000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101 188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5907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Жуковский 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24 248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2 669 240 000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110 083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5907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Егорьевск 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34 782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3 887 250 000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111 759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5907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Реутов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21 675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2 429 160 000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112 070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426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1714500" y="862888"/>
            <a:ext cx="8763000" cy="70485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 </a:t>
            </a:r>
            <a:endParaRPr lang="ru-RU" sz="2800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534177" y="1866318"/>
            <a:ext cx="11123645" cy="4618458"/>
          </a:xfrm>
        </p:spPr>
        <p:txBody>
          <a:bodyPr>
            <a:norm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городского округа Лобня по расходам за 20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год исполнен в сумме  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6 457 840,92702 тыс. рублей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 уточненном плане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6 653 736,13613 тыс. рублей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или на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97,1 %.</a:t>
            </a:r>
          </a:p>
          <a:p>
            <a:pPr algn="just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городского округа Лобня финансировались за счет собственных средств бюджета в объеме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2 350 223,53919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за счет безвозмездных поступлений из областного бюджета на исполнение переданных местным органам власти полномочий, а также на совместное финансирование объектов социально-культурной сферы, в общей сумме 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4 624 386,98145 тыс. рублей.</a:t>
            </a:r>
          </a:p>
          <a:p>
            <a:pPr algn="just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Первоначально решением Совета депутатов бюджет городского округа Лобня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год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 по расходам в сумме             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5 911 642,6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 процессе исполнения бюджета расходная часть увеличена на общую сумму 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742 093,53613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структуре расходов бюджета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года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наибольший удельный вес занимали расходы на социально-культурную сферу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4 624 386,98145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или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71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,6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%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 жилищно-коммунальное хозяйство и национальную экономику вложено средств в сумме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1 289 540,63096 тыс. рублей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или 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9,9 %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разрезе экономической структуры расходов бюджета наибольший удельный вес занимают расходы на заработную плату, вместе  с   начислениями - они  составили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2 439 406,30000 тыс. рублей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или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38,0 %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всех расходов бюджета.</a:t>
            </a:r>
          </a:p>
          <a:p>
            <a:pPr algn="just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финансовое обеспечение выполнения муниципального задания на оказание муниципальных услуг (выполнение работ) составили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2 364 550,35313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или 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,6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%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всех расходов бюджета.</a:t>
            </a:r>
          </a:p>
          <a:p>
            <a:pPr algn="just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46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794" y="504170"/>
            <a:ext cx="11884412" cy="350377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расходов бюджета городского округа Лобня </a:t>
            </a:r>
            <a:br>
              <a:rPr lang="ru-RU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 сферам деятельности в 2023 г.</a:t>
            </a:r>
            <a:br>
              <a:rPr lang="ru-RU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9287771"/>
              </p:ext>
            </p:extLst>
          </p:nvPr>
        </p:nvGraphicFramePr>
        <p:xfrm>
          <a:off x="153794" y="869339"/>
          <a:ext cx="11449050" cy="5849928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4438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268277335"/>
                    </a:ext>
                  </a:extLst>
                </a:gridCol>
                <a:gridCol w="476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0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763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0639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9395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94335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Наименования</a:t>
                      </a:r>
                      <a:endParaRPr lang="ru-RU" sz="125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РЗ</a:t>
                      </a:r>
                      <a:endParaRPr lang="ru-RU" sz="125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</a:t>
                      </a:r>
                      <a:endParaRPr lang="ru-RU" sz="125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 </a:t>
                      </a:r>
                    </a:p>
                    <a:p>
                      <a:pPr algn="ctr" rtl="0" fontAlgn="ctr"/>
                      <a:r>
                        <a:rPr lang="ru-RU" sz="125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на 2023 год,</a:t>
                      </a:r>
                    </a:p>
                    <a:p>
                      <a:pPr algn="ctr" rtl="0" fontAlgn="ctr"/>
                      <a:r>
                        <a:rPr lang="ru-RU" sz="125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тыс. рублей</a:t>
                      </a:r>
                      <a:endParaRPr lang="ru-RU" sz="125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</a:t>
                      </a:r>
                    </a:p>
                    <a:p>
                      <a:pPr algn="ctr" rtl="0" fontAlgn="ctr"/>
                      <a:r>
                        <a:rPr lang="ru-RU" sz="125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2023 год,           тыс. рублей</a:t>
                      </a:r>
                      <a:endParaRPr lang="ru-RU" sz="125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</a:t>
                      </a:r>
                      <a:endParaRPr lang="ru-RU" sz="125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 на     1 жителя г. о. Лобня (рублей)</a:t>
                      </a:r>
                      <a:endParaRPr lang="ru-RU" sz="125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573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5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Общегосударственные вопросы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508 411,52077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464 614,23848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91,4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ru-RU" sz="125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725,87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218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5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высшего должностного лица субъекта РФ и муниципального образования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4 725,30000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4 207,26567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89,0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51,85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639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5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12 892,70000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12 530,07265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97,2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138,52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950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5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Правительства РФ, высших исполнительных органов государственной власти субъектов РФ, местных администраций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199 222,15700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192 873,27779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96,8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25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376,96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950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5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деятельности финансовых, налоговых и таможенных органов и органов финансового (финансово-бюджетного) надзора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32 396,10000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32 040,21619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98,9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394,86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573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5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проведения выборов и референдумов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1 105,81870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1 105,81870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13,63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573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5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Резервные фонды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1 773,31851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573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5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общегосударственные вопросы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256 296,12656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221 857,58748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86,6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2 734,16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2141314"/>
                  </a:ext>
                </a:extLst>
              </a:tr>
              <a:tr h="19340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5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оборона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6 846,12000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6 613,16575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96,6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81,50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688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5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Мобилизационная и вневойсковая подготовка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6 285,89000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6 054,08574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96,3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74,61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054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5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Мобилизационная подготовка экономики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560,23000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559,08001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99,8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6,89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723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5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безопасность и правоохранительная деятельность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51 168,92829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44 625,51612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87,2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549,96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3723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5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Гражданская оборона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235,00000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49,99000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21,3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36023890"/>
                  </a:ext>
                </a:extLst>
              </a:tr>
              <a:tr h="53950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5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Защита населения и территории от чрезвычайных ситуаций природного и техногенного характера, пожарная</a:t>
                      </a:r>
                      <a:r>
                        <a:rPr lang="ru-RU" sz="125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безопасность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18 118,04800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17 672,60181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97,5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217,80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6180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5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национальной безопасности и правоохранительной деятельности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32 815,88029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26 902,92431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82,0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331,55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866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55F9CEA-4FA4-4A2F-B5D3-8D5B3447AA72}"/>
              </a:ext>
            </a:extLst>
          </p:cNvPr>
          <p:cNvSpPr/>
          <p:nvPr/>
        </p:nvSpPr>
        <p:spPr>
          <a:xfrm>
            <a:off x="637197" y="443991"/>
            <a:ext cx="1051085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расходов бюджета городского округа Лобня </a:t>
            </a:r>
            <a:b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сферам деятельности в 2023 г.</a:t>
            </a:r>
            <a:b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3CBA4E9A-8E24-46A6-9286-65C49CE544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6133396"/>
              </p:ext>
            </p:extLst>
          </p:nvPr>
        </p:nvGraphicFramePr>
        <p:xfrm>
          <a:off x="400352" y="1824555"/>
          <a:ext cx="10984548" cy="4949551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3397207">
                  <a:extLst>
                    <a:ext uri="{9D8B030D-6E8A-4147-A177-3AD203B41FA5}">
                      <a16:colId xmlns:a16="http://schemas.microsoft.com/office/drawing/2014/main" val="3501820606"/>
                    </a:ext>
                  </a:extLst>
                </a:gridCol>
                <a:gridCol w="690465">
                  <a:extLst>
                    <a:ext uri="{9D8B030D-6E8A-4147-A177-3AD203B41FA5}">
                      <a16:colId xmlns:a16="http://schemas.microsoft.com/office/drawing/2014/main" val="1939459910"/>
                    </a:ext>
                  </a:extLst>
                </a:gridCol>
                <a:gridCol w="709127">
                  <a:extLst>
                    <a:ext uri="{9D8B030D-6E8A-4147-A177-3AD203B41FA5}">
                      <a16:colId xmlns:a16="http://schemas.microsoft.com/office/drawing/2014/main" val="1501249534"/>
                    </a:ext>
                  </a:extLst>
                </a:gridCol>
                <a:gridCol w="1688841">
                  <a:extLst>
                    <a:ext uri="{9D8B030D-6E8A-4147-A177-3AD203B41FA5}">
                      <a16:colId xmlns:a16="http://schemas.microsoft.com/office/drawing/2014/main" val="1924016953"/>
                    </a:ext>
                  </a:extLst>
                </a:gridCol>
                <a:gridCol w="1688841">
                  <a:extLst>
                    <a:ext uri="{9D8B030D-6E8A-4147-A177-3AD203B41FA5}">
                      <a16:colId xmlns:a16="http://schemas.microsoft.com/office/drawing/2014/main" val="1414539415"/>
                    </a:ext>
                  </a:extLst>
                </a:gridCol>
                <a:gridCol w="1212979">
                  <a:extLst>
                    <a:ext uri="{9D8B030D-6E8A-4147-A177-3AD203B41FA5}">
                      <a16:colId xmlns:a16="http://schemas.microsoft.com/office/drawing/2014/main" val="520611312"/>
                    </a:ext>
                  </a:extLst>
                </a:gridCol>
                <a:gridCol w="1597088">
                  <a:extLst>
                    <a:ext uri="{9D8B030D-6E8A-4147-A177-3AD203B41FA5}">
                      <a16:colId xmlns:a16="http://schemas.microsoft.com/office/drawing/2014/main" val="504800280"/>
                    </a:ext>
                  </a:extLst>
                </a:gridCol>
              </a:tblGrid>
              <a:tr h="26509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экономика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203 617,45266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190 092,71347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93,4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2 342,69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46926910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Сельское хозяйство и рыболовство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1 331,00000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621,76103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46,7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7,66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59431841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Транспорт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8,82220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5,70180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64,6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74282468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Дорожное хозяйство (дорожные фонды)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193 788,63046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182 158,90201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94,0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25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244,91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79217667"/>
                  </a:ext>
                </a:extLst>
              </a:tr>
              <a:tr h="20286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Связь и информатика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7 240,00000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6 261,93591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86,5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77,17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39580360"/>
                  </a:ext>
                </a:extLst>
              </a:tr>
              <a:tr h="47278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национальной экономики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1 249,00000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1 044,41272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83,6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12,87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75282472"/>
                  </a:ext>
                </a:extLst>
              </a:tr>
              <a:tr h="20751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Жилищно-коммунальное хозяйство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1 179 024,94541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1 099 447,91749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93,3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r>
                        <a:rPr lang="ru-RU" sz="125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549,51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74457588"/>
                  </a:ext>
                </a:extLst>
              </a:tr>
              <a:tr h="20286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Жилищное хозяйство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74 280,16477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69 690,65145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93,8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858,86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96797436"/>
                  </a:ext>
                </a:extLst>
              </a:tr>
              <a:tr h="20286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Коммунальное хозяйство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16 290,77207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2 792,85452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17,1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34,42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80318560"/>
                  </a:ext>
                </a:extLst>
              </a:tr>
              <a:tr h="20286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Благоустройство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1 086 602,00857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1 026 391,15318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94,5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r>
                        <a:rPr lang="ru-RU" sz="125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649,16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32305706"/>
                  </a:ext>
                </a:extLst>
              </a:tr>
              <a:tr h="20676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50" b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</a:t>
                      </a:r>
                      <a:r>
                        <a:rPr lang="ru-RU" sz="1250" b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жилищно-коммунального хозяйства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b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b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1 852,00000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573,25834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31,0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7,06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676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окружающей среды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26 424,97408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22 855,94424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86,5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281,67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89632245"/>
                  </a:ext>
                </a:extLst>
              </a:tr>
              <a:tr h="45733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охраны окружающей среды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26 424,97408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22 855,94424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86,5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281,67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93919592"/>
                  </a:ext>
                </a:extLst>
              </a:tr>
              <a:tr h="20286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4 125 871,13135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4 104 340,96475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99,5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r>
                        <a:rPr lang="ru-RU" sz="1250" b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581,58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2258613"/>
                  </a:ext>
                </a:extLst>
              </a:tr>
              <a:tr h="20286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Дошкольное образование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1 137 785,24800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1 137 023,23052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99,9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r>
                        <a:rPr lang="ru-RU" sz="125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012,59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38436773"/>
                  </a:ext>
                </a:extLst>
              </a:tr>
              <a:tr h="20286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Общее образование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2 813 715,73262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2 800 666,82715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99,5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  <a:r>
                        <a:rPr lang="ru-RU" sz="1250" b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515,20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77579227"/>
                  </a:ext>
                </a:extLst>
              </a:tr>
              <a:tr h="32635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Дополнительное образование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117 364,35073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113 407,93665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96,6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1 397,63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41826585"/>
                  </a:ext>
                </a:extLst>
              </a:tr>
              <a:tr h="16343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Молодежная политика 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5 950,00000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5 928,52000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99,6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73,06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60971625"/>
                  </a:ext>
                </a:extLst>
              </a:tr>
              <a:tr h="36917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образования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51 055,80000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47 314,45043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92,7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583,10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35672926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3EA4294F-A7F9-4727-85CA-07D920A9E2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0709060"/>
              </p:ext>
            </p:extLst>
          </p:nvPr>
        </p:nvGraphicFramePr>
        <p:xfrm>
          <a:off x="400352" y="1094752"/>
          <a:ext cx="10984548" cy="729803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3387877">
                  <a:extLst>
                    <a:ext uri="{9D8B030D-6E8A-4147-A177-3AD203B41FA5}">
                      <a16:colId xmlns:a16="http://schemas.microsoft.com/office/drawing/2014/main" val="3173654570"/>
                    </a:ext>
                  </a:extLst>
                </a:gridCol>
                <a:gridCol w="699795">
                  <a:extLst>
                    <a:ext uri="{9D8B030D-6E8A-4147-A177-3AD203B41FA5}">
                      <a16:colId xmlns:a16="http://schemas.microsoft.com/office/drawing/2014/main" val="3979803245"/>
                    </a:ext>
                  </a:extLst>
                </a:gridCol>
                <a:gridCol w="709127">
                  <a:extLst>
                    <a:ext uri="{9D8B030D-6E8A-4147-A177-3AD203B41FA5}">
                      <a16:colId xmlns:a16="http://schemas.microsoft.com/office/drawing/2014/main" val="1511477773"/>
                    </a:ext>
                  </a:extLst>
                </a:gridCol>
                <a:gridCol w="1698171">
                  <a:extLst>
                    <a:ext uri="{9D8B030D-6E8A-4147-A177-3AD203B41FA5}">
                      <a16:colId xmlns:a16="http://schemas.microsoft.com/office/drawing/2014/main" val="3056519652"/>
                    </a:ext>
                  </a:extLst>
                </a:gridCol>
                <a:gridCol w="1688841">
                  <a:extLst>
                    <a:ext uri="{9D8B030D-6E8A-4147-A177-3AD203B41FA5}">
                      <a16:colId xmlns:a16="http://schemas.microsoft.com/office/drawing/2014/main" val="1742555885"/>
                    </a:ext>
                  </a:extLst>
                </a:gridCol>
                <a:gridCol w="1194319">
                  <a:extLst>
                    <a:ext uri="{9D8B030D-6E8A-4147-A177-3AD203B41FA5}">
                      <a16:colId xmlns:a16="http://schemas.microsoft.com/office/drawing/2014/main" val="1828395296"/>
                    </a:ext>
                  </a:extLst>
                </a:gridCol>
                <a:gridCol w="1606418">
                  <a:extLst>
                    <a:ext uri="{9D8B030D-6E8A-4147-A177-3AD203B41FA5}">
                      <a16:colId xmlns:a16="http://schemas.microsoft.com/office/drawing/2014/main" val="2186573952"/>
                    </a:ext>
                  </a:extLst>
                </a:gridCol>
              </a:tblGrid>
              <a:tr h="729803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Наименования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РЗ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 </a:t>
                      </a:r>
                    </a:p>
                    <a:p>
                      <a:pPr algn="ctr" rtl="0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на 2023 год,</a:t>
                      </a:r>
                    </a:p>
                    <a:p>
                      <a:pPr algn="ctr" rtl="0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тыс. рублей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</a:t>
                      </a:r>
                    </a:p>
                    <a:p>
                      <a:pPr algn="ctr" rtl="0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2023 год, </a:t>
                      </a:r>
                    </a:p>
                    <a:p>
                      <a:pPr algn="ctr" rtl="0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тыс. рублей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 на              1 жителя г. о.  Лобня (рублей)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526399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1653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69797672-3149-4FB2-AC4F-21D10C1878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3151161"/>
              </p:ext>
            </p:extLst>
          </p:nvPr>
        </p:nvGraphicFramePr>
        <p:xfrm>
          <a:off x="359229" y="986829"/>
          <a:ext cx="11473540" cy="813094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3506432">
                  <a:extLst>
                    <a:ext uri="{9D8B030D-6E8A-4147-A177-3AD203B41FA5}">
                      <a16:colId xmlns:a16="http://schemas.microsoft.com/office/drawing/2014/main" val="103640928"/>
                    </a:ext>
                  </a:extLst>
                </a:gridCol>
                <a:gridCol w="763489">
                  <a:extLst>
                    <a:ext uri="{9D8B030D-6E8A-4147-A177-3AD203B41FA5}">
                      <a16:colId xmlns:a16="http://schemas.microsoft.com/office/drawing/2014/main" val="4223151350"/>
                    </a:ext>
                  </a:extLst>
                </a:gridCol>
                <a:gridCol w="759760">
                  <a:extLst>
                    <a:ext uri="{9D8B030D-6E8A-4147-A177-3AD203B41FA5}">
                      <a16:colId xmlns:a16="http://schemas.microsoft.com/office/drawing/2014/main" val="2168700713"/>
                    </a:ext>
                  </a:extLst>
                </a:gridCol>
                <a:gridCol w="1718226">
                  <a:extLst>
                    <a:ext uri="{9D8B030D-6E8A-4147-A177-3AD203B41FA5}">
                      <a16:colId xmlns:a16="http://schemas.microsoft.com/office/drawing/2014/main" val="3452104951"/>
                    </a:ext>
                  </a:extLst>
                </a:gridCol>
                <a:gridCol w="1518704">
                  <a:extLst>
                    <a:ext uri="{9D8B030D-6E8A-4147-A177-3AD203B41FA5}">
                      <a16:colId xmlns:a16="http://schemas.microsoft.com/office/drawing/2014/main" val="2560130166"/>
                    </a:ext>
                  </a:extLst>
                </a:gridCol>
                <a:gridCol w="1454680">
                  <a:extLst>
                    <a:ext uri="{9D8B030D-6E8A-4147-A177-3AD203B41FA5}">
                      <a16:colId xmlns:a16="http://schemas.microsoft.com/office/drawing/2014/main" val="1913092941"/>
                    </a:ext>
                  </a:extLst>
                </a:gridCol>
                <a:gridCol w="1752249">
                  <a:extLst>
                    <a:ext uri="{9D8B030D-6E8A-4147-A177-3AD203B41FA5}">
                      <a16:colId xmlns:a16="http://schemas.microsoft.com/office/drawing/2014/main" val="2810886090"/>
                    </a:ext>
                  </a:extLst>
                </a:gridCol>
              </a:tblGrid>
              <a:tr h="81309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Наименования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РЗ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 </a:t>
                      </a:r>
                    </a:p>
                    <a:p>
                      <a:pPr algn="ctr" rtl="0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на 2023 год,</a:t>
                      </a:r>
                    </a:p>
                    <a:p>
                      <a:pPr algn="ctr" rtl="0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тыс. рублей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</a:t>
                      </a:r>
                    </a:p>
                    <a:p>
                      <a:pPr algn="ctr" rtl="0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2023 год,             тыс. рублей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 на          1 жителя г. о.  Лобня (рублей)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65435433"/>
                  </a:ext>
                </a:extLst>
              </a:tr>
            </a:tbl>
          </a:graphicData>
        </a:graphic>
      </p:graphicFrame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E89C4559-4F21-4111-B204-9D2DB05E98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8670659"/>
              </p:ext>
            </p:extLst>
          </p:nvPr>
        </p:nvGraphicFramePr>
        <p:xfrm>
          <a:off x="359231" y="1782644"/>
          <a:ext cx="11473540" cy="5016461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3494244">
                  <a:extLst>
                    <a:ext uri="{9D8B030D-6E8A-4147-A177-3AD203B41FA5}">
                      <a16:colId xmlns:a16="http://schemas.microsoft.com/office/drawing/2014/main" val="1964312031"/>
                    </a:ext>
                  </a:extLst>
                </a:gridCol>
                <a:gridCol w="766150">
                  <a:extLst>
                    <a:ext uri="{9D8B030D-6E8A-4147-A177-3AD203B41FA5}">
                      <a16:colId xmlns:a16="http://schemas.microsoft.com/office/drawing/2014/main" val="3513935329"/>
                    </a:ext>
                  </a:extLst>
                </a:gridCol>
                <a:gridCol w="769287">
                  <a:extLst>
                    <a:ext uri="{9D8B030D-6E8A-4147-A177-3AD203B41FA5}">
                      <a16:colId xmlns:a16="http://schemas.microsoft.com/office/drawing/2014/main" val="2617022964"/>
                    </a:ext>
                  </a:extLst>
                </a:gridCol>
                <a:gridCol w="1730413">
                  <a:extLst>
                    <a:ext uri="{9D8B030D-6E8A-4147-A177-3AD203B41FA5}">
                      <a16:colId xmlns:a16="http://schemas.microsoft.com/office/drawing/2014/main" val="2138017249"/>
                    </a:ext>
                  </a:extLst>
                </a:gridCol>
                <a:gridCol w="1511063">
                  <a:extLst>
                    <a:ext uri="{9D8B030D-6E8A-4147-A177-3AD203B41FA5}">
                      <a16:colId xmlns:a16="http://schemas.microsoft.com/office/drawing/2014/main" val="810096973"/>
                    </a:ext>
                  </a:extLst>
                </a:gridCol>
                <a:gridCol w="1437947">
                  <a:extLst>
                    <a:ext uri="{9D8B030D-6E8A-4147-A177-3AD203B41FA5}">
                      <a16:colId xmlns:a16="http://schemas.microsoft.com/office/drawing/2014/main" val="3751670928"/>
                    </a:ext>
                  </a:extLst>
                </a:gridCol>
                <a:gridCol w="1764436">
                  <a:extLst>
                    <a:ext uri="{9D8B030D-6E8A-4147-A177-3AD203B41FA5}">
                      <a16:colId xmlns:a16="http://schemas.microsoft.com/office/drawing/2014/main" val="2175107753"/>
                    </a:ext>
                  </a:extLst>
                </a:gridCol>
              </a:tblGrid>
              <a:tr h="22061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Культура, кинематография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8" marR="4858" marT="48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8" marR="4858" marT="48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8" marR="4858" marT="485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183 442,59590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183 382,18547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99,9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2 259,99</a:t>
                      </a:r>
                    </a:p>
                  </a:txBody>
                  <a:tcPr marL="4858" marR="4858" marT="4858" marB="0" anchor="ctr"/>
                </a:tc>
                <a:extLst>
                  <a:ext uri="{0D108BD9-81ED-4DB2-BD59-A6C34878D82A}">
                    <a16:rowId xmlns:a16="http://schemas.microsoft.com/office/drawing/2014/main" val="3804057957"/>
                  </a:ext>
                </a:extLst>
              </a:tr>
              <a:tr h="20268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8" marR="4858" marT="48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8" marR="4858" marT="48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8" marR="4858" marT="485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183 442,59590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183 382,18547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99,9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2 259,99</a:t>
                      </a:r>
                    </a:p>
                  </a:txBody>
                  <a:tcPr marL="4858" marR="4858" marT="4858" marB="0" anchor="ctr"/>
                </a:tc>
                <a:extLst>
                  <a:ext uri="{0D108BD9-81ED-4DB2-BD59-A6C34878D82A}">
                    <a16:rowId xmlns:a16="http://schemas.microsoft.com/office/drawing/2014/main" val="437713582"/>
                  </a:ext>
                </a:extLst>
              </a:tr>
              <a:tr h="20268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Здравоохранение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8" marR="4858" marT="48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8" marR="4858" marT="48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8" marR="4858" marT="485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250,00000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858" marR="4858" marT="4858" marB="0" anchor="ctr"/>
                </a:tc>
                <a:extLst>
                  <a:ext uri="{0D108BD9-81ED-4DB2-BD59-A6C34878D82A}">
                    <a16:rowId xmlns:a16="http://schemas.microsoft.com/office/drawing/2014/main" val="2205124712"/>
                  </a:ext>
                </a:extLst>
              </a:tr>
              <a:tr h="22555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5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Амбулаторная помощь</a:t>
                      </a:r>
                    </a:p>
                  </a:txBody>
                  <a:tcPr marL="4858" marR="4858" marT="48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</a:t>
                      </a:r>
                    </a:p>
                  </a:txBody>
                  <a:tcPr marL="4858" marR="4858" marT="48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</a:t>
                      </a:r>
                    </a:p>
                  </a:txBody>
                  <a:tcPr marL="4858" marR="4858" marT="485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200,00000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858" marR="4858" marT="4858" marB="0" anchor="ctr"/>
                </a:tc>
                <a:extLst>
                  <a:ext uri="{0D108BD9-81ED-4DB2-BD59-A6C34878D82A}">
                    <a16:rowId xmlns:a16="http://schemas.microsoft.com/office/drawing/2014/main" val="447649971"/>
                  </a:ext>
                </a:extLst>
              </a:tr>
              <a:tr h="22555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здравоохранения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8" marR="4858" marT="48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8" marR="4858" marT="48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8" marR="4858" marT="485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50,00000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858" marR="4858" marT="4858" marB="0" anchor="ctr"/>
                </a:tc>
                <a:extLst>
                  <a:ext uri="{0D108BD9-81ED-4DB2-BD59-A6C34878D82A}">
                    <a16:rowId xmlns:a16="http://schemas.microsoft.com/office/drawing/2014/main" val="1623242875"/>
                  </a:ext>
                </a:extLst>
              </a:tr>
              <a:tr h="20268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политика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8" marR="4858" marT="48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8" marR="4858" marT="48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8" marR="4858" marT="485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116 056,45269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105 722,24438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91,1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b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1 302,91</a:t>
                      </a:r>
                      <a:endParaRPr lang="ru-RU" sz="1250" b="0" i="0" u="none" strike="noStrike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8" marR="4858" marT="4858" marB="0" anchor="ctr"/>
                </a:tc>
                <a:extLst>
                  <a:ext uri="{0D108BD9-81ED-4DB2-BD59-A6C34878D82A}">
                    <a16:rowId xmlns:a16="http://schemas.microsoft.com/office/drawing/2014/main" val="2577184399"/>
                  </a:ext>
                </a:extLst>
              </a:tr>
              <a:tr h="20268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Пенсионное обеспечение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8" marR="4858" marT="48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8" marR="4858" marT="48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8" marR="4858" marT="485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8 864,78113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8 818,66390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99,5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108,68</a:t>
                      </a:r>
                    </a:p>
                  </a:txBody>
                  <a:tcPr marL="4858" marR="4858" marT="4858" marB="0" anchor="ctr"/>
                </a:tc>
                <a:extLst>
                  <a:ext uri="{0D108BD9-81ED-4DB2-BD59-A6C34878D82A}">
                    <a16:rowId xmlns:a16="http://schemas.microsoft.com/office/drawing/2014/main" val="3025715745"/>
                  </a:ext>
                </a:extLst>
              </a:tr>
              <a:tr h="22555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Социальное обеспечение населения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8" marR="4858" marT="48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8" marR="4858" marT="48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8" marR="4858" marT="485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34 116,32036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29 586,80672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86,7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364,63</a:t>
                      </a:r>
                    </a:p>
                  </a:txBody>
                  <a:tcPr marL="4858" marR="4858" marT="4858" marB="0" anchor="ctr"/>
                </a:tc>
                <a:extLst>
                  <a:ext uri="{0D108BD9-81ED-4DB2-BD59-A6C34878D82A}">
                    <a16:rowId xmlns:a16="http://schemas.microsoft.com/office/drawing/2014/main" val="3228526464"/>
                  </a:ext>
                </a:extLst>
              </a:tr>
              <a:tr h="20268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семьи и детства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8" marR="4858" marT="48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8" marR="4858" marT="48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8" marR="4858" marT="485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73 075,35120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67 316,77376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92,1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829,61</a:t>
                      </a:r>
                    </a:p>
                  </a:txBody>
                  <a:tcPr marL="4858" marR="4858" marT="4858" marB="0" anchor="ctr"/>
                </a:tc>
                <a:extLst>
                  <a:ext uri="{0D108BD9-81ED-4DB2-BD59-A6C34878D82A}">
                    <a16:rowId xmlns:a16="http://schemas.microsoft.com/office/drawing/2014/main" val="2710797806"/>
                  </a:ext>
                </a:extLst>
              </a:tr>
              <a:tr h="20268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 и спорт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8" marR="4858" marT="48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8" marR="4858" marT="48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8" marR="4858" marT="485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222 311,32660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217 151,41185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97,7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2 676,16</a:t>
                      </a:r>
                    </a:p>
                  </a:txBody>
                  <a:tcPr marL="4858" marR="4858" marT="4858" marB="0" anchor="ctr"/>
                </a:tc>
                <a:extLst>
                  <a:ext uri="{0D108BD9-81ED-4DB2-BD59-A6C34878D82A}">
                    <a16:rowId xmlns:a16="http://schemas.microsoft.com/office/drawing/2014/main" val="482355012"/>
                  </a:ext>
                </a:extLst>
              </a:tr>
              <a:tr h="20268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8" marR="4858" marT="48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8" marR="4858" marT="48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8" marR="4858" marT="485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134 502,53000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131 433,85991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97,7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1 619,78</a:t>
                      </a:r>
                    </a:p>
                  </a:txBody>
                  <a:tcPr marL="4858" marR="4858" marT="4858" marB="0" anchor="ctr"/>
                </a:tc>
                <a:extLst>
                  <a:ext uri="{0D108BD9-81ED-4DB2-BD59-A6C34878D82A}">
                    <a16:rowId xmlns:a16="http://schemas.microsoft.com/office/drawing/2014/main" val="205370515"/>
                  </a:ext>
                </a:extLst>
              </a:tr>
              <a:tr h="20268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Массовый спорт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8" marR="4858" marT="48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8" marR="4858" marT="48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8" marR="4858" marT="485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73 585,38400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71 784,88615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97,6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884,67</a:t>
                      </a:r>
                    </a:p>
                  </a:txBody>
                  <a:tcPr marL="4858" marR="4858" marT="4858" marB="0" anchor="ctr"/>
                </a:tc>
                <a:extLst>
                  <a:ext uri="{0D108BD9-81ED-4DB2-BD59-A6C34878D82A}">
                    <a16:rowId xmlns:a16="http://schemas.microsoft.com/office/drawing/2014/main" val="3136996730"/>
                  </a:ext>
                </a:extLst>
              </a:tr>
              <a:tr h="24261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5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 высших достижений</a:t>
                      </a:r>
                    </a:p>
                  </a:txBody>
                  <a:tcPr marL="4858" marR="4858" marT="48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4858" marR="4858" marT="48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</a:p>
                  </a:txBody>
                  <a:tcPr marL="4858" marR="4858" marT="485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2 476,00000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2 476,00000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30,51</a:t>
                      </a:r>
                    </a:p>
                  </a:txBody>
                  <a:tcPr marL="4858" marR="4858" marT="4858" marB="0" anchor="ctr"/>
                </a:tc>
                <a:extLst>
                  <a:ext uri="{0D108BD9-81ED-4DB2-BD59-A6C34878D82A}">
                    <a16:rowId xmlns:a16="http://schemas.microsoft.com/office/drawing/2014/main" val="4069303203"/>
                  </a:ext>
                </a:extLst>
              </a:tr>
              <a:tr h="40032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физической культуры и спорта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8" marR="4858" marT="48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8" marR="4858" marT="48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8" marR="4858" marT="485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11 747,41260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11 456,66579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97,5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b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141,19</a:t>
                      </a:r>
                      <a:endParaRPr lang="ru-RU" sz="1250" b="0" i="0" u="none" strike="noStrike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8" marR="4858" marT="4858" marB="0" anchor="ctr"/>
                </a:tc>
                <a:extLst>
                  <a:ext uri="{0D108BD9-81ED-4DB2-BD59-A6C34878D82A}">
                    <a16:rowId xmlns:a16="http://schemas.microsoft.com/office/drawing/2014/main" val="3253589066"/>
                  </a:ext>
                </a:extLst>
              </a:tr>
              <a:tr h="22555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массовой информации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8" marR="4858" marT="48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8" marR="4858" marT="48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8" marR="4858" marT="485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14 625,80000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13 790,17500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94,3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169,95</a:t>
                      </a:r>
                    </a:p>
                  </a:txBody>
                  <a:tcPr marL="4858" marR="4858" marT="4858" marB="0" anchor="ctr"/>
                </a:tc>
                <a:extLst>
                  <a:ext uri="{0D108BD9-81ED-4DB2-BD59-A6C34878D82A}">
                    <a16:rowId xmlns:a16="http://schemas.microsoft.com/office/drawing/2014/main" val="1004386146"/>
                  </a:ext>
                </a:extLst>
              </a:tr>
              <a:tr h="22555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Периодическая печать и издательства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8" marR="4858" marT="48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8" marR="4858" marT="48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8" marR="4858" marT="485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3 148,00000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2 698,20000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85,7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b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33,25</a:t>
                      </a:r>
                      <a:endParaRPr lang="ru-RU" sz="1250" b="0" i="0" u="none" strike="noStrike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8" marR="4858" marT="4858" marB="0" anchor="ctr"/>
                </a:tc>
                <a:extLst>
                  <a:ext uri="{0D108BD9-81ED-4DB2-BD59-A6C34878D82A}">
                    <a16:rowId xmlns:a16="http://schemas.microsoft.com/office/drawing/2014/main" val="4189006711"/>
                  </a:ext>
                </a:extLst>
              </a:tr>
              <a:tr h="40032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средств массовой информации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8" marR="4858" marT="48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8" marR="4858" marT="48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8" marR="4858" marT="485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11 477,80000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11 091,97500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96,6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136,70</a:t>
                      </a:r>
                    </a:p>
                  </a:txBody>
                  <a:tcPr marL="4858" marR="4858" marT="4858" marB="0" anchor="ctr"/>
                </a:tc>
                <a:extLst>
                  <a:ext uri="{0D108BD9-81ED-4DB2-BD59-A6C34878D82A}">
                    <a16:rowId xmlns:a16="http://schemas.microsoft.com/office/drawing/2014/main" val="2910633836"/>
                  </a:ext>
                </a:extLst>
              </a:tr>
              <a:tr h="40032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Обслуживание государственного  (муниципального) долга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8" marR="4858" marT="48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8" marR="4858" marT="48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8" marR="4858" marT="485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15 684,88838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5 204,45002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33,2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64,14</a:t>
                      </a:r>
                    </a:p>
                  </a:txBody>
                  <a:tcPr marL="4858" marR="4858" marT="4858" marB="0" anchor="ctr"/>
                </a:tc>
                <a:extLst>
                  <a:ext uri="{0D108BD9-81ED-4DB2-BD59-A6C34878D82A}">
                    <a16:rowId xmlns:a16="http://schemas.microsoft.com/office/drawing/2014/main" val="2995224056"/>
                  </a:ext>
                </a:extLst>
              </a:tr>
              <a:tr h="40032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Обслуживание государственного  (муниципального) внутреннего долга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8" marR="4858" marT="48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8" marR="4858" marT="48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8" marR="4858" marT="485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15 684,88838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5 204,45002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33,2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64,14</a:t>
                      </a:r>
                    </a:p>
                  </a:txBody>
                  <a:tcPr marL="4858" marR="4858" marT="4858" marB="0" anchor="ctr"/>
                </a:tc>
                <a:extLst>
                  <a:ext uri="{0D108BD9-81ED-4DB2-BD59-A6C34878D82A}">
                    <a16:rowId xmlns:a16="http://schemas.microsoft.com/office/drawing/2014/main" val="1579797085"/>
                  </a:ext>
                </a:extLst>
              </a:tr>
              <a:tr h="20268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8" marR="4858" marT="4858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8" marR="4858" marT="485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8" marR="4858" marT="4858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6 653 736,13613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6 457 840,92702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5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97,1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50" b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79 585,93</a:t>
                      </a:r>
                      <a:endParaRPr lang="ru-RU" sz="1250" b="0" i="0" u="none" strike="noStrike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8" marR="4858" marT="4858" marB="0" anchor="ctr"/>
                </a:tc>
                <a:extLst>
                  <a:ext uri="{0D108BD9-81ED-4DB2-BD59-A6C34878D82A}">
                    <a16:rowId xmlns:a16="http://schemas.microsoft.com/office/drawing/2014/main" val="372130967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4876C0C0-E85D-4FD3-A2D2-6C527F962E1B}"/>
              </a:ext>
            </a:extLst>
          </p:cNvPr>
          <p:cNvSpPr txBox="1"/>
          <p:nvPr/>
        </p:nvSpPr>
        <p:spPr>
          <a:xfrm>
            <a:off x="2852835" y="242796"/>
            <a:ext cx="60975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расходов бюджета городского округа Лобня </a:t>
            </a:r>
            <a:b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сферам деятельности в 2023 г.</a:t>
            </a:r>
            <a:b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23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4504" y="593711"/>
            <a:ext cx="10062992" cy="1089802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Доля расходов по сферам деятельности в общем объеме расходов бюджета    городского округа Лобня в 20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 г.</a:t>
            </a:r>
            <a:br>
              <a:rPr lang="ru-RU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EB2CBF98-9893-4B12-949D-95E9500E59F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27535422"/>
              </p:ext>
            </p:extLst>
          </p:nvPr>
        </p:nvGraphicFramePr>
        <p:xfrm>
          <a:off x="-635000" y="1323496"/>
          <a:ext cx="12501880" cy="54210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3392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973" name="Group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1933016"/>
              </p:ext>
            </p:extLst>
          </p:nvPr>
        </p:nvGraphicFramePr>
        <p:xfrm>
          <a:off x="1530305" y="796700"/>
          <a:ext cx="8982099" cy="5684839"/>
        </p:xfrm>
        <a:graphic>
          <a:graphicData uri="http://schemas.openxmlformats.org/drawingml/2006/table">
            <a:tbl>
              <a:tblPr/>
              <a:tblGrid>
                <a:gridCol w="89820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8583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Основные направления бюджетной, налоговой и долговой политики городского округа Лобня в 2023 году</a:t>
                      </a:r>
                    </a:p>
                  </a:txBody>
                  <a:tcPr marL="121920" marR="121920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b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14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Бюджетная и налоговая политика</a:t>
                      </a:r>
                      <a:endParaRPr kumimoji="0" lang="ru-RU" altLang="ru-R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b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75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b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26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* обеспечение сбалансированности и устойчивости бюджета города</a:t>
                      </a:r>
                    </a:p>
                  </a:txBody>
                  <a:tcPr marL="121920" marR="121920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14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* безусловное исполнение принятых социальных обязательств</a:t>
                      </a:r>
                    </a:p>
                  </a:txBody>
                  <a:tcPr marL="121920" marR="121920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14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* реализация указов Президента России</a:t>
                      </a:r>
                    </a:p>
                  </a:txBody>
                  <a:tcPr marL="121920" marR="121920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14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* повышение эффективности бюджетных расходов</a:t>
                      </a:r>
                    </a:p>
                  </a:txBody>
                  <a:tcPr marL="121920" marR="121920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30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* повышение доступности и качества государственных и муниципальных услуг</a:t>
                      </a:r>
                    </a:p>
                  </a:txBody>
                  <a:tcPr marL="121920" marR="121920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14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* совершенствование программно-целевого принципа планирования бюджета  </a:t>
                      </a:r>
                    </a:p>
                  </a:txBody>
                  <a:tcPr marL="121920" marR="121920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714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* обеспечение открытости и прозрачности бюджетного процесса.</a:t>
                      </a:r>
                    </a:p>
                  </a:txBody>
                  <a:tcPr marL="121920" marR="121920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2182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2346" y="787682"/>
            <a:ext cx="9116907" cy="635494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характеристики исполнения бюджета  городского округа Лобня</a:t>
            </a:r>
            <a:endParaRPr lang="ru-RU" sz="2000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56059709"/>
              </p:ext>
            </p:extLst>
          </p:nvPr>
        </p:nvGraphicFramePr>
        <p:xfrm>
          <a:off x="464608" y="1301959"/>
          <a:ext cx="11381952" cy="54592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1658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5138" y="734282"/>
            <a:ext cx="10513050" cy="669957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характеристики исполнения бюджета городского округа Лобня</a:t>
            </a:r>
            <a:endParaRPr lang="ru-RU" sz="2000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81328964"/>
              </p:ext>
            </p:extLst>
          </p:nvPr>
        </p:nvGraphicFramePr>
        <p:xfrm>
          <a:off x="376766" y="1303944"/>
          <a:ext cx="11469794" cy="53684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4443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8761" y="189316"/>
            <a:ext cx="11006254" cy="94875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бюджета по муниципальным программам </a:t>
            </a:r>
            <a:br>
              <a:rPr lang="ru-RU" sz="14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составе расходов бюджета исполнялись 19 муниципальных программ, </a:t>
            </a:r>
            <a:br>
              <a:rPr lang="ru-RU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которые в общей сумме составили   6 457 840,92702 тыс. рублей.</a:t>
            </a:r>
            <a:br>
              <a:rPr lang="ru-RU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E7F20616-9C8A-40EC-B4A0-EFC054E2AAA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34207816"/>
              </p:ext>
            </p:extLst>
          </p:nvPr>
        </p:nvGraphicFramePr>
        <p:xfrm>
          <a:off x="100581" y="980965"/>
          <a:ext cx="11990838" cy="5687719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7355513">
                  <a:extLst>
                    <a:ext uri="{9D8B030D-6E8A-4147-A177-3AD203B41FA5}">
                      <a16:colId xmlns:a16="http://schemas.microsoft.com/office/drawing/2014/main" val="3471293038"/>
                    </a:ext>
                  </a:extLst>
                </a:gridCol>
                <a:gridCol w="1726475">
                  <a:extLst>
                    <a:ext uri="{9D8B030D-6E8A-4147-A177-3AD203B41FA5}">
                      <a16:colId xmlns:a16="http://schemas.microsoft.com/office/drawing/2014/main" val="619638195"/>
                    </a:ext>
                  </a:extLst>
                </a:gridCol>
                <a:gridCol w="1590450">
                  <a:extLst>
                    <a:ext uri="{9D8B030D-6E8A-4147-A177-3AD203B41FA5}">
                      <a16:colId xmlns:a16="http://schemas.microsoft.com/office/drawing/2014/main" val="2947517535"/>
                    </a:ext>
                  </a:extLst>
                </a:gridCol>
                <a:gridCol w="1318400">
                  <a:extLst>
                    <a:ext uri="{9D8B030D-6E8A-4147-A177-3AD203B41FA5}">
                      <a16:colId xmlns:a16="http://schemas.microsoft.com/office/drawing/2014/main" val="3359451744"/>
                    </a:ext>
                  </a:extLst>
                </a:gridCol>
              </a:tblGrid>
              <a:tr h="3938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40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77" marR="7277" marT="72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на 2023 год </a:t>
                      </a:r>
                      <a:endParaRPr lang="ru-RU" sz="140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77" marR="7277" marT="72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140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77" marR="7277" marT="72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</a:t>
                      </a:r>
                      <a:endParaRPr lang="ru-RU" sz="140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77" marR="7277" marT="7277" marB="0" anchor="ctr"/>
                </a:tc>
                <a:extLst>
                  <a:ext uri="{0D108BD9-81ED-4DB2-BD59-A6C34878D82A}">
                    <a16:rowId xmlns:a16="http://schemas.microsoft.com/office/drawing/2014/main" val="448581081"/>
                  </a:ext>
                </a:extLst>
              </a:tr>
              <a:tr h="2006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Муниципальная программа "Здравоохранение"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1 771,92500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1 511,92500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85,33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184018798"/>
                  </a:ext>
                </a:extLst>
              </a:tr>
              <a:tr h="2006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Муниципальная программа "Культура и туризм"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238 560,15379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kern="1200" baseline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238 420,97431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99,94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263829030"/>
                  </a:ext>
                </a:extLst>
              </a:tr>
              <a:tr h="2006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kern="1200" baseline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Муниципальная программа "Образование"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2 961 194,21159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2 934 561,89365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kern="1200" baseline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99,10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281337020"/>
                  </a:ext>
                </a:extLst>
              </a:tr>
              <a:tr h="2006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Муниципальная программа "Социальная защита населения"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63 125,12249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kern="1200" baseline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58 035,11114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kern="1200" baseline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91,94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840896184"/>
                  </a:ext>
                </a:extLst>
              </a:tr>
              <a:tr h="2006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Муниципальная программа "Спорт"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kern="1200" baseline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221 024,90260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kern="1200" baseline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215 974,31185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kern="1200" baseline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97,71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701226038"/>
                  </a:ext>
                </a:extLst>
              </a:tr>
              <a:tr h="2006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Муниципальная программа "Развитие сельского хозяйства"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1 681,00000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826,79003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49,18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799032721"/>
                  </a:ext>
                </a:extLst>
              </a:tr>
              <a:tr h="2006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kern="1200" baseline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Муниципальная программа "Экология и окружающая среда"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kern="1200" baseline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26 424,97408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kern="1200" baseline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22 855,94424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kern="1200" baseline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86,49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5536451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Муниципальная программа "Безопасность и обеспечение безопасности жизнедеятельности населения"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62 213,74336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55 412,63064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89,07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967649831"/>
                  </a:ext>
                </a:extLst>
              </a:tr>
              <a:tr h="2006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kern="1200" baseline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Муниципальная программа "Жилище"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kern="1200" baseline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40 781,35120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kern="1200" baseline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40 017,29952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kern="1200" baseline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98,13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151360557"/>
                  </a:ext>
                </a:extLst>
              </a:tr>
              <a:tr h="2996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Муниципальная программа «Развитие инженерной инфраструктуры, энергоэффективности и отрасли обращения с отходами»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16 748,77207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kern="1200" baseline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2 776,75145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16,58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45606388"/>
                  </a:ext>
                </a:extLst>
              </a:tr>
              <a:tr h="32135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Муниципальная программа "Предпринимательство"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kern="1200" baseline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1 000,00000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1 000,00000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kern="1200" baseline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559379566"/>
                  </a:ext>
                </a:extLst>
              </a:tr>
              <a:tr h="27525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Муниципальная программа "Управление имуществом и муниципальными финансами"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392 921,81918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kern="1200" baseline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372 082,77982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kern="1200" baseline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94,70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728535284"/>
                  </a:ext>
                </a:extLst>
              </a:tr>
              <a:tr h="39383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Муниципальная программа "Развитие институтов гражданского общества, повышение эффективности местного самоуправления и реализации молодежной политики"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kern="1200" baseline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36 980,63600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33 390,23997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90,29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662529734"/>
                  </a:ext>
                </a:extLst>
              </a:tr>
              <a:tr h="2006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Муниципальная программа "Развитие и функционирование дорожно-транспортного комплекса"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179 675,61289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kern="1200" baseline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167 693,37893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93,33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096347642"/>
                  </a:ext>
                </a:extLst>
              </a:tr>
              <a:tr h="2006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Муниципальная программа "Цифровое муниципальное образование"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76 021,50000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74 993,66972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98,65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212206649"/>
                  </a:ext>
                </a:extLst>
              </a:tr>
              <a:tr h="30815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Муниципальная программа "Архитектура и градостроительство"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597,00000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253,70693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42,50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151268773"/>
                  </a:ext>
                </a:extLst>
              </a:tr>
              <a:tr h="2006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Муниципальная программа "Формирование современной комфортной городской среды"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1 106 692,81829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1 044 537,69002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94,38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00778185"/>
                  </a:ext>
                </a:extLst>
              </a:tr>
              <a:tr h="2006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Муниципальная программа "Строительство и капитальный ремонт объектов социальной инфраструктуры"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1 117 044,66187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1 117 044,61087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509693490"/>
                  </a:ext>
                </a:extLst>
              </a:tr>
              <a:tr h="2006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Муниципальная программа "Переселение граждан из аварийного жилищного фонда"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29 166,04616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29 166,04475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1011494" y="659756"/>
            <a:ext cx="10034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</p:txBody>
      </p:sp>
    </p:spTree>
    <p:extLst>
      <p:ext uri="{BB962C8B-B14F-4D97-AF65-F5344CB8AC3E}">
        <p14:creationId xmlns:p14="http://schemas.microsoft.com/office/powerpoint/2010/main" val="473163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7920" y="313092"/>
            <a:ext cx="10284737" cy="555531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бюджета по муниципальным программам, тыс. рублей</a:t>
            </a:r>
            <a:br>
              <a:rPr lang="ru-RU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23116348"/>
              </p:ext>
            </p:extLst>
          </p:nvPr>
        </p:nvGraphicFramePr>
        <p:xfrm>
          <a:off x="142240" y="680721"/>
          <a:ext cx="11816080" cy="6177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461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5459" y="604378"/>
            <a:ext cx="10620209" cy="581114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НАЦИОНАЛЬНЫХ ПРОЕКТОВ НА ТЕРРИТОРИИ</a:t>
            </a:r>
            <a:br>
              <a:rPr lang="ru-RU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ГОРОДСКОГО ОКРУГА ЛОБНЯ</a:t>
            </a:r>
            <a:br>
              <a:rPr lang="ru-RU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171B1037-8BF9-4A9D-B4CD-374A4198FF9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09140699"/>
              </p:ext>
            </p:extLst>
          </p:nvPr>
        </p:nvGraphicFramePr>
        <p:xfrm>
          <a:off x="304800" y="1185492"/>
          <a:ext cx="11582400" cy="5563316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9684356">
                  <a:extLst>
                    <a:ext uri="{9D8B030D-6E8A-4147-A177-3AD203B41FA5}">
                      <a16:colId xmlns:a16="http://schemas.microsoft.com/office/drawing/2014/main" val="1113873869"/>
                    </a:ext>
                  </a:extLst>
                </a:gridCol>
                <a:gridCol w="1898044">
                  <a:extLst>
                    <a:ext uri="{9D8B030D-6E8A-4147-A177-3AD203B41FA5}">
                      <a16:colId xmlns:a16="http://schemas.microsoft.com/office/drawing/2014/main" val="580169030"/>
                    </a:ext>
                  </a:extLst>
                </a:gridCol>
              </a:tblGrid>
              <a:tr h="27285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2" marR="4792" marT="479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Сумма, тыс.руб.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2" marR="4792" marT="4792" marB="0" anchor="ctr"/>
                </a:tc>
                <a:extLst>
                  <a:ext uri="{0D108BD9-81ED-4DB2-BD59-A6C34878D82A}">
                    <a16:rowId xmlns:a16="http://schemas.microsoft.com/office/drawing/2014/main" val="3071410569"/>
                  </a:ext>
                </a:extLst>
              </a:tr>
              <a:tr h="25436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Федеральный проект "Культурная среда"</a:t>
                      </a:r>
                    </a:p>
                  </a:txBody>
                  <a:tcPr marL="4792" marR="4792" marT="479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5 663,15789</a:t>
                      </a:r>
                    </a:p>
                  </a:txBody>
                  <a:tcPr marL="4792" marR="4792" marT="4792" marB="0" anchor="b"/>
                </a:tc>
                <a:extLst>
                  <a:ext uri="{0D108BD9-81ED-4DB2-BD59-A6C34878D82A}">
                    <a16:rowId xmlns:a16="http://schemas.microsoft.com/office/drawing/2014/main" val="461364948"/>
                  </a:ext>
                </a:extLst>
              </a:tr>
              <a:tr h="56312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Государственная поддержка отрасли культуры (в части приобретения музыкальных инструментов, оборудования и учебных материалов для оснащения образовательных организаций в сфере культуры Московской области)</a:t>
                      </a:r>
                    </a:p>
                  </a:txBody>
                  <a:tcPr marL="4792" marR="4792" marT="479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5 663,15789</a:t>
                      </a:r>
                    </a:p>
                  </a:txBody>
                  <a:tcPr marL="4792" marR="4792" marT="4792" marB="0" anchor="b"/>
                </a:tc>
                <a:extLst>
                  <a:ext uri="{0D108BD9-81ED-4DB2-BD59-A6C34878D82A}">
                    <a16:rowId xmlns:a16="http://schemas.microsoft.com/office/drawing/2014/main" val="3480927926"/>
                  </a:ext>
                </a:extLst>
              </a:tr>
              <a:tr h="418464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Федеральный проект «Патриотическое воспитание граждан Российской Федерации»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2" marR="4792" marT="4792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3 398,70000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2" marR="4792" marT="4792" marB="0" anchor="b"/>
                </a:tc>
                <a:extLst>
                  <a:ext uri="{0D108BD9-81ED-4DB2-BD59-A6C34878D82A}">
                    <a16:rowId xmlns:a16="http://schemas.microsoft.com/office/drawing/2014/main" val="3706330276"/>
                  </a:ext>
                </a:extLst>
              </a:tr>
              <a:tr h="469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деятельности советников директора по воспитанию и взаимодействию с детскими общественными</a:t>
                      </a:r>
                      <a:r>
                        <a:rPr lang="ru-RU" sz="1400" b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объединениями в муниципальных общеобразовательных организациях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2" marR="4792" marT="47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3 398,70000</a:t>
                      </a:r>
                    </a:p>
                  </a:txBody>
                  <a:tcPr marL="4792" marR="4792" marT="4792" marB="0" anchor="b"/>
                </a:tc>
                <a:extLst>
                  <a:ext uri="{0D108BD9-81ED-4DB2-BD59-A6C34878D82A}">
                    <a16:rowId xmlns:a16="http://schemas.microsoft.com/office/drawing/2014/main" val="3276316206"/>
                  </a:ext>
                </a:extLst>
              </a:tr>
              <a:tr h="24895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Федеральный проект «Содействие занятости»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2" marR="4792" marT="479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17 455,00000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2" marR="4792" marT="4792" marB="0" anchor="b"/>
                </a:tc>
                <a:extLst>
                  <a:ext uri="{0D108BD9-81ED-4DB2-BD59-A6C34878D82A}">
                    <a16:rowId xmlns:a16="http://schemas.microsoft.com/office/drawing/2014/main" val="4158371671"/>
                  </a:ext>
                </a:extLst>
              </a:tr>
              <a:tr h="83228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Государственная поддержка частных дошкольных образовательных организаций, частных общеобразовательных организаций и индивидуальных предпринимателей, осуществляющих образовательную деятельность по основным общеобразовательным программам дошкольного образования, с целью возмещения расходов на присмотр и уход, содержание имущества и арендную плату за использование помещений</a:t>
                      </a:r>
                    </a:p>
                  </a:txBody>
                  <a:tcPr marL="4792" marR="4792" marT="479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17 455,00000</a:t>
                      </a:r>
                    </a:p>
                  </a:txBody>
                  <a:tcPr marL="4792" marR="4792" marT="4792" marB="0" anchor="b"/>
                </a:tc>
                <a:extLst>
                  <a:ext uri="{0D108BD9-81ED-4DB2-BD59-A6C34878D82A}">
                    <a16:rowId xmlns:a16="http://schemas.microsoft.com/office/drawing/2014/main" val="1179365921"/>
                  </a:ext>
                </a:extLst>
              </a:tr>
              <a:tr h="24580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Федеральный проект "Спорт-норма жизни"</a:t>
                      </a:r>
                    </a:p>
                  </a:txBody>
                  <a:tcPr marL="4792" marR="4792" marT="479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64 578,12290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2" marR="4792" marT="4792" marB="0" anchor="b"/>
                </a:tc>
                <a:extLst>
                  <a:ext uri="{0D108BD9-81ED-4DB2-BD59-A6C34878D82A}">
                    <a16:rowId xmlns:a16="http://schemas.microsoft.com/office/drawing/2014/main" val="1110089088"/>
                  </a:ext>
                </a:extLst>
              </a:tr>
              <a:tr h="25548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Подготовка основания, приобретение и установка плоскостных спортивных сооружений</a:t>
                      </a:r>
                    </a:p>
                  </a:txBody>
                  <a:tcPr marL="4792" marR="4792" marT="4792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64 578,12290</a:t>
                      </a:r>
                    </a:p>
                  </a:txBody>
                  <a:tcPr marL="4792" marR="4792" marT="4792" marB="0" anchor="b"/>
                </a:tc>
                <a:extLst>
                  <a:ext uri="{0D108BD9-81ED-4DB2-BD59-A6C34878D82A}">
                    <a16:rowId xmlns:a16="http://schemas.microsoft.com/office/drawing/2014/main" val="2726524958"/>
                  </a:ext>
                </a:extLst>
              </a:tr>
              <a:tr h="2667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4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Федеральный проект "Формирование комфортной городской среды"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168 483,46418</a:t>
                      </a:r>
                    </a:p>
                  </a:txBody>
                  <a:tcPr marL="4792" marR="4792" marT="4792" marB="0" anchor="b"/>
                </a:tc>
                <a:extLst>
                  <a:ext uri="{0D108BD9-81ED-4DB2-BD59-A6C34878D82A}">
                    <a16:rowId xmlns:a16="http://schemas.microsoft.com/office/drawing/2014/main" val="2882044239"/>
                  </a:ext>
                </a:extLst>
              </a:tr>
              <a:tr h="50422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Реализация программ формирования современной городской среды в части достижения основного результата по благоустройству общественных территорий (благоустройство скверов)</a:t>
                      </a:r>
                    </a:p>
                  </a:txBody>
                  <a:tcPr marL="4792" marR="4792" marT="479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89 307,74957</a:t>
                      </a:r>
                    </a:p>
                  </a:txBody>
                  <a:tcPr marL="4792" marR="4792" marT="4792" marB="0" anchor="b"/>
                </a:tc>
                <a:extLst>
                  <a:ext uri="{0D108BD9-81ED-4DB2-BD59-A6C34878D82A}">
                    <a16:rowId xmlns:a16="http://schemas.microsoft.com/office/drawing/2014/main" val="2596699463"/>
                  </a:ext>
                </a:extLst>
              </a:tr>
              <a:tr h="65553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Реализация программ формирования современной городской среды в части достижения основного результата по благоустройству общественных территорий</a:t>
                      </a:r>
                    </a:p>
                  </a:txBody>
                  <a:tcPr marL="4792" marR="4792" marT="479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62 567,13523</a:t>
                      </a:r>
                    </a:p>
                  </a:txBody>
                  <a:tcPr marL="4792" marR="4792" marT="4792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53667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Ремонт дворовых территорий</a:t>
                      </a:r>
                    </a:p>
                  </a:txBody>
                  <a:tcPr marL="4792" marR="4792" marT="4792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16 608,57938</a:t>
                      </a:r>
                    </a:p>
                  </a:txBody>
                  <a:tcPr marL="4792" marR="4792" marT="4792" marB="0" anchor="b"/>
                </a:tc>
                <a:extLst>
                  <a:ext uri="{0D108BD9-81ED-4DB2-BD59-A6C34878D82A}">
                    <a16:rowId xmlns:a16="http://schemas.microsoft.com/office/drawing/2014/main" val="401637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694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9760" y="786036"/>
            <a:ext cx="11409679" cy="86984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КОМПЛЕКСНОЕ БЛАГОУСТРОЙСТВО </a:t>
            </a:r>
            <a:br>
              <a:rPr lang="ru-RU" sz="22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2023 год</a:t>
            </a:r>
            <a:br>
              <a:rPr lang="ru-RU" sz="2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9714" y="2631440"/>
            <a:ext cx="11485885" cy="4070444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FCD0380-4CBF-4616-A6E5-AA9759B5AD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97" y="2423005"/>
            <a:ext cx="3063097" cy="22973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CBB8B48-5AF3-46A3-9C32-6E4A6BAD576E}"/>
              </a:ext>
            </a:extLst>
          </p:cNvPr>
          <p:cNvSpPr txBox="1"/>
          <p:nvPr/>
        </p:nvSpPr>
        <p:spPr>
          <a:xfrm>
            <a:off x="-104479" y="1375291"/>
            <a:ext cx="69441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Согласно нормативным и законодательным документам Московской области, в городском округе Лобня были благоустроены  12 дворовых  территорий</a:t>
            </a:r>
            <a:br>
              <a:rPr lang="ru-RU" sz="18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1333BE-83DB-483E-B0A7-42A795B47324}"/>
              </a:ext>
            </a:extLst>
          </p:cNvPr>
          <p:cNvSpPr txBox="1"/>
          <p:nvPr/>
        </p:nvSpPr>
        <p:spPr>
          <a:xfrm>
            <a:off x="7007336" y="1375290"/>
            <a:ext cx="495808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городском округе Лобня были благоустроены  2 сквера</a:t>
            </a:r>
            <a:br>
              <a:rPr lang="ru-RU" sz="18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930317D-432E-4F0F-B216-4847B93344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2341503"/>
            <a:ext cx="2809234" cy="1869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601A95F-5383-4501-8570-3A4B9AAE285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415" y="4748372"/>
            <a:ext cx="2921001" cy="19465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34DB1A5-0385-4493-9D14-E9CA0F24891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081" y="2281672"/>
            <a:ext cx="3400536" cy="2043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574E3AF-4925-443D-B526-C845F078F7D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987" y="4658188"/>
            <a:ext cx="3018793" cy="2043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99BB597-2E2A-4F82-8187-CD3D043D331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440" y="4605282"/>
            <a:ext cx="2724929" cy="20436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62219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4522" y="746449"/>
            <a:ext cx="10723043" cy="1555425"/>
          </a:xfrm>
        </p:spPr>
        <p:txBody>
          <a:bodyPr>
            <a:noAutofit/>
          </a:bodyPr>
          <a:lstStyle/>
          <a:p>
            <a:pPr algn="ctr"/>
            <a:r>
              <a:rPr lang="ru-RU" sz="22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В 2023 году в рамках </a:t>
            </a: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</a:t>
            </a: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еализации мероприятий по благоустройству территорий за счет средств резервного фонда Правительства Российской Федерации начались работы по благоустройству парка у озера </a:t>
            </a:r>
            <a:r>
              <a:rPr lang="ru-RU" sz="2200" b="1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Киово</a:t>
            </a:r>
            <a:br>
              <a:rPr lang="ru-RU" sz="22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городского округа Лобня.</a:t>
            </a:r>
            <a:br>
              <a:rPr lang="ru-RU" sz="1050" b="1" dirty="0"/>
            </a:br>
            <a:endParaRPr lang="ru-RU" sz="2200" b="1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3BBA2C9-9DA9-4D9A-95F9-0890927B31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2641600"/>
            <a:ext cx="4980940" cy="33160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4A2E6C5-DF9E-4A7C-814C-A3C06EE89C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3939858"/>
            <a:ext cx="5900824" cy="29181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E98E279-2766-47EB-AE1F-C16E70CFA7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119" y="1806785"/>
            <a:ext cx="3047211" cy="20314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5078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1669" y="115572"/>
            <a:ext cx="10283771" cy="1533525"/>
          </a:xfrm>
        </p:spPr>
        <p:txBody>
          <a:bodyPr>
            <a:noAutofit/>
          </a:bodyPr>
          <a:lstStyle/>
          <a:p>
            <a:pPr algn="ctr"/>
            <a:r>
              <a:rPr lang="ru-RU" sz="22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2023 году закончены работы по благоустройству </a:t>
            </a:r>
            <a:br>
              <a:rPr lang="ru-RU" sz="22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200" b="1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Лобненского</a:t>
            </a: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лесопарка</a:t>
            </a:r>
          </a:p>
        </p:txBody>
      </p:sp>
      <p:pic>
        <p:nvPicPr>
          <p:cNvPr id="8" name="Picture 2" descr="Лобненский лесопарк встретил новый год благоустроенным | REGIONS.RU / Лобня">
            <a:extLst>
              <a:ext uri="{FF2B5EF4-FFF2-40B4-BE49-F238E27FC236}">
                <a16:creationId xmlns:a16="http://schemas.microsoft.com/office/drawing/2014/main" id="{923A4AFF-4F55-C2B1-C487-1CC7AAAA3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60" y="1337152"/>
            <a:ext cx="3647440" cy="24520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CB1FE7B-7F4F-4D4D-96B0-4944301071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808" y="3813345"/>
            <a:ext cx="4584387" cy="3054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0A4A1715-D7C4-C36C-B776-832B67633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958" y="4006848"/>
            <a:ext cx="3647440" cy="27355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2900FF3-D18B-4380-943B-328FA283FC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272" y="1498184"/>
            <a:ext cx="2873072" cy="21548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AB337AB-531E-4F33-9DF9-95983E7488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677" y="1498184"/>
            <a:ext cx="3830763" cy="21548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44872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5475" y="534821"/>
            <a:ext cx="9987449" cy="1128940"/>
          </a:xfrm>
          <a:solidFill>
            <a:schemeClr val="accent2">
              <a:lumMod val="40000"/>
              <a:lumOff val="60000"/>
              <a:alpha val="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2000" b="1" cap="all" dirty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2023 году на проведение городских праздничных мероприятий и фестивалей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направлено 2 349,04297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тыс. рублей.</a:t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b="1" cap="all" dirty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674F8D-73D6-4A86-BEF3-6092785F99BD}"/>
              </a:ext>
            </a:extLst>
          </p:cNvPr>
          <p:cNvSpPr txBox="1"/>
          <p:nvPr/>
        </p:nvSpPr>
        <p:spPr>
          <a:xfrm>
            <a:off x="2562524" y="5817133"/>
            <a:ext cx="49488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поддержку творческой деятельности театров направлено 43 235,19055 тыс. рублей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F39280-BB95-4552-1A43-AE950B573EDB}"/>
              </a:ext>
            </a:extLst>
          </p:cNvPr>
          <p:cNvSpPr txBox="1"/>
          <p:nvPr/>
        </p:nvSpPr>
        <p:spPr>
          <a:xfrm>
            <a:off x="851058" y="1591707"/>
            <a:ext cx="544814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городском округе Лобня проходил XXVII Международный театральный фестиваль «Русская классика. Лобня-2023»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936A1D8-CEFF-43D1-B997-F2C20687DB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82" y="2513789"/>
            <a:ext cx="2013585" cy="40271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3EAFCD7-D5B1-40CD-B1CB-5EAFCADECC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189" y="2688622"/>
            <a:ext cx="5075484" cy="2854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21BE647-C89F-47AD-BDF6-647C659CCF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471" y="4344212"/>
            <a:ext cx="3570847" cy="23805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B4064FD-A2ED-4314-925E-3067956B8C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595" y="1757532"/>
            <a:ext cx="3443518" cy="2586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83141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5640" y="348330"/>
            <a:ext cx="648072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</a:p>
        </p:txBody>
      </p:sp>
      <p:sp>
        <p:nvSpPr>
          <p:cNvPr id="4" name="Овал 3"/>
          <p:cNvSpPr/>
          <p:nvPr/>
        </p:nvSpPr>
        <p:spPr>
          <a:xfrm>
            <a:off x="371664" y="2003403"/>
            <a:ext cx="4000719" cy="1521392"/>
          </a:xfrm>
          <a:prstGeom prst="ellipse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0010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общеобразовательных учреждений</a:t>
            </a:r>
          </a:p>
        </p:txBody>
      </p:sp>
      <p:sp>
        <p:nvSpPr>
          <p:cNvPr id="12" name="Овал 11"/>
          <p:cNvSpPr/>
          <p:nvPr/>
        </p:nvSpPr>
        <p:spPr>
          <a:xfrm>
            <a:off x="8054577" y="2115309"/>
            <a:ext cx="3869320" cy="1521392"/>
          </a:xfrm>
          <a:prstGeom prst="ellipse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0010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учреждения дополнительного образования</a:t>
            </a:r>
          </a:p>
        </p:txBody>
      </p:sp>
      <p:sp>
        <p:nvSpPr>
          <p:cNvPr id="14" name="Овал 13"/>
          <p:cNvSpPr/>
          <p:nvPr/>
        </p:nvSpPr>
        <p:spPr>
          <a:xfrm>
            <a:off x="4534128" y="2668304"/>
            <a:ext cx="3498983" cy="1521392"/>
          </a:xfrm>
          <a:prstGeom prst="ellipse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учреждение молодежной политики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6A1DA7-4E3A-4BD1-A570-260785B34C86}"/>
              </a:ext>
            </a:extLst>
          </p:cNvPr>
          <p:cNvSpPr txBox="1"/>
          <p:nvPr/>
        </p:nvSpPr>
        <p:spPr>
          <a:xfrm>
            <a:off x="792480" y="1093320"/>
            <a:ext cx="104038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образование в 2023 году составили сумму в размере 4 104 340,96475 тыс. руб.</a:t>
            </a:r>
          </a:p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Оказание услуг в сфере образования осуществляют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9279E34-E29F-4A58-AE78-9B2FA3A992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44" y="4149130"/>
            <a:ext cx="3571308" cy="23631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CEA645E-4561-4AEF-8493-EC04ACF11A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612" y="4249704"/>
            <a:ext cx="3092285" cy="21620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287B4A1-2171-407F-A1D6-627E1FE0A3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880" y="4328246"/>
            <a:ext cx="2083480" cy="2083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5954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3" name="Group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750478"/>
              </p:ext>
            </p:extLst>
          </p:nvPr>
        </p:nvGraphicFramePr>
        <p:xfrm>
          <a:off x="1642601" y="725850"/>
          <a:ext cx="8721531" cy="5227753"/>
        </p:xfrm>
        <a:graphic>
          <a:graphicData uri="http://schemas.openxmlformats.org/drawingml/2006/table">
            <a:tbl>
              <a:tblPr/>
              <a:tblGrid>
                <a:gridCol w="8721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57753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Долговая политика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8180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Долговая политика в 2023 году строилась на принципах безусловного исполнения и обслуживания долговых обязательств в полном объеме и в установленные сроки.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anchor="b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6842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Целями долговой политики города являются поддержание объема муниципального долга городского округа Лобня на оптимальном уровне (не более 50% от объема налоговых и неналоговых доходов бюджета городского округа), минимизация стоимости его обслуживания.</a:t>
                      </a:r>
                    </a:p>
                  </a:txBody>
                  <a:tcPr marL="121920" marR="121920" anchor="b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532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3D9D091-6362-3648-912C-BF95C70A6140}"/>
              </a:ext>
            </a:extLst>
          </p:cNvPr>
          <p:cNvSpPr txBox="1"/>
          <p:nvPr/>
        </p:nvSpPr>
        <p:spPr>
          <a:xfrm>
            <a:off x="506088" y="1580721"/>
            <a:ext cx="7678473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 объявлен в России Годом педагога и наставника. </a:t>
            </a:r>
          </a:p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этом году ряды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Лобненских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педагогов пополнились на 18 учителей. </a:t>
            </a:r>
          </a:p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В городском округе Лобня на базе школы № 10 состоялась </a:t>
            </a:r>
          </a:p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-конференция «Глобальные проблемы человечества», </a:t>
            </a:r>
          </a:p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которой приняли участие учащиеся 7-9-х классов.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DD33D8D-9FCE-261E-18A3-8AAF414FAD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887" y="1580721"/>
            <a:ext cx="3287898" cy="2436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E9EA75C-258D-41DD-8BFE-2D2C94710D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15" y="3370475"/>
            <a:ext cx="3944110" cy="29567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6C5920F-3795-4FAD-BA1D-55B9718ECA7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473" y="4197144"/>
            <a:ext cx="3944110" cy="2160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6223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719254A-7F62-24D0-E7F6-29FD54EB6B35}"/>
              </a:ext>
            </a:extLst>
          </p:cNvPr>
          <p:cNvSpPr txBox="1"/>
          <p:nvPr/>
        </p:nvSpPr>
        <p:spPr>
          <a:xfrm>
            <a:off x="331340" y="1098199"/>
            <a:ext cx="1118740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городском округе Лобня уделяется большое внимание развитию сферы дополнительного образования. Здесь работают бесплатные секции и кружки разнообразной направленности. </a:t>
            </a:r>
          </a:p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Они организованы как на базе общеобразовательных школ, так и в других бюджетных организациях.</a:t>
            </a:r>
          </a:p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Дворце творчества «Планета талантов» города Лобня состоялся финал ежегодной городской выставки-конкурса плакатов среди юнармейских отрядов городского округа. </a:t>
            </a:r>
          </a:p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Она была посвящена 82-й годовщине контрнаступления советских войск против немецко-фашистских захватчиков в битве под Москвой.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1BE87AD-BA1E-A981-59A0-6E63015364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33" y="3429000"/>
            <a:ext cx="3793534" cy="28488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7E81273-877F-4FA7-8D18-9CAB35FC64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359" y="3728477"/>
            <a:ext cx="3793534" cy="23318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DEC46C6-9607-46F4-A2AF-19F328E76C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285" y="3526971"/>
            <a:ext cx="3225281" cy="26264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8306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A43CDB6-0E7B-9561-E64D-3308C1A69D22}"/>
              </a:ext>
            </a:extLst>
          </p:cNvPr>
          <p:cNvSpPr txBox="1"/>
          <p:nvPr/>
        </p:nvSpPr>
        <p:spPr>
          <a:xfrm>
            <a:off x="1743270" y="1035697"/>
            <a:ext cx="8929396" cy="1523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Школа № 7 открылась после реконструкции в городском округе Лобня.</a:t>
            </a:r>
          </a:p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ремонт сделали за полгода. Строители обновили фасад, заменили системы водоснабжения, водоотведения и электроснабжения, двери, окна, установили новую пожарную сигнализацию, выполнили внутреннюю отделку, благоустроили территорию. В школе установлено новое оборудование и мебель.  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11C97CA-0BA5-FFFB-7F86-C19D445475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35" y="2988620"/>
            <a:ext cx="5689265" cy="3197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BA2D6D-0194-BABD-408E-478F38390A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742" y="2951296"/>
            <a:ext cx="4220936" cy="3197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8110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EFF140-9360-4752-9F9A-D136A73FB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823" y="365125"/>
            <a:ext cx="10515600" cy="6009298"/>
          </a:xfrm>
        </p:spPr>
        <p:txBody>
          <a:bodyPr>
            <a:normAutofit/>
          </a:bodyPr>
          <a:lstStyle/>
          <a:p>
            <a:pPr algn="ctr"/>
            <a:b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https://photos.wikimapia.org/p/00/03/87/36/54_full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215546" y="2251626"/>
            <a:ext cx="4626079" cy="3722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https://avatars.mds.yandex.net/get-altay/4200646/2a000001756a71b59a3e16f5c9c66ccca5b8/ori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712720" y="3801706"/>
            <a:ext cx="4142033" cy="30562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https://i5.photo.2gis.com/images/branch/32/4503599672973947_9ed8.jpg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50375" y="1767376"/>
            <a:ext cx="3769568" cy="26226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972E389-CC4C-49D4-8C5A-D7F9D5BC26D2}"/>
              </a:ext>
            </a:extLst>
          </p:cNvPr>
          <p:cNvSpPr txBox="1"/>
          <p:nvPr/>
        </p:nvSpPr>
        <p:spPr>
          <a:xfrm>
            <a:off x="1994340" y="365125"/>
            <a:ext cx="9034485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2023 году  завершена реконструкция стадиона «Труд».                        На футбольном поле уложен искусственный газон, выровнены беговые дорожки, установлены новые отапливаемые раздевалки, трибуны и скамейки запасных, смонтировано освещение.</a:t>
            </a:r>
            <a:br>
              <a:rPr lang="ru-RU" sz="2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3247536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9A2759-C932-4E7E-9439-99B289B8E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9148" y="528320"/>
            <a:ext cx="5855652" cy="2580640"/>
          </a:xfrm>
        </p:spPr>
        <p:txBody>
          <a:bodyPr>
            <a:normAutofit/>
          </a:bodyPr>
          <a:lstStyle/>
          <a:p>
            <a:pPr algn="ctr"/>
            <a:r>
              <a:rPr lang="ru-RU" sz="2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спортивной школы        «Академия спорта» установлена многофункциональная площадка по программе губернатора Московской области. На ней можно будет не только проводить занятия секций Академии, воспользоваться инфраструктурой площадки смогут все желающие.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F6E1871-98AE-444E-8A6C-BCD9E965AC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15" y="883920"/>
            <a:ext cx="5164667" cy="29051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B3BE212-E2F6-46EC-A5F3-D45EEDC50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188" y="3241040"/>
            <a:ext cx="5246052" cy="34040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https://i.mycdn.me/i?r=BDHElZJBPNKGuFyY-akIDfgniSisy2e-5nYc7SLd1CsDa0Hemx1Vl7HbGp2qvaGivzA&amp;fn=w_612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91791" y="4086808"/>
            <a:ext cx="4364004" cy="25583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0124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96D4B39-C91E-EB29-05E0-B488E1F0F034}"/>
              </a:ext>
            </a:extLst>
          </p:cNvPr>
          <p:cNvSpPr txBox="1"/>
          <p:nvPr/>
        </p:nvSpPr>
        <p:spPr>
          <a:xfrm>
            <a:off x="2114002" y="703538"/>
            <a:ext cx="87909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объектов социальной инфраструктуры</a:t>
            </a:r>
            <a:endParaRPr lang="ru-RU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2D8B63-EE81-B471-BA35-6963F2220488}"/>
              </a:ext>
            </a:extLst>
          </p:cNvPr>
          <p:cNvSpPr txBox="1"/>
          <p:nvPr/>
        </p:nvSpPr>
        <p:spPr>
          <a:xfrm>
            <a:off x="5678196" y="1466120"/>
            <a:ext cx="6299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Строительство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етского сада на 330 мест по адресу: 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Московская область,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г.о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Лобня,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мкр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Катюшки (Север) 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50C856-86A1-C06E-3DF8-32F2B180769B}"/>
              </a:ext>
            </a:extLst>
          </p:cNvPr>
          <p:cNvSpPr txBox="1"/>
          <p:nvPr/>
        </p:nvSpPr>
        <p:spPr>
          <a:xfrm>
            <a:off x="130738" y="1420231"/>
            <a:ext cx="58968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Строительство школы на 2200 мест по адресу: 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Московская область,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г.Лобня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мкр.Катюшки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(север)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01187F-28FA-4B32-BB33-3783BB7415C3}"/>
              </a:ext>
            </a:extLst>
          </p:cNvPr>
          <p:cNvSpPr txBox="1"/>
          <p:nvPr/>
        </p:nvSpPr>
        <p:spPr>
          <a:xfrm>
            <a:off x="8550533" y="4604093"/>
            <a:ext cx="351394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Завершение строительства зданий Детского садика на 100 мест по адресу: </a:t>
            </a:r>
          </a:p>
          <a:p>
            <a:pPr algn="ctr"/>
            <a:r>
              <a:rPr lang="ru-RU" sz="18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Московская область,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г.о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Лобня,                             ул. Борисова, д.22 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5201BCB-C8A2-4E25-ABFB-676AE86182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5" y="2138680"/>
            <a:ext cx="5161280" cy="2580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C63BA29-4F29-4286-B734-0922AE84E8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60" y="4791438"/>
            <a:ext cx="4145280" cy="20017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6092902-36C9-4665-A416-1664D04664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800" y="2138680"/>
            <a:ext cx="2824480" cy="2118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597CFDD-7583-4644-8F56-BB806B4C6F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6579" y="2138680"/>
            <a:ext cx="2824481" cy="21024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3AF900E-8A0D-47DF-BD49-E1D079F4E5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886" y="4990019"/>
            <a:ext cx="2854960" cy="16045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0217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D6D175C-CB96-443C-A252-08FD0207C518}"/>
              </a:ext>
            </a:extLst>
          </p:cNvPr>
          <p:cNvSpPr txBox="1"/>
          <p:nvPr/>
        </p:nvSpPr>
        <p:spPr>
          <a:xfrm>
            <a:off x="1106215" y="1305822"/>
            <a:ext cx="1049457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расходах бюджета в разрезе муниципальных программ </a:t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указанием достигнутых и плановых целевых показателей программ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F0680C4B-3C13-4CB4-B1B3-BDD6141597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3586091"/>
              </p:ext>
            </p:extLst>
          </p:nvPr>
        </p:nvGraphicFramePr>
        <p:xfrm>
          <a:off x="591211" y="2441546"/>
          <a:ext cx="11009578" cy="3847286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4639416">
                  <a:extLst>
                    <a:ext uri="{9D8B030D-6E8A-4147-A177-3AD203B41FA5}">
                      <a16:colId xmlns:a16="http://schemas.microsoft.com/office/drawing/2014/main" val="3989159462"/>
                    </a:ext>
                  </a:extLst>
                </a:gridCol>
                <a:gridCol w="1370473">
                  <a:extLst>
                    <a:ext uri="{9D8B030D-6E8A-4147-A177-3AD203B41FA5}">
                      <a16:colId xmlns:a16="http://schemas.microsoft.com/office/drawing/2014/main" val="1707690905"/>
                    </a:ext>
                  </a:extLst>
                </a:gridCol>
                <a:gridCol w="1624265">
                  <a:extLst>
                    <a:ext uri="{9D8B030D-6E8A-4147-A177-3AD203B41FA5}">
                      <a16:colId xmlns:a16="http://schemas.microsoft.com/office/drawing/2014/main" val="364121545"/>
                    </a:ext>
                  </a:extLst>
                </a:gridCol>
                <a:gridCol w="1675021">
                  <a:extLst>
                    <a:ext uri="{9D8B030D-6E8A-4147-A177-3AD203B41FA5}">
                      <a16:colId xmlns:a16="http://schemas.microsoft.com/office/drawing/2014/main" val="1342694551"/>
                    </a:ext>
                  </a:extLst>
                </a:gridCol>
                <a:gridCol w="1700403">
                  <a:extLst>
                    <a:ext uri="{9D8B030D-6E8A-4147-A177-3AD203B41FA5}">
                      <a16:colId xmlns:a16="http://schemas.microsoft.com/office/drawing/2014/main" val="3833504315"/>
                    </a:ext>
                  </a:extLst>
                </a:gridCol>
              </a:tblGrid>
              <a:tr h="14308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муниципальных программ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Планируемое значение показателя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показателя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16324497"/>
                  </a:ext>
                </a:extLst>
              </a:tr>
              <a:tr h="453539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«Здравоохранение» на 2023-2027 годы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726002"/>
                  </a:ext>
                </a:extLst>
              </a:tr>
              <a:tr h="1259171">
                <a:tc>
                  <a:txBody>
                    <a:bodyPr/>
                    <a:lstStyle/>
                    <a:p>
                      <a:pPr algn="l" fontAlgn="ctr"/>
                      <a:r>
                        <a:rPr kumimoji="0" lang="ru-RU" sz="14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Диспансеризация взрослого населения Московской области (Доля взрослого населения, прошедшего диспансеризацию, от общего числа взрослого населения)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0264136"/>
                  </a:ext>
                </a:extLst>
              </a:tr>
              <a:tr h="703726">
                <a:tc>
                  <a:txBody>
                    <a:bodyPr/>
                    <a:lstStyle/>
                    <a:p>
                      <a:pPr algn="l" fontAlgn="ctr"/>
                      <a:r>
                        <a:rPr kumimoji="0" lang="ru-RU" sz="14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Жилье – медикам, нуждающихся в обеспечении жильем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06516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213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206A631-B082-4708-8543-9AAC5EFFCF77}"/>
              </a:ext>
            </a:extLst>
          </p:cNvPr>
          <p:cNvSpPr txBox="1"/>
          <p:nvPr/>
        </p:nvSpPr>
        <p:spPr>
          <a:xfrm>
            <a:off x="1752653" y="597404"/>
            <a:ext cx="936943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расходах бюджета в разрезе муниципальных программ </a:t>
            </a:r>
            <a:br>
              <a:rPr lang="ru-RU" sz="2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указанием достигнутых и плановых целевых показателей программ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C3016D09-1F86-4E72-9834-6AFA283F3F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3252445"/>
              </p:ext>
            </p:extLst>
          </p:nvPr>
        </p:nvGraphicFramePr>
        <p:xfrm>
          <a:off x="266013" y="1525690"/>
          <a:ext cx="11809264" cy="5234004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5041382">
                  <a:extLst>
                    <a:ext uri="{9D8B030D-6E8A-4147-A177-3AD203B41FA5}">
                      <a16:colId xmlns:a16="http://schemas.microsoft.com/office/drawing/2014/main" val="2480881384"/>
                    </a:ext>
                  </a:extLst>
                </a:gridCol>
                <a:gridCol w="14390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395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053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83904">
                  <a:extLst>
                    <a:ext uri="{9D8B030D-6E8A-4147-A177-3AD203B41FA5}">
                      <a16:colId xmlns:a16="http://schemas.microsoft.com/office/drawing/2014/main" val="3552040052"/>
                    </a:ext>
                  </a:extLst>
                </a:gridCol>
              </a:tblGrid>
              <a:tr h="6372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муниципальных программ</a:t>
                      </a:r>
                      <a:endParaRPr lang="ru-RU" sz="130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30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Планируемое значение показателя</a:t>
                      </a:r>
                      <a:endParaRPr lang="ru-RU" sz="130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показателя</a:t>
                      </a:r>
                      <a:endParaRPr lang="ru-RU" sz="130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130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90293150"/>
                  </a:ext>
                </a:extLst>
              </a:tr>
              <a:tr h="271014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«Культура» на 2023-2027 годы</a:t>
                      </a:r>
                      <a:endParaRPr lang="ru-RU" sz="130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7274318"/>
                  </a:ext>
                </a:extLst>
              </a:tr>
              <a:tr h="35500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u="none" strike="noStrike" kern="12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Цифровизация</a:t>
                      </a:r>
                      <a:r>
                        <a:rPr lang="ru-RU" sz="1300" b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музейных фондов</a:t>
                      </a:r>
                      <a:endParaRPr lang="ru-RU" sz="1300" b="0" i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3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300" b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ru-RU" sz="1300" b="0" i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300" b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300" b="0" i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30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96122561"/>
                  </a:ext>
                </a:extLst>
              </a:tr>
              <a:tr h="4541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роста числа пользователей муниципальных библиотек Московской области</a:t>
                      </a:r>
                      <a:endParaRPr lang="ru-RU" sz="1300" b="0" i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 </a:t>
                      </a:r>
                      <a:endParaRPr lang="ru-RU" sz="13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300" b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16537</a:t>
                      </a:r>
                      <a:endParaRPr lang="ru-RU" sz="1300" b="0" i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300" b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9123</a:t>
                      </a:r>
                      <a:endParaRPr lang="ru-RU" sz="1300" b="0" i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55,1</a:t>
                      </a:r>
                      <a:endParaRPr lang="ru-RU" sz="130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57451386"/>
                  </a:ext>
                </a:extLst>
              </a:tr>
              <a:tr h="53245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посещений организаций культуры по отношению к уровню 2017 года (в части посещений библиотек)</a:t>
                      </a:r>
                      <a:endParaRPr lang="ru-RU" sz="13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3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300" b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86000</a:t>
                      </a:r>
                      <a:endParaRPr lang="ru-RU" sz="1300" b="0" i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300" b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105785</a:t>
                      </a:r>
                      <a:endParaRPr lang="ru-RU" sz="1300" b="0" i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</a:t>
                      </a:r>
                      <a:endParaRPr lang="ru-RU" sz="130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57592388"/>
                  </a:ext>
                </a:extLst>
              </a:tr>
              <a:tr h="454132">
                <a:tc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переоснащенных муниципальных библиотек по модельному стандарту</a:t>
                      </a:r>
                      <a:endParaRPr lang="ru-RU" sz="1300" b="0" i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3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300" b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300" b="0" i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300" b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300" b="0" i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3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00409223"/>
                  </a:ext>
                </a:extLst>
              </a:tr>
              <a:tr h="271014">
                <a:tc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посещений культурных мероприятий </a:t>
                      </a:r>
                      <a:endParaRPr lang="ru-RU" sz="1300" b="0" i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300" b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единиц</a:t>
                      </a:r>
                      <a:endParaRPr lang="ru-RU" sz="1300" b="0" i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700" marR="12700" marT="9524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435.164</a:t>
                      </a:r>
                      <a:endParaRPr lang="ru-RU" sz="1300" b="0" i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700" marR="12700" marT="9524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435</a:t>
                      </a:r>
                      <a:r>
                        <a:rPr lang="ru-RU" sz="13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13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164</a:t>
                      </a:r>
                      <a:endParaRPr lang="ru-RU" sz="13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24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12700" marR="12700" marT="9524" marB="0" anchor="ctr"/>
                </a:tc>
                <a:extLst>
                  <a:ext uri="{0D108BD9-81ED-4DB2-BD59-A6C34878D82A}">
                    <a16:rowId xmlns:a16="http://schemas.microsoft.com/office/drawing/2014/main" val="530932638"/>
                  </a:ext>
                </a:extLst>
              </a:tr>
              <a:tr h="454132">
                <a:tc>
                  <a:txBody>
                    <a:bodyPr/>
                    <a:lstStyle/>
                    <a:p>
                      <a:r>
                        <a:rPr kumimoji="0" lang="ru-RU" sz="1300" b="0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граждан, принимающих участие в добровольческой деятельности</a:t>
                      </a:r>
                      <a:endParaRPr lang="ru-RU" sz="13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12700" marR="12700" marT="9524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</a:t>
                      </a:r>
                      <a:endParaRPr lang="ru-RU" sz="1300" b="0" i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700" marR="12700" marT="9524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</a:t>
                      </a:r>
                    </a:p>
                  </a:txBody>
                  <a:tcPr marL="12700" marR="12700" marT="9524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12700" marR="12700" marT="9524" marB="0" anchor="ctr"/>
                </a:tc>
                <a:extLst>
                  <a:ext uri="{0D108BD9-81ED-4DB2-BD59-A6C34878D82A}">
                    <a16:rowId xmlns:a16="http://schemas.microsoft.com/office/drawing/2014/main" val="3381622936"/>
                  </a:ext>
                </a:extLst>
              </a:tr>
              <a:tr h="271014">
                <a:tc>
                  <a:txBody>
                    <a:bodyPr/>
                    <a:lstStyle/>
                    <a:p>
                      <a:r>
                        <a:rPr lang="ru-RU" sz="13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посещений театров малых городов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12700" marR="12700" marT="9524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153/213</a:t>
                      </a:r>
                      <a:endParaRPr kumimoji="0" lang="ru-RU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300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153/213</a:t>
                      </a:r>
                      <a:endParaRPr lang="ru-RU" sz="1300" kern="12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ru-RU" sz="1300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kern="12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9873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300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созданных (реконструированных) и капитально отремонтированных объектов организаций культуры</a:t>
                      </a:r>
                      <a:endParaRPr lang="ru-RU" sz="1300" kern="12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300" b="0" i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01310912"/>
                  </a:ext>
                </a:extLst>
              </a:tr>
              <a:tr h="73029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300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организаций культуры, получивших современное оборудование </a:t>
                      </a:r>
                      <a:endParaRPr lang="ru-RU" sz="1300" kern="12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300" b="0" i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769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206A631-B082-4708-8543-9AAC5EFFCF77}"/>
              </a:ext>
            </a:extLst>
          </p:cNvPr>
          <p:cNvSpPr txBox="1"/>
          <p:nvPr/>
        </p:nvSpPr>
        <p:spPr>
          <a:xfrm>
            <a:off x="1528716" y="891849"/>
            <a:ext cx="1080696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расходах бюджета в разрезе муниципальных программ </a:t>
            </a:r>
            <a:br>
              <a:rPr lang="ru-RU" sz="2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указанием достигнутых и плановых целевых показателей программ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C3016D09-1F86-4E72-9834-6AFA283F3F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5078581"/>
              </p:ext>
            </p:extLst>
          </p:nvPr>
        </p:nvGraphicFramePr>
        <p:xfrm>
          <a:off x="180592" y="1904262"/>
          <a:ext cx="11644203" cy="4442277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4970917">
                  <a:extLst>
                    <a:ext uri="{9D8B030D-6E8A-4147-A177-3AD203B41FA5}">
                      <a16:colId xmlns:a16="http://schemas.microsoft.com/office/drawing/2014/main" val="2480881384"/>
                    </a:ext>
                  </a:extLst>
                </a:gridCol>
                <a:gridCol w="14189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152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815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57572">
                  <a:extLst>
                    <a:ext uri="{9D8B030D-6E8A-4147-A177-3AD203B41FA5}">
                      <a16:colId xmlns:a16="http://schemas.microsoft.com/office/drawing/2014/main" val="3552040052"/>
                    </a:ext>
                  </a:extLst>
                </a:gridCol>
              </a:tblGrid>
              <a:tr h="6451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муниципальных программ</a:t>
                      </a:r>
                      <a:endParaRPr lang="ru-RU" sz="125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25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Планируемое значение показателя</a:t>
                      </a:r>
                      <a:endParaRPr lang="ru-RU" sz="125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показателя</a:t>
                      </a:r>
                      <a:endParaRPr lang="ru-RU" sz="125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125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90293150"/>
                  </a:ext>
                </a:extLst>
              </a:tr>
              <a:tr h="274353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25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«Культура» на 2023-2027 годы</a:t>
                      </a:r>
                      <a:endParaRPr lang="ru-RU" sz="125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7274318"/>
                  </a:ext>
                </a:extLst>
              </a:tr>
              <a:tr h="134855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50" b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приоритетных объектов, доступных для инвалидов и других маломобильных групп населения в сфере культуры и дополнительного образования сферы культуры, в общем количестве приоритетных объектов в сфере культуры и дополнительного образования сферы культуры в Московской области</a:t>
                      </a:r>
                      <a:endParaRPr lang="ru-RU" sz="1250" b="0" i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b="0" i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250" b="0" i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50" b="0" i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19600269"/>
                  </a:ext>
                </a:extLst>
              </a:tr>
              <a:tr h="435915">
                <a:tc>
                  <a:txBody>
                    <a:bodyPr/>
                    <a:lstStyle/>
                    <a:p>
                      <a:r>
                        <a:rPr lang="ru-RU" sz="1250" b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 в возрасте от 5 до 18 лет, охваченных дополнительным образованием сферы культуры </a:t>
                      </a:r>
                      <a:endParaRPr lang="ru-RU" sz="1250" b="0" i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b="0" i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5,5</a:t>
                      </a:r>
                      <a:endParaRPr lang="ru-RU" sz="1250" b="0" i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5.5</a:t>
                      </a:r>
                      <a:endParaRPr lang="ru-RU" sz="1250" b="0" i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96122561"/>
                  </a:ext>
                </a:extLst>
              </a:tr>
              <a:tr h="1013460">
                <a:tc>
                  <a:txBody>
                    <a:bodyPr/>
                    <a:lstStyle/>
                    <a:p>
                      <a:r>
                        <a:rPr lang="ru-RU" sz="1250" b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детей, осваивающих дополнительные предпрофессиональные программы в области искусств за счет бюджетных средств от общего количества обучающихся в детских школах искусств за счет бюджетных средств</a:t>
                      </a:r>
                      <a:endParaRPr lang="ru-RU" sz="1250" b="0" i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b="0" i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2,4</a:t>
                      </a:r>
                      <a:endParaRPr lang="ru-RU" sz="1250" b="0" i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b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2.4</a:t>
                      </a:r>
                      <a:endParaRPr lang="ru-RU" sz="1250" b="0" i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57451386"/>
                  </a:ext>
                </a:extLst>
              </a:tr>
              <a:tr h="65180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b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оснащенных образовательных учреждений в сфере культуры (детских школ искусств по видам искусств) музыкальными инструментами, оборудованием и учебными материалами</a:t>
                      </a:r>
                      <a:endParaRPr lang="ru-RU" sz="1250" b="0" i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50" b="0" i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50" b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50" b="0" i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50" b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50" b="0" i="0" u="none" strike="noStrike" kern="120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575923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408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2AB1068D-F70D-48B4-AB2C-72DB2BF81D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948928"/>
              </p:ext>
            </p:extLst>
          </p:nvPr>
        </p:nvGraphicFramePr>
        <p:xfrm>
          <a:off x="307671" y="1273484"/>
          <a:ext cx="11441381" cy="5478137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5839725">
                  <a:extLst>
                    <a:ext uri="{9D8B030D-6E8A-4147-A177-3AD203B41FA5}">
                      <a16:colId xmlns:a16="http://schemas.microsoft.com/office/drawing/2014/main" val="184427545"/>
                    </a:ext>
                  </a:extLst>
                </a:gridCol>
                <a:gridCol w="12323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64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864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264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51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муниципальных программ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Планируемое значение показателя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показателя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18" marB="0" anchor="ctr"/>
                </a:tc>
                <a:extLst>
                  <a:ext uri="{0D108BD9-81ED-4DB2-BD59-A6C34878D82A}">
                    <a16:rowId xmlns:a16="http://schemas.microsoft.com/office/drawing/2014/main" val="2889636272"/>
                  </a:ext>
                </a:extLst>
              </a:tr>
              <a:tr h="0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«Образование» на 2023-2027 годы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18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3491710"/>
                  </a:ext>
                </a:extLst>
              </a:tr>
              <a:tr h="407950">
                <a:tc>
                  <a:txBody>
                    <a:bodyPr/>
                    <a:lstStyle/>
                    <a:p>
                      <a:pPr marL="93663" indent="0" algn="l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Доступность дошкольного образования для детей в возрасте до 3-х лет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18823628"/>
                  </a:ext>
                </a:extLst>
              </a:tr>
              <a:tr h="671941">
                <a:tc>
                  <a:txBody>
                    <a:bodyPr/>
                    <a:lstStyle/>
                    <a:p>
                      <a:pPr marL="93663" indent="0" algn="l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Отношение средней заработной платы педагогических работников дошкольных образовательных организаций к средней заработной плате в общеобразовательных организациях в Московской области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101,58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101,58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44765659"/>
                  </a:ext>
                </a:extLst>
              </a:tr>
              <a:tr h="671941">
                <a:tc>
                  <a:txBody>
                    <a:bodyPr/>
                    <a:lstStyle/>
                    <a:p>
                      <a:pPr marL="93663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5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Отношение средней заработной платы педагогических работников общеобразовательных организаций общего образования к среднемесячному доходу от трудовой деятельности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117,2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107,03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107,03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52937707"/>
                  </a:ext>
                </a:extLst>
              </a:tr>
              <a:tr h="671941">
                <a:tc>
                  <a:txBody>
                    <a:bodyPr/>
                    <a:lstStyle/>
                    <a:p>
                      <a:pPr marL="93663" indent="0" algn="l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выпускников текущего года, набравших 250 баллов и более по 3 предметам, к общему количеству выпускников текущего года, сдававших ЕГЭ по 3 и более предметам</a:t>
                      </a:r>
                      <a:endParaRPr lang="ru-RU" sz="125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15,3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9,27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60,6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34849576"/>
                  </a:ext>
                </a:extLst>
              </a:tr>
              <a:tr h="955497">
                <a:tc>
                  <a:txBody>
                    <a:bodyPr/>
                    <a:lstStyle/>
                    <a:p>
                      <a:pPr marL="93663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обучающихся, получающих начальное общее образование </a:t>
                      </a:r>
                      <a:b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государственных и муниципальных образовательных организациях, получающих бесплатное горячее питание, к общему количеству обучающихся, получающих начальное общее образование в государственных и муниципальных образовательных организациях»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41419007"/>
                  </a:ext>
                </a:extLst>
              </a:tr>
              <a:tr h="547922">
                <a:tc>
                  <a:txBody>
                    <a:bodyPr/>
                    <a:lstStyle/>
                    <a:p>
                      <a:pPr marL="93663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объектов, в которых в полном объеме выполнены мероприятия по капитальному ремонту общеобразовательных организаций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80670447"/>
                  </a:ext>
                </a:extLst>
              </a:tr>
              <a:tr h="671941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детей-инвалидов в возрасте от 1,5 года до 7 лет, охваченных дошкольным образованием, в общей численности детей-инвалидов такого возраста</a:t>
                      </a:r>
                      <a:endParaRPr lang="ru-RU" sz="1250" b="0" i="0" u="none" strike="noStrike" kern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2218969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3740130-6A17-44DE-9ECF-7C87C1FBC853}"/>
              </a:ext>
            </a:extLst>
          </p:cNvPr>
          <p:cNvSpPr txBox="1"/>
          <p:nvPr/>
        </p:nvSpPr>
        <p:spPr>
          <a:xfrm>
            <a:off x="1753119" y="442487"/>
            <a:ext cx="102460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расходах бюджета в разрезе муниципальных программ </a:t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указанием достигнутых и плановых целевых показателей программ</a:t>
            </a:r>
          </a:p>
        </p:txBody>
      </p:sp>
    </p:spTree>
    <p:extLst>
      <p:ext uri="{BB962C8B-B14F-4D97-AF65-F5344CB8AC3E}">
        <p14:creationId xmlns:p14="http://schemas.microsoft.com/office/powerpoint/2010/main" val="242616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4554" y="1268821"/>
            <a:ext cx="10773356" cy="1148854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Выполнение основных показателей социально-экономического </a:t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развития городского округа Лобня за 2023 год</a:t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89203641"/>
              </p:ext>
            </p:extLst>
          </p:nvPr>
        </p:nvGraphicFramePr>
        <p:xfrm>
          <a:off x="345233" y="2257113"/>
          <a:ext cx="11392677" cy="3947745"/>
        </p:xfrm>
        <a:graphic>
          <a:graphicData uri="http://schemas.openxmlformats.org/drawingml/2006/table">
            <a:tbl>
              <a:tblPr>
                <a:tableStyleId>{68D230F3-CF80-4859-8CE7-A43EE81993B5}</a:tableStyleId>
              </a:tblPr>
              <a:tblGrid>
                <a:gridCol w="44875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52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88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264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468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176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063418"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показателей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Плановые значения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kumimoji="0" lang="en-US" altLang="ru-RU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kumimoji="0" lang="ru-RU" altLang="ru-RU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kumimoji="0" lang="en-US" altLang="ru-RU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altLang="ru-RU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Ожидаемые итоги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kumimoji="0" lang="en-US" altLang="ru-RU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kumimoji="0" lang="ru-RU" altLang="ru-RU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kumimoji="0" lang="en-US" altLang="ru-RU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altLang="ru-RU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выполнения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Плановые значения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2024 год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3750"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постоянного населения на конец года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81 504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81 143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99,6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81 215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70334"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отгруженных товаров собственного производства, выполненных работ и услуг собственными силами по промышленным видам деятельности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 рублей 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84 868,6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 </a:t>
                      </a:r>
                      <a:r>
                        <a:rPr kumimoji="0" lang="en-US" altLang="ru-RU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kumimoji="0" lang="ru-RU" altLang="ru-RU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67,5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111,1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350963" algn="l"/>
                        </a:tabLst>
                      </a:pPr>
                      <a:r>
                        <a:rPr kumimoji="0" lang="ru-RU" altLang="ru-RU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98 447,6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0844"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Инвестиции в основной капитал за счет всех источников финансирования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 рублей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6 430,0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kumimoji="0" lang="ru-RU" altLang="ru-RU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0 298,</a:t>
                      </a:r>
                      <a:r>
                        <a:rPr kumimoji="0" lang="en-US" altLang="ru-RU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160,</a:t>
                      </a:r>
                      <a:r>
                        <a:rPr kumimoji="0" lang="en-US" altLang="ru-RU" sz="1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6 905,0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9399"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созданных рабочих мест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1 265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1 700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134,4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 sz="2400">
                          <a:solidFill>
                            <a:schemeClr val="tx1"/>
                          </a:solidFill>
                          <a:latin typeface="Georgia" pitchFamily="18" charset="0"/>
                        </a:defRPr>
                      </a:lvl1pPr>
                      <a:lvl2pPr marL="742950" indent="-28575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Georgia" pitchFamily="18" charset="0"/>
                        <a:defRPr sz="2200">
                          <a:solidFill>
                            <a:schemeClr val="accent2"/>
                          </a:solidFill>
                          <a:latin typeface="Georgia" pitchFamily="18" charset="0"/>
                        </a:defRPr>
                      </a:lvl2pPr>
                      <a:lvl3pPr marL="11430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3pPr>
                      <a:lvl4pPr marL="1600200" indent="-228600" eaLnBrk="0" hangingPunct="0">
                        <a:spcBef>
                          <a:spcPts val="300"/>
                        </a:spcBef>
                        <a:buClr>
                          <a:schemeClr val="accent1"/>
                        </a:buClr>
                        <a:buFont typeface="Wingdings 2" pitchFamily="18" charset="2"/>
                        <a:defRPr sz="2000">
                          <a:solidFill>
                            <a:schemeClr val="accent1"/>
                          </a:solidFill>
                          <a:latin typeface="Georgia" pitchFamily="18" charset="0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Font typeface="Georgia" pitchFamily="18" charset="0"/>
                        <a:defRPr>
                          <a:solidFill>
                            <a:srgbClr val="A04DA3"/>
                          </a:solidFill>
                          <a:latin typeface="Georg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1 020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9305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2AB1068D-F70D-48B4-AB2C-72DB2BF81D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9730454"/>
              </p:ext>
            </p:extLst>
          </p:nvPr>
        </p:nvGraphicFramePr>
        <p:xfrm>
          <a:off x="210008" y="1823942"/>
          <a:ext cx="11540858" cy="4819906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5884140">
                  <a:extLst>
                    <a:ext uri="{9D8B030D-6E8A-4147-A177-3AD203B41FA5}">
                      <a16:colId xmlns:a16="http://schemas.microsoft.com/office/drawing/2014/main" val="184427545"/>
                    </a:ext>
                  </a:extLst>
                </a:gridCol>
                <a:gridCol w="10792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05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41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8278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069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муниципальных программ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Планируемое значение показателя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показателя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18" marB="0" anchor="ctr"/>
                </a:tc>
                <a:extLst>
                  <a:ext uri="{0D108BD9-81ED-4DB2-BD59-A6C34878D82A}">
                    <a16:rowId xmlns:a16="http://schemas.microsoft.com/office/drawing/2014/main" val="2889636272"/>
                  </a:ext>
                </a:extLst>
              </a:tr>
              <a:tr h="276869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«Образование» на 2023-2027 годы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18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3491710"/>
                  </a:ext>
                </a:extLst>
              </a:tr>
              <a:tr h="7489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детей-инвалидов, которым созданы условия для получения качественного начального общего, основного общего, среднего общего образования, в общей численности детей- инвалидов школьного возраста</a:t>
                      </a:r>
                      <a:endParaRPr lang="ru-RU" sz="125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44765659"/>
                  </a:ext>
                </a:extLst>
              </a:tr>
              <a:tr h="3185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отремонтированных общеобразовательных организаций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52299481"/>
                  </a:ext>
                </a:extLst>
              </a:tr>
              <a:tr h="748937"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ru-RU" sz="125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Отношение средней заработной платы педагогических работников организаций дополнительного образования детей к средней заработной плате учителей в Московской области</a:t>
                      </a:r>
                      <a:endParaRPr lang="ru-RU" sz="125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ru-RU" sz="125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5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5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100,59</a:t>
                      </a:r>
                      <a:endParaRPr lang="ru-RU" sz="125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ru-RU" sz="125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100,59</a:t>
                      </a:r>
                      <a:endParaRPr lang="ru-RU" sz="125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97622146"/>
                  </a:ext>
                </a:extLst>
              </a:tr>
              <a:tr h="318513"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ru-RU" sz="125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 в возрасте от 5 до 18 лет, охваченных дополнительным образованием</a:t>
                      </a:r>
                      <a:endParaRPr lang="ru-RU" sz="125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ru-RU" sz="125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5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  <a:endParaRPr lang="ru-RU" sz="125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5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  <a:endParaRPr lang="ru-RU" sz="125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ru-RU" sz="125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84218205"/>
                  </a:ext>
                </a:extLst>
              </a:tr>
              <a:tr h="533725"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ru-RU" sz="125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</a:t>
                      </a:r>
                      <a:r>
                        <a:rPr lang="ru-RU" sz="1250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детей-инвалидов в возрасте от 5 до 18 лет, получающих дополнительное образование, в общей численности детей-инвалидов такого возраста </a:t>
                      </a:r>
                      <a:endParaRPr lang="ru-RU" sz="125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ru-RU" sz="125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5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5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ru-RU" sz="125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75905403"/>
                  </a:ext>
                </a:extLst>
              </a:tr>
              <a:tr h="318513"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ru-RU" sz="125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Доступность</a:t>
                      </a:r>
                      <a:r>
                        <a:rPr lang="ru-RU" sz="1250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дошкольного образования для детей в возрасте от 3 до 7 лет</a:t>
                      </a:r>
                      <a:endParaRPr lang="ru-RU" sz="125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ru-RU" sz="125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5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5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ru-RU" sz="125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98953387"/>
                  </a:ext>
                </a:extLst>
              </a:tr>
              <a:tr h="748937"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ru-RU" sz="125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Отношение средней заработной платы педагогических работников организаций дополнительного образования детей к средней заработной плате учителей в Московской области</a:t>
                      </a:r>
                      <a:endParaRPr lang="ru-RU" sz="125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ru-RU" sz="125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5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5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100,59</a:t>
                      </a:r>
                      <a:endParaRPr lang="ru-RU" sz="125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ru-RU" sz="125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100,59</a:t>
                      </a:r>
                      <a:endParaRPr lang="ru-RU" sz="125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65463453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3740130-6A17-44DE-9ECF-7C87C1FBC853}"/>
              </a:ext>
            </a:extLst>
          </p:cNvPr>
          <p:cNvSpPr txBox="1"/>
          <p:nvPr/>
        </p:nvSpPr>
        <p:spPr>
          <a:xfrm>
            <a:off x="1155962" y="862158"/>
            <a:ext cx="101489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расходах бюджета в разрезе муниципальных программ </a:t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указанием достигнутых и плановых целевых показателей программ</a:t>
            </a:r>
          </a:p>
        </p:txBody>
      </p:sp>
    </p:spTree>
    <p:extLst>
      <p:ext uri="{BB962C8B-B14F-4D97-AF65-F5344CB8AC3E}">
        <p14:creationId xmlns:p14="http://schemas.microsoft.com/office/powerpoint/2010/main" val="280381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1A763A75-0EE0-4A69-AD61-DA2AE2135E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1106925"/>
              </p:ext>
            </p:extLst>
          </p:nvPr>
        </p:nvGraphicFramePr>
        <p:xfrm>
          <a:off x="516048" y="1739243"/>
          <a:ext cx="10967227" cy="4886064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5772210">
                  <a:extLst>
                    <a:ext uri="{9D8B030D-6E8A-4147-A177-3AD203B41FA5}">
                      <a16:colId xmlns:a16="http://schemas.microsoft.com/office/drawing/2014/main" val="4010701913"/>
                    </a:ext>
                  </a:extLst>
                </a:gridCol>
                <a:gridCol w="1066039">
                  <a:extLst>
                    <a:ext uri="{9D8B030D-6E8A-4147-A177-3AD203B41FA5}">
                      <a16:colId xmlns:a16="http://schemas.microsoft.com/office/drawing/2014/main" val="474522513"/>
                    </a:ext>
                  </a:extLst>
                </a:gridCol>
                <a:gridCol w="1407874">
                  <a:extLst>
                    <a:ext uri="{9D8B030D-6E8A-4147-A177-3AD203B41FA5}">
                      <a16:colId xmlns:a16="http://schemas.microsoft.com/office/drawing/2014/main" val="2441757230"/>
                    </a:ext>
                  </a:extLst>
                </a:gridCol>
                <a:gridCol w="1307313">
                  <a:extLst>
                    <a:ext uri="{9D8B030D-6E8A-4147-A177-3AD203B41FA5}">
                      <a16:colId xmlns:a16="http://schemas.microsoft.com/office/drawing/2014/main" val="2559633286"/>
                    </a:ext>
                  </a:extLst>
                </a:gridCol>
                <a:gridCol w="1413791">
                  <a:extLst>
                    <a:ext uri="{9D8B030D-6E8A-4147-A177-3AD203B41FA5}">
                      <a16:colId xmlns:a16="http://schemas.microsoft.com/office/drawing/2014/main" val="1966681700"/>
                    </a:ext>
                  </a:extLst>
                </a:gridCol>
              </a:tblGrid>
              <a:tr h="9403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муниципальных программ</a:t>
                      </a:r>
                      <a:endParaRPr lang="ru-RU" sz="14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3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Планируемое значение показателя</a:t>
                      </a:r>
                      <a:endParaRPr lang="ru-RU" sz="13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показателя</a:t>
                      </a:r>
                      <a:endParaRPr lang="ru-RU" sz="13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13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516894817"/>
                  </a:ext>
                </a:extLst>
              </a:tr>
              <a:tr h="353874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</a:t>
                      </a:r>
                      <a:r>
                        <a:rPr lang="ru-RU" sz="1300" b="1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защита населения</a:t>
                      </a:r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на 2023-2027 годы</a:t>
                      </a:r>
                      <a:endParaRPr lang="ru-RU" sz="130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1364572"/>
                  </a:ext>
                </a:extLst>
              </a:tr>
              <a:tr h="429802"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ru-RU" sz="125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числа граждан старшего возраста, ведущих активный образ жизни</a:t>
                      </a:r>
                      <a:endParaRPr lang="ru-RU" sz="125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ru-RU" sz="125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25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5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2858</a:t>
                      </a:r>
                      <a:endParaRPr lang="ru-RU" sz="125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2860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100,1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59675325"/>
                  </a:ext>
                </a:extLst>
              </a:tr>
              <a:tr h="420118"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ru-RU" sz="125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граждан, получивших меры социальной поддержки и социальную помощь</a:t>
                      </a:r>
                      <a:endParaRPr lang="ru-RU" sz="125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ru-RU" sz="125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5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41456630"/>
                  </a:ext>
                </a:extLst>
              </a:tr>
              <a:tr h="517104"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ru-RU" sz="125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граждан, участвующих в городских социально значимых мероприятиях</a:t>
                      </a:r>
                      <a:endParaRPr lang="ru-RU" sz="125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ru-RU" sz="125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25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5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</a:t>
                      </a:r>
                      <a:endParaRPr lang="ru-RU" sz="125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94768913"/>
                  </a:ext>
                </a:extLst>
              </a:tr>
              <a:tr h="617961"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ru-RU" sz="125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муниципальных служащих, вышедших на пенсию и получающих пенсию за выслугу лет</a:t>
                      </a:r>
                      <a:endParaRPr lang="ru-RU" sz="125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ru-RU" sz="125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5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56293059"/>
                  </a:ext>
                </a:extLst>
              </a:tr>
              <a:tr h="623838"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ru-RU" sz="125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детей, охваченных отдыхом и оздоровлением, в общей численности детей в возрасте от 7 до 15 лет, подлежащих оздоровлению</a:t>
                      </a:r>
                      <a:endParaRPr lang="ru-RU" sz="125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ru-RU" sz="125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5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83,54</a:t>
                      </a:r>
                      <a:endParaRPr lang="ru-RU" sz="125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83,54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7832540"/>
                  </a:ext>
                </a:extLst>
              </a:tr>
              <a:tr h="982986"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ru-RU" sz="125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детей, находящихся в трудной жизненной ситуации, охваченных отдыхом и оздоровлением, в общей численности детей в возрасте от 7 до 15 лет, находящихся в трудной жизненной ситуации, подлежащих оздоровлению</a:t>
                      </a:r>
                      <a:endParaRPr lang="ru-RU" sz="125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ru-RU" sz="125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5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56,5</a:t>
                      </a:r>
                      <a:endParaRPr lang="ru-RU" sz="125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60,21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106,6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1654783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84EB4C8-6BD2-4B7A-94EC-4D2BDC3DC877}"/>
              </a:ext>
            </a:extLst>
          </p:cNvPr>
          <p:cNvSpPr txBox="1"/>
          <p:nvPr/>
        </p:nvSpPr>
        <p:spPr>
          <a:xfrm>
            <a:off x="1206513" y="775734"/>
            <a:ext cx="1008556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расходах бюджета в разрезе муниципальных программ </a:t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указанием достигнутых и плановых целевых показателей программ</a:t>
            </a:r>
          </a:p>
        </p:txBody>
      </p:sp>
    </p:spTree>
    <p:extLst>
      <p:ext uri="{BB962C8B-B14F-4D97-AF65-F5344CB8AC3E}">
        <p14:creationId xmlns:p14="http://schemas.microsoft.com/office/powerpoint/2010/main" val="195185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054404DB-D409-4C82-B5A4-64BB009914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2453115"/>
              </p:ext>
            </p:extLst>
          </p:nvPr>
        </p:nvGraphicFramePr>
        <p:xfrm>
          <a:off x="297174" y="1645825"/>
          <a:ext cx="11597651" cy="4973663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6614118">
                  <a:extLst>
                    <a:ext uri="{9D8B030D-6E8A-4147-A177-3AD203B41FA5}">
                      <a16:colId xmlns:a16="http://schemas.microsoft.com/office/drawing/2014/main" val="1143913320"/>
                    </a:ext>
                  </a:extLst>
                </a:gridCol>
                <a:gridCol w="12256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99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738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8403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158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муниципальных программ</a:t>
                      </a:r>
                      <a:endParaRPr lang="ru-RU" sz="125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25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Планируемое значение показателя</a:t>
                      </a:r>
                      <a:endParaRPr lang="ru-RU" sz="125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показателя</a:t>
                      </a:r>
                      <a:endParaRPr lang="ru-RU" sz="125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125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556208879"/>
                  </a:ext>
                </a:extLst>
              </a:tr>
              <a:tr h="346955">
                <a:tc gridSpan="5"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5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</a:t>
                      </a:r>
                      <a:r>
                        <a:rPr lang="ru-RU" sz="1250" b="1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защита населения</a:t>
                      </a:r>
                      <a:r>
                        <a:rPr lang="ru-RU" sz="125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на 2023-2027 годы</a:t>
                      </a:r>
                      <a:endParaRPr lang="ru-RU" sz="125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3797150"/>
                  </a:ext>
                </a:extLst>
              </a:tr>
              <a:tr h="457121"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ru-RU" sz="125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СО НКО, которым оказана поддержка органами местного самоуправления</a:t>
                      </a:r>
                      <a:endParaRPr lang="ru-RU" sz="125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ru-RU" sz="125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25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5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25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43184918"/>
                  </a:ext>
                </a:extLst>
              </a:tr>
              <a:tr h="346955"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ru-RU" sz="125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Органами местного самоуправления оказана финансовая поддержка СО НКО</a:t>
                      </a:r>
                      <a:endParaRPr lang="ru-RU" sz="125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ru-RU" sz="125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25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5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5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6955"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ru-RU" sz="125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Органами местного самоуправления оказана имущественная поддержка СО НКО</a:t>
                      </a:r>
                      <a:endParaRPr lang="ru-RU" sz="125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ru-RU" sz="125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25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5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25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31760532"/>
                  </a:ext>
                </a:extLst>
              </a:tr>
              <a:tr h="581385"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ru-RU" sz="125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Органами местного самоуправления предоставлены площади на льготных условиях или в безвозмездное пользование СО НКО</a:t>
                      </a:r>
                      <a:endParaRPr lang="ru-RU" sz="125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ru-RU" sz="125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 метров</a:t>
                      </a:r>
                      <a:endParaRPr lang="ru-RU" sz="125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5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555,8</a:t>
                      </a:r>
                      <a:endParaRPr lang="ru-RU" sz="125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555,8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69352248"/>
                  </a:ext>
                </a:extLst>
              </a:tr>
              <a:tr h="346955"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ru-RU" sz="125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Органами местного самоуправления оказана консультационная поддержка СО НКО</a:t>
                      </a:r>
                      <a:endParaRPr lang="ru-RU" sz="125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ru-RU" sz="125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25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5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25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50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250" kern="1200" baseline="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ru-RU" sz="1250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kern="1200" baseline="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1494"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ru-RU" sz="125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Граждане приняли участие в просветительских мероприятиях по вопросам деятельности СО НКО</a:t>
                      </a:r>
                      <a:endParaRPr lang="ru-RU" sz="125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ru-RU" sz="125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25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5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</a:t>
                      </a:r>
                      <a:endParaRPr lang="ru-RU" sz="125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50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</a:t>
                      </a:r>
                      <a:endParaRPr lang="ru-RU" sz="1250" kern="1200" baseline="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50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kern="1200" baseline="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1284"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ru-RU" sz="125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Органами местного самоуправления проведены просветительские мероприятия по вопросам деятельности СО НКО</a:t>
                      </a:r>
                      <a:endParaRPr lang="ru-RU" sz="125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ru-RU" sz="125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25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5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5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50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50" kern="1200" baseline="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ru-RU" sz="1250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kern="1200" baseline="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08345560"/>
                  </a:ext>
                </a:extLst>
              </a:tr>
              <a:tr h="747589"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ru-RU" sz="125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доступных для инвалидов и других маломобильных групп населения муниципальных объектов инфраструктуры в общем количестве муниципальных объектов</a:t>
                      </a:r>
                      <a:endParaRPr lang="ru-RU" sz="125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36000" marB="0" anchor="ctr"/>
                </a:tc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ru-RU" sz="125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5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81,8</a:t>
                      </a:r>
                      <a:endParaRPr lang="ru-RU" sz="125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50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81,8</a:t>
                      </a:r>
                      <a:endParaRPr lang="ru-RU" sz="1250" kern="1200" baseline="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ru-RU" sz="1250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kern="1200" baseline="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46FA89D-E3C2-412A-A319-0B30F1CFC612}"/>
              </a:ext>
            </a:extLst>
          </p:cNvPr>
          <p:cNvSpPr txBox="1"/>
          <p:nvPr/>
        </p:nvSpPr>
        <p:spPr>
          <a:xfrm>
            <a:off x="1158853" y="646853"/>
            <a:ext cx="104205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расходах бюджета в разрезе муниципальных программ </a:t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указанием достигнутых и плановых целевых показателей программ</a:t>
            </a:r>
          </a:p>
        </p:txBody>
      </p:sp>
    </p:spTree>
    <p:extLst>
      <p:ext uri="{BB962C8B-B14F-4D97-AF65-F5344CB8AC3E}">
        <p14:creationId xmlns:p14="http://schemas.microsoft.com/office/powerpoint/2010/main" val="416581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4B9B619A-7678-4B9C-810B-DEC445B1D4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8172915"/>
              </p:ext>
            </p:extLst>
          </p:nvPr>
        </p:nvGraphicFramePr>
        <p:xfrm>
          <a:off x="374650" y="1677696"/>
          <a:ext cx="11442699" cy="4972205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5951505">
                  <a:extLst>
                    <a:ext uri="{9D8B030D-6E8A-4147-A177-3AD203B41FA5}">
                      <a16:colId xmlns:a16="http://schemas.microsoft.com/office/drawing/2014/main" val="3758163966"/>
                    </a:ext>
                  </a:extLst>
                </a:gridCol>
                <a:gridCol w="1153521">
                  <a:extLst>
                    <a:ext uri="{9D8B030D-6E8A-4147-A177-3AD203B41FA5}">
                      <a16:colId xmlns:a16="http://schemas.microsoft.com/office/drawing/2014/main" val="2074626239"/>
                    </a:ext>
                  </a:extLst>
                </a:gridCol>
                <a:gridCol w="1440781">
                  <a:extLst>
                    <a:ext uri="{9D8B030D-6E8A-4147-A177-3AD203B41FA5}">
                      <a16:colId xmlns:a16="http://schemas.microsoft.com/office/drawing/2014/main" val="2256426983"/>
                    </a:ext>
                  </a:extLst>
                </a:gridCol>
                <a:gridCol w="1412530">
                  <a:extLst>
                    <a:ext uri="{9D8B030D-6E8A-4147-A177-3AD203B41FA5}">
                      <a16:colId xmlns:a16="http://schemas.microsoft.com/office/drawing/2014/main" val="191505130"/>
                    </a:ext>
                  </a:extLst>
                </a:gridCol>
                <a:gridCol w="1484362">
                  <a:extLst>
                    <a:ext uri="{9D8B030D-6E8A-4147-A177-3AD203B41FA5}">
                      <a16:colId xmlns:a16="http://schemas.microsoft.com/office/drawing/2014/main" val="3143655069"/>
                    </a:ext>
                  </a:extLst>
                </a:gridCol>
              </a:tblGrid>
              <a:tr h="7240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муниципальных программ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Планируемое значение показателя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показателя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084578524"/>
                  </a:ext>
                </a:extLst>
              </a:tr>
              <a:tr h="307930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25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«Спорт» на 2023-2027 годы</a:t>
                      </a:r>
                      <a:endParaRPr lang="ru-RU" sz="125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2119863"/>
                  </a:ext>
                </a:extLst>
              </a:tr>
              <a:tr h="30793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граждан, систематически занимающихся физической культурой и спортом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57,1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57,1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69108121"/>
                  </a:ext>
                </a:extLst>
              </a:tr>
              <a:tr h="528024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обеспеченности граждан спортивными сооружениями исходя из единовременной пропускной способности объектов спорта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31,6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101,3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27584464"/>
                  </a:ext>
                </a:extLst>
              </a:tr>
              <a:tr h="724052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жителей Московской области, выполнивших нормативы испытаний (тестов) Всероссийского комплекса «Готов к труду и обороне» (ГТО), в общей численности населения, принявшего участие в испытаниях (тестах)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31,3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31,5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100,6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401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лиц с ограниченными возможностями здоровья и инвалидов, систематически занимающихся физической культурой и спортом, в общей численности указанной категории населения, проживающего в Московской области, не имеющего противопоказаний для занятий физической культурой и спортом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16,5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16,1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59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Эффективность использования существующих объектов спорта (отношение фактической посещаемости к нормативной пропускной способности)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24052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Сохранена сеть организаций, реализующих дополнительные образовательные программы спортивной подготовки, в ведении органов управления в сфере физической культуры и спорт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17978248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D352940-AAFC-438B-8010-99220C881AD4}"/>
              </a:ext>
            </a:extLst>
          </p:cNvPr>
          <p:cNvSpPr txBox="1"/>
          <p:nvPr/>
        </p:nvSpPr>
        <p:spPr>
          <a:xfrm>
            <a:off x="1399851" y="663976"/>
            <a:ext cx="99648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расходах бюджета в разрезе муниципальных программ </a:t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указанием достигнутых и плановых целевых показателей программ</a:t>
            </a:r>
          </a:p>
        </p:txBody>
      </p:sp>
    </p:spTree>
    <p:extLst>
      <p:ext uri="{BB962C8B-B14F-4D97-AF65-F5344CB8AC3E}">
        <p14:creationId xmlns:p14="http://schemas.microsoft.com/office/powerpoint/2010/main" val="227078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CBC0FA79-65EB-4CAD-9464-76AB26CF03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5300498"/>
              </p:ext>
            </p:extLst>
          </p:nvPr>
        </p:nvGraphicFramePr>
        <p:xfrm>
          <a:off x="489408" y="2746151"/>
          <a:ext cx="11346105" cy="2712465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4563293">
                  <a:extLst>
                    <a:ext uri="{9D8B030D-6E8A-4147-A177-3AD203B41FA5}">
                      <a16:colId xmlns:a16="http://schemas.microsoft.com/office/drawing/2014/main" val="3506111708"/>
                    </a:ext>
                  </a:extLst>
                </a:gridCol>
                <a:gridCol w="1683944">
                  <a:extLst>
                    <a:ext uri="{9D8B030D-6E8A-4147-A177-3AD203B41FA5}">
                      <a16:colId xmlns:a16="http://schemas.microsoft.com/office/drawing/2014/main" val="3015997669"/>
                    </a:ext>
                  </a:extLst>
                </a:gridCol>
                <a:gridCol w="1825056">
                  <a:extLst>
                    <a:ext uri="{9D8B030D-6E8A-4147-A177-3AD203B41FA5}">
                      <a16:colId xmlns:a16="http://schemas.microsoft.com/office/drawing/2014/main" val="2370974875"/>
                    </a:ext>
                  </a:extLst>
                </a:gridCol>
                <a:gridCol w="1552238">
                  <a:extLst>
                    <a:ext uri="{9D8B030D-6E8A-4147-A177-3AD203B41FA5}">
                      <a16:colId xmlns:a16="http://schemas.microsoft.com/office/drawing/2014/main" val="1066035308"/>
                    </a:ext>
                  </a:extLst>
                </a:gridCol>
                <a:gridCol w="1721574">
                  <a:extLst>
                    <a:ext uri="{9D8B030D-6E8A-4147-A177-3AD203B41FA5}">
                      <a16:colId xmlns:a16="http://schemas.microsoft.com/office/drawing/2014/main" val="189117882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муниципальных программ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Планируемое значение показателя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показателя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588622980"/>
                  </a:ext>
                </a:extLst>
              </a:tr>
              <a:tr h="274320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</a:t>
                      </a:r>
                      <a:r>
                        <a:rPr lang="ru-RU" sz="13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сельского хозяйства» на </a:t>
                      </a:r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2023-2027 годы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6827240"/>
                  </a:ext>
                </a:extLst>
              </a:tr>
              <a:tr h="75718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Площадь земель, обработанных от борщевика Сосновского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гектар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19,25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19,25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94118028"/>
                  </a:ext>
                </a:extLst>
              </a:tr>
              <a:tr h="9799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отловленных собак без владельцев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41,5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91814707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B1F5B06E-7897-4774-BFE2-64FB36BBAE72}"/>
              </a:ext>
            </a:extLst>
          </p:cNvPr>
          <p:cNvSpPr txBox="1"/>
          <p:nvPr/>
        </p:nvSpPr>
        <p:spPr>
          <a:xfrm>
            <a:off x="1178527" y="1657264"/>
            <a:ext cx="996786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расходах бюджета в разрезе муниципальных программ </a:t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указанием достигнутых и плановых целевых показателей программ</a:t>
            </a:r>
          </a:p>
        </p:txBody>
      </p:sp>
    </p:spTree>
    <p:extLst>
      <p:ext uri="{BB962C8B-B14F-4D97-AF65-F5344CB8AC3E}">
        <p14:creationId xmlns:p14="http://schemas.microsoft.com/office/powerpoint/2010/main" val="418208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BA462AA4-5E2D-4543-A5A0-99D70AE6F5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7876125"/>
              </p:ext>
            </p:extLst>
          </p:nvPr>
        </p:nvGraphicFramePr>
        <p:xfrm>
          <a:off x="265224" y="1459526"/>
          <a:ext cx="11478329" cy="5277807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6167713">
                  <a:extLst>
                    <a:ext uri="{9D8B030D-6E8A-4147-A177-3AD203B41FA5}">
                      <a16:colId xmlns:a16="http://schemas.microsoft.com/office/drawing/2014/main" val="637135885"/>
                    </a:ext>
                  </a:extLst>
                </a:gridCol>
                <a:gridCol w="1036396">
                  <a:extLst>
                    <a:ext uri="{9D8B030D-6E8A-4147-A177-3AD203B41FA5}">
                      <a16:colId xmlns:a16="http://schemas.microsoft.com/office/drawing/2014/main" val="123548481"/>
                    </a:ext>
                  </a:extLst>
                </a:gridCol>
                <a:gridCol w="1316502">
                  <a:extLst>
                    <a:ext uri="{9D8B030D-6E8A-4147-A177-3AD203B41FA5}">
                      <a16:colId xmlns:a16="http://schemas.microsoft.com/office/drawing/2014/main" val="1690467894"/>
                    </a:ext>
                  </a:extLst>
                </a:gridCol>
                <a:gridCol w="1376669">
                  <a:extLst>
                    <a:ext uri="{9D8B030D-6E8A-4147-A177-3AD203B41FA5}">
                      <a16:colId xmlns:a16="http://schemas.microsoft.com/office/drawing/2014/main" val="2070205902"/>
                    </a:ext>
                  </a:extLst>
                </a:gridCol>
                <a:gridCol w="1581049">
                  <a:extLst>
                    <a:ext uri="{9D8B030D-6E8A-4147-A177-3AD203B41FA5}">
                      <a16:colId xmlns:a16="http://schemas.microsoft.com/office/drawing/2014/main" val="2572735197"/>
                    </a:ext>
                  </a:extLst>
                </a:gridCol>
              </a:tblGrid>
              <a:tr h="7372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муниципальных программ</a:t>
                      </a:r>
                      <a:endParaRPr lang="ru-RU" sz="13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3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Планируемое значение показателя</a:t>
                      </a:r>
                      <a:endParaRPr lang="ru-RU" sz="13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показателя</a:t>
                      </a:r>
                      <a:endParaRPr lang="ru-RU" sz="13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13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2810772092"/>
                  </a:ext>
                </a:extLst>
              </a:tr>
              <a:tr h="338054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</a:t>
                      </a:r>
                      <a:r>
                        <a:rPr lang="ru-RU" sz="1300" b="1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Экология и окружающая среда</a:t>
                      </a:r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на 2023-2027 годы</a:t>
                      </a:r>
                      <a:endParaRPr lang="ru-RU" sz="130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586749"/>
                  </a:ext>
                </a:extLst>
              </a:tr>
              <a:tr h="313903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проведенных исследований состояния окружающей среды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80928935"/>
                  </a:ext>
                </a:extLst>
              </a:tr>
              <a:tr h="34565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проведенных экологических мероприятий 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102,1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1186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населения, участвующего в мероприятиях по формированию экологической культуры и образования населения в сфере защиты окружающей среды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1960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98284745"/>
                  </a:ext>
                </a:extLst>
              </a:tr>
              <a:tr h="639229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водных объектов, на которых выполнены комплексы мероприятий по ликвидации последствий засорения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42,9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3599876"/>
                  </a:ext>
                </a:extLst>
              </a:tr>
              <a:tr h="331154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прудов, подлежащая очистке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33119375"/>
                  </a:ext>
                </a:extLst>
              </a:tr>
              <a:tr h="639229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Предотвращённый ущерб по результатам проведённой реконструкции гидротехнических сооружений, находящихся в муниципальной собственности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руб.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948358"/>
                  </a:ext>
                </a:extLst>
              </a:tr>
              <a:tr h="639229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ликвидированных отходов, на лесных участках в составе земель лесного фонда, не предоставленных гражданам и юридическим лицам, в общем объеме обнаруженных отходов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18819000"/>
                  </a:ext>
                </a:extLst>
              </a:tr>
              <a:tr h="639229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ликвидированных несанкционированных свалок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marL="0" algn="l" defTabSz="914400" rtl="0" eaLnBrk="1" fontAlgn="ctr" latinLnBrk="0" hangingPunct="1"/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85188001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B1F5B06E-7897-4774-BFE2-64FB36BBAE72}"/>
              </a:ext>
            </a:extLst>
          </p:cNvPr>
          <p:cNvSpPr txBox="1"/>
          <p:nvPr/>
        </p:nvSpPr>
        <p:spPr>
          <a:xfrm>
            <a:off x="1775687" y="404594"/>
            <a:ext cx="996786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расходах бюджета в разрезе муниципальных программ </a:t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указанием достигнутых и плановых целевых показателей программ</a:t>
            </a:r>
          </a:p>
        </p:txBody>
      </p:sp>
    </p:spTree>
    <p:extLst>
      <p:ext uri="{BB962C8B-B14F-4D97-AF65-F5344CB8AC3E}">
        <p14:creationId xmlns:p14="http://schemas.microsoft.com/office/powerpoint/2010/main" val="109769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4642608-502A-4D9B-904E-72E509BA3816}"/>
              </a:ext>
            </a:extLst>
          </p:cNvPr>
          <p:cNvSpPr txBox="1"/>
          <p:nvPr/>
        </p:nvSpPr>
        <p:spPr>
          <a:xfrm>
            <a:off x="1286915" y="711110"/>
            <a:ext cx="110004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расходах бюджета в разрезе муниципальных программ </a:t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указанием достигнутых и плановых целевых показателей программ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2237099D-7945-4F47-A741-37265C1F6A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1886333"/>
              </p:ext>
            </p:extLst>
          </p:nvPr>
        </p:nvGraphicFramePr>
        <p:xfrm>
          <a:off x="230635" y="1624347"/>
          <a:ext cx="11379201" cy="5017065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6717323">
                  <a:extLst>
                    <a:ext uri="{9D8B030D-6E8A-4147-A177-3AD203B41FA5}">
                      <a16:colId xmlns:a16="http://schemas.microsoft.com/office/drawing/2014/main" val="1159423124"/>
                    </a:ext>
                  </a:extLst>
                </a:gridCol>
                <a:gridCol w="10199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24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3294">
                  <a:extLst>
                    <a:ext uri="{9D8B030D-6E8A-4147-A177-3AD203B41FA5}">
                      <a16:colId xmlns:a16="http://schemas.microsoft.com/office/drawing/2014/main" val="2968732545"/>
                    </a:ext>
                  </a:extLst>
                </a:gridCol>
                <a:gridCol w="11605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8563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810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муниципальных программ</a:t>
                      </a:r>
                      <a:endParaRPr lang="ru-RU" sz="1250" b="1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250" b="1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700" marR="12700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5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Планируемое значение показателя</a:t>
                      </a:r>
                      <a:endParaRPr lang="ru-RU" sz="1250" b="1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700" marR="12700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показателя</a:t>
                      </a:r>
                      <a:endParaRPr lang="ru-RU" sz="1250" b="1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1250" b="1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700" marR="12700" marT="9525" marB="0" anchor="ctr"/>
                </a:tc>
                <a:extLst>
                  <a:ext uri="{0D108BD9-81ED-4DB2-BD59-A6C34878D82A}">
                    <a16:rowId xmlns:a16="http://schemas.microsoft.com/office/drawing/2014/main" val="2228346736"/>
                  </a:ext>
                </a:extLst>
              </a:tr>
              <a:tr h="374057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25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«Безопасность и обеспечение безопасности жизнедеятельности населения» на 2023-2027 годы</a:t>
                      </a:r>
                      <a:endParaRPr lang="ru-RU" sz="1250" b="1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700" marR="12700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9705549"/>
                  </a:ext>
                </a:extLst>
              </a:tr>
              <a:tr h="725198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 общего количества преступлений, совершенных на территории муниципального образования, не менее чем на 3 % ежегодно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преступлений, динамика в %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848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845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99,6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17580503"/>
                  </a:ext>
                </a:extLst>
              </a:tr>
              <a:tr h="446189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доли социально значимых объектов (учреждений), оборудованных в целях антитеррористической защищенности средствами безопасности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78,4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78,4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8003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общего количества видеокамер, введенных в эксплуатацию в систему технологического обеспечения региональной общественной безопасности и оперативного управления «Безопасный регион», не менее чем на 5 % ежегодно 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единицы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50" b="0" i="0" u="none" strike="noStrike" kern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1006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1134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112,7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6563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 уровня вовлеченности населения в незаконный оборот наркотиков на 100 тыс. населения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 на 100 тыс. населения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87,1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87,8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100,8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2829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 уровня </a:t>
                      </a:r>
                      <a:r>
                        <a:rPr lang="ru-RU" sz="125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криминогенности</a:t>
                      </a:r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наркомании на 100 тыс. человек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 на 100 тыс. населения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58,9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948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кладбищ, соответствующих требованиям Регионального стандарта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50" b="0" i="0" u="none" strike="noStrike" kern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66,67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66,67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0584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Сокращение среднего времени совместного реагирования нескольких экстренных оперативных служб на обращения населения по единому номеру «112» на территории муниципального образования Московской области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минуты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674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68ECCF2-0140-4B5F-B436-06EB49474BB4}"/>
              </a:ext>
            </a:extLst>
          </p:cNvPr>
          <p:cNvSpPr txBox="1"/>
          <p:nvPr/>
        </p:nvSpPr>
        <p:spPr>
          <a:xfrm>
            <a:off x="1232011" y="824050"/>
            <a:ext cx="993165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расходах бюджета в разрезе муниципальных программ </a:t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указанием достигнутых и плановых целевых показателей программ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98BC6A75-8DBA-4D7D-A085-2E0CEA670A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0202675"/>
              </p:ext>
            </p:extLst>
          </p:nvPr>
        </p:nvGraphicFramePr>
        <p:xfrm>
          <a:off x="275134" y="1774879"/>
          <a:ext cx="11462237" cy="4719415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6359557">
                  <a:extLst>
                    <a:ext uri="{9D8B030D-6E8A-4147-A177-3AD203B41FA5}">
                      <a16:colId xmlns:a16="http://schemas.microsoft.com/office/drawing/2014/main" val="801534138"/>
                    </a:ext>
                  </a:extLst>
                </a:gridCol>
                <a:gridCol w="1102588">
                  <a:extLst>
                    <a:ext uri="{9D8B030D-6E8A-4147-A177-3AD203B41FA5}">
                      <a16:colId xmlns:a16="http://schemas.microsoft.com/office/drawing/2014/main" val="2183175503"/>
                    </a:ext>
                  </a:extLst>
                </a:gridCol>
                <a:gridCol w="1282080">
                  <a:extLst>
                    <a:ext uri="{9D8B030D-6E8A-4147-A177-3AD203B41FA5}">
                      <a16:colId xmlns:a16="http://schemas.microsoft.com/office/drawing/2014/main" val="2952351896"/>
                    </a:ext>
                  </a:extLst>
                </a:gridCol>
                <a:gridCol w="1307367">
                  <a:extLst>
                    <a:ext uri="{9D8B030D-6E8A-4147-A177-3AD203B41FA5}">
                      <a16:colId xmlns:a16="http://schemas.microsoft.com/office/drawing/2014/main" val="787612156"/>
                    </a:ext>
                  </a:extLst>
                </a:gridCol>
                <a:gridCol w="1410645">
                  <a:extLst>
                    <a:ext uri="{9D8B030D-6E8A-4147-A177-3AD203B41FA5}">
                      <a16:colId xmlns:a16="http://schemas.microsoft.com/office/drawing/2014/main" val="3687419877"/>
                    </a:ext>
                  </a:extLst>
                </a:gridCol>
              </a:tblGrid>
              <a:tr h="7682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муниципальных программ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Планируемое значение показателя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показателя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12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582519887"/>
                  </a:ext>
                </a:extLst>
              </a:tr>
              <a:tr h="355906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25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</a:t>
                      </a:r>
                      <a:r>
                        <a:rPr lang="ru-RU" sz="1250" b="1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Безопасность и обеспечение безопасности жизнедеятельности населения» </a:t>
                      </a:r>
                      <a:r>
                        <a:rPr lang="ru-RU" sz="125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2023-2027 годы</a:t>
                      </a:r>
                      <a:endParaRPr lang="ru-RU" sz="1250" b="1" i="0" u="none" strike="noStrike" baseline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2958456"/>
                  </a:ext>
                </a:extLst>
              </a:tr>
              <a:tr h="301256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Укомплектованность резервного фонда материальных ресурсов для ликвидации чрезвычайных ситуаций муниципального характер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64360917"/>
                  </a:ext>
                </a:extLst>
              </a:tr>
              <a:tr h="301256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населения, проживающего или осуществляющего хозяйственную деятельность в границах зоны действия технических средств оповещения (электрических, электронных сирен и мощных акустических системам) муниципальной автоматизированной системы централизованного оповещения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4808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Обеспеченность населения средствами индивидуальной защиты, медицинскими средствами индивидуальной защиты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51762770"/>
                  </a:ext>
                </a:extLst>
              </a:tr>
              <a:tr h="551424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Обеспеченность населения защитными сооружениями гражданской обороны 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4808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 числа погибших при пожарах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92,5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08359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Прирост уровня безопасности людей на водных объектах, расположенных на территории Московской области 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503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22F1452-4C67-4A4C-BCCD-614BB2D914E6}"/>
              </a:ext>
            </a:extLst>
          </p:cNvPr>
          <p:cNvSpPr txBox="1"/>
          <p:nvPr/>
        </p:nvSpPr>
        <p:spPr>
          <a:xfrm>
            <a:off x="1377790" y="1322821"/>
            <a:ext cx="994975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расходах бюджета в разрезе муниципальных программ </a:t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указанием достигнутых и плановых целевых показателей программ</a:t>
            </a:r>
          </a:p>
          <a:p>
            <a:endParaRPr lang="ru-RU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E0A0C024-FB57-43C0-85BE-257482ABD3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6792074"/>
              </p:ext>
            </p:extLst>
          </p:nvPr>
        </p:nvGraphicFramePr>
        <p:xfrm>
          <a:off x="251460" y="2715090"/>
          <a:ext cx="11689079" cy="2379542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5646084">
                  <a:extLst>
                    <a:ext uri="{9D8B030D-6E8A-4147-A177-3AD203B41FA5}">
                      <a16:colId xmlns:a16="http://schemas.microsoft.com/office/drawing/2014/main" val="2944255473"/>
                    </a:ext>
                  </a:extLst>
                </a:gridCol>
                <a:gridCol w="1473693">
                  <a:extLst>
                    <a:ext uri="{9D8B030D-6E8A-4147-A177-3AD203B41FA5}">
                      <a16:colId xmlns:a16="http://schemas.microsoft.com/office/drawing/2014/main" val="2020841027"/>
                    </a:ext>
                  </a:extLst>
                </a:gridCol>
                <a:gridCol w="1278385">
                  <a:extLst>
                    <a:ext uri="{9D8B030D-6E8A-4147-A177-3AD203B41FA5}">
                      <a16:colId xmlns:a16="http://schemas.microsoft.com/office/drawing/2014/main" val="4178106296"/>
                    </a:ext>
                  </a:extLst>
                </a:gridCol>
                <a:gridCol w="1358283">
                  <a:extLst>
                    <a:ext uri="{9D8B030D-6E8A-4147-A177-3AD203B41FA5}">
                      <a16:colId xmlns:a16="http://schemas.microsoft.com/office/drawing/2014/main" val="1248789695"/>
                    </a:ext>
                  </a:extLst>
                </a:gridCol>
                <a:gridCol w="1932634">
                  <a:extLst>
                    <a:ext uri="{9D8B030D-6E8A-4147-A177-3AD203B41FA5}">
                      <a16:colId xmlns:a16="http://schemas.microsoft.com/office/drawing/2014/main" val="1700774560"/>
                    </a:ext>
                  </a:extLst>
                </a:gridCol>
              </a:tblGrid>
              <a:tr h="6357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муниципальных программ</a:t>
                      </a:r>
                      <a:endParaRPr lang="ru-RU" sz="13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r>
                        <a:rPr lang="ru-RU" sz="13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dirty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r>
                        <a:rPr lang="ru-RU" sz="13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Планируемое значение показателя</a:t>
                      </a:r>
                      <a:endParaRPr lang="ru-RU" dirty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r>
                        <a:rPr lang="ru-RU" sz="13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показателя</a:t>
                      </a:r>
                      <a:endParaRPr lang="ru-RU" dirty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r>
                        <a:rPr lang="ru-RU" sz="13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dirty="0"/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3505805656"/>
                  </a:ext>
                </a:extLst>
              </a:tr>
              <a:tr h="297718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«Жилище» на 2023-2027 годы</a:t>
                      </a:r>
                      <a:endParaRPr lang="ru-RU" sz="130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2975369"/>
                  </a:ext>
                </a:extLst>
              </a:tr>
              <a:tr h="666263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жилищного строительства 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 </a:t>
                      </a:r>
                      <a:r>
                        <a:rPr lang="ru-RU" sz="125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кв.м</a:t>
                      </a:r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0,013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0,0023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17,7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49436869"/>
                  </a:ext>
                </a:extLst>
              </a:tr>
              <a:tr h="729761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семей, улучшивших жилищные условия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семей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0,006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0,039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45202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7594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4F39CC2-B2D5-4808-9C3F-92FCA4343B74}"/>
              </a:ext>
            </a:extLst>
          </p:cNvPr>
          <p:cNvSpPr txBox="1"/>
          <p:nvPr/>
        </p:nvSpPr>
        <p:spPr>
          <a:xfrm>
            <a:off x="1723299" y="623939"/>
            <a:ext cx="992130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расходах бюджета в разрезе муниципальных программ </a:t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указанием достигнутых и плановых целевых показателей программ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00073E18-647E-494F-B18E-DC85A5626D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1923268"/>
              </p:ext>
            </p:extLst>
          </p:nvPr>
        </p:nvGraphicFramePr>
        <p:xfrm>
          <a:off x="281667" y="1454936"/>
          <a:ext cx="11628665" cy="5291669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5647080">
                  <a:extLst>
                    <a:ext uri="{9D8B030D-6E8A-4147-A177-3AD203B41FA5}">
                      <a16:colId xmlns:a16="http://schemas.microsoft.com/office/drawing/2014/main" val="1808818377"/>
                    </a:ext>
                  </a:extLst>
                </a:gridCol>
                <a:gridCol w="13826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58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50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3798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965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муниципальных программ</a:t>
                      </a:r>
                      <a:endParaRPr lang="ru-RU" sz="125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700" marR="12700" marT="95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25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700" marR="12700" marT="95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Планируемое значение показателя</a:t>
                      </a:r>
                      <a:endParaRPr lang="ru-RU" sz="125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700" marR="12700" marT="95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показателя</a:t>
                      </a:r>
                      <a:endParaRPr lang="ru-RU" sz="125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700" marR="12700" marT="95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125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700" marR="12700" marT="9526" marB="0" anchor="ctr"/>
                </a:tc>
                <a:extLst>
                  <a:ext uri="{0D108BD9-81ED-4DB2-BD59-A6C34878D82A}">
                    <a16:rowId xmlns:a16="http://schemas.microsoft.com/office/drawing/2014/main" val="2862146289"/>
                  </a:ext>
                </a:extLst>
              </a:tr>
              <a:tr h="310541">
                <a:tc gridSpan="5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«Развитие и функционирование дорожно-транспортного комплекса» на 2023-2027 годы</a:t>
                      </a:r>
                      <a:endParaRPr lang="ru-RU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26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4950518"/>
                  </a:ext>
                </a:extLst>
              </a:tr>
              <a:tr h="63376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актуальных схем теплоснабжения, водоснабжения и водоотведения, программ комплексного развития систем коммунальной инфраструктуры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33,3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33,3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B="0" anchor="ctr"/>
                </a:tc>
                <a:extLst>
                  <a:ext uri="{0D108BD9-81ED-4DB2-BD59-A6C34878D82A}">
                    <a16:rowId xmlns:a16="http://schemas.microsoft.com/office/drawing/2014/main" val="3089192713"/>
                  </a:ext>
                </a:extLst>
              </a:tr>
              <a:tr h="43815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объектов теплоснабжения на территории муниципальных образований Московской области в отношении которых завершены мероприятия по реконструкции и (или) капитальному ремонту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95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тепловой мощности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38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прекращений подачи тепловой энергии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0,67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0,67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7444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зданий, строений, сооружений муниципальной собственности, соответствующих нормальному уровню энергетической эффективности и выше (А, B, C, D).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B="0" anchor="ctr"/>
                </a:tc>
                <a:extLst>
                  <a:ext uri="{0D108BD9-81ED-4DB2-BD59-A6C34878D82A}">
                    <a16:rowId xmlns:a16="http://schemas.microsoft.com/office/drawing/2014/main" val="556667207"/>
                  </a:ext>
                </a:extLst>
              </a:tr>
              <a:tr h="8293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зданий, строений, сооружений органов местного самоуправления и муниципальных учреждений, оснащенных приборами учета потребляемых энергетических ресурсов.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B="0" anchor="ctr"/>
                </a:tc>
                <a:extLst>
                  <a:ext uri="{0D108BD9-81ED-4DB2-BD59-A6C34878D82A}">
                    <a16:rowId xmlns:a16="http://schemas.microsoft.com/office/drawing/2014/main" val="4107931046"/>
                  </a:ext>
                </a:extLst>
              </a:tr>
              <a:tr h="43815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Бережливый учет - оснащенность многоквартирных домов общедомовыми приборами учета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71,12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71,12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B="0" anchor="ctr"/>
                </a:tc>
                <a:extLst>
                  <a:ext uri="{0D108BD9-81ED-4DB2-BD59-A6C34878D82A}">
                    <a16:rowId xmlns:a16="http://schemas.microsoft.com/office/drawing/2014/main" val="166081155"/>
                  </a:ext>
                </a:extLst>
              </a:tr>
              <a:tr h="43815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многоквартирных домов с присвоенными классами </a:t>
                      </a:r>
                      <a:r>
                        <a:rPr lang="ru-RU" sz="125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энергоэфективности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14,18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14,18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B="0" anchor="ctr"/>
                </a:tc>
                <a:extLst>
                  <a:ext uri="{0D108BD9-81ED-4DB2-BD59-A6C34878D82A}">
                    <a16:rowId xmlns:a16="http://schemas.microsoft.com/office/drawing/2014/main" val="16038837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985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294" name="Group 3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1321175"/>
              </p:ext>
            </p:extLst>
          </p:nvPr>
        </p:nvGraphicFramePr>
        <p:xfrm>
          <a:off x="559837" y="2276669"/>
          <a:ext cx="11206063" cy="3935740"/>
        </p:xfrm>
        <a:graphic>
          <a:graphicData uri="http://schemas.openxmlformats.org/drawingml/2006/table">
            <a:tbl>
              <a:tblPr>
                <a:tableStyleId>{68D230F3-CF80-4859-8CE7-A43EE81993B5}</a:tableStyleId>
              </a:tblPr>
              <a:tblGrid>
                <a:gridCol w="50650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00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196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913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5608"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рублей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8" marB="45708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51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kumimoji="0" lang="ru-RU" altLang="ru-RU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8" marB="45708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</a:t>
                      </a:r>
                      <a:endParaRPr kumimoji="0" lang="ru-RU" altLang="ru-RU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8" marB="45708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за отчетный финансовый год</a:t>
                      </a:r>
                      <a:endParaRPr kumimoji="0" lang="ru-RU" altLang="ru-RU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8" marB="45708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выполнения плана</a:t>
                      </a:r>
                      <a:endParaRPr kumimoji="0" lang="ru-RU" altLang="ru-RU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8" marB="45708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420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Общий объем доходов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8" marB="45708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6 142 646,29726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8" marB="45708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6 495 422,02232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8" marB="45708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105,7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8" marB="45708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612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и неналоговые доходы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8" marB="45708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2 314 896,50000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8" marB="45708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2 402 246,62979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8" marB="45708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103,8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8" marB="45708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097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8" marB="45708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3 827 749,79726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8" marB="45708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4 093 175,39253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8" marB="45708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106,9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8" marB="45708"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637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Общий объем расходов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(роспись)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8" marB="45708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6 653 736,13613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8" marB="45708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6 457 840,92702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8" marB="45708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50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97,0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8" marB="45708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309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Дефицит бюджета (-)/профицит бюджета (+)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8" marB="45708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-173 103,46087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8" marB="45708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+ 37 581,09530 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8" marB="45708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8" marB="45708" anchor="ctr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420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 долг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8" marB="45708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535 394,08000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8" marB="45708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443 500,00000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8" marB="45708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82,8</a:t>
                      </a:r>
                      <a:endParaRPr kumimoji="0" lang="ru-RU" alt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45708" marB="45708" anchor="ctr" horzOverflow="overflow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1752561" y="1197392"/>
            <a:ext cx="88206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выполнении основных характеристик </a:t>
            </a:r>
          </a:p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городского округа Лобня за 2023 год</a:t>
            </a:r>
          </a:p>
        </p:txBody>
      </p:sp>
    </p:spTree>
    <p:extLst>
      <p:ext uri="{BB962C8B-B14F-4D97-AF65-F5344CB8AC3E}">
        <p14:creationId xmlns:p14="http://schemas.microsoft.com/office/powerpoint/2010/main" val="115988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16F61AF-3B4E-47C7-B5D5-B2A4473095AB}"/>
              </a:ext>
            </a:extLst>
          </p:cNvPr>
          <p:cNvSpPr txBox="1"/>
          <p:nvPr/>
        </p:nvSpPr>
        <p:spPr>
          <a:xfrm>
            <a:off x="1645296" y="571827"/>
            <a:ext cx="100372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расходах бюджета в разрезе муниципальных программ </a:t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указанием достигнутых и плановых целевых показателей программ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4A1C4520-FFA9-401E-B1EE-4952CC41E4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6930869"/>
              </p:ext>
            </p:extLst>
          </p:nvPr>
        </p:nvGraphicFramePr>
        <p:xfrm>
          <a:off x="209021" y="1561444"/>
          <a:ext cx="11473550" cy="5097608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6372056">
                  <a:extLst>
                    <a:ext uri="{9D8B030D-6E8A-4147-A177-3AD203B41FA5}">
                      <a16:colId xmlns:a16="http://schemas.microsoft.com/office/drawing/2014/main" val="351506250"/>
                    </a:ext>
                  </a:extLst>
                </a:gridCol>
                <a:gridCol w="1218733">
                  <a:extLst>
                    <a:ext uri="{9D8B030D-6E8A-4147-A177-3AD203B41FA5}">
                      <a16:colId xmlns:a16="http://schemas.microsoft.com/office/drawing/2014/main" val="3490304099"/>
                    </a:ext>
                  </a:extLst>
                </a:gridCol>
                <a:gridCol w="1234359">
                  <a:extLst>
                    <a:ext uri="{9D8B030D-6E8A-4147-A177-3AD203B41FA5}">
                      <a16:colId xmlns:a16="http://schemas.microsoft.com/office/drawing/2014/main" val="2949697396"/>
                    </a:ext>
                  </a:extLst>
                </a:gridCol>
                <a:gridCol w="1249984">
                  <a:extLst>
                    <a:ext uri="{9D8B030D-6E8A-4147-A177-3AD203B41FA5}">
                      <a16:colId xmlns:a16="http://schemas.microsoft.com/office/drawing/2014/main" val="2928539602"/>
                    </a:ext>
                  </a:extLst>
                </a:gridCol>
                <a:gridCol w="1398418">
                  <a:extLst>
                    <a:ext uri="{9D8B030D-6E8A-4147-A177-3AD203B41FA5}">
                      <a16:colId xmlns:a16="http://schemas.microsoft.com/office/drawing/2014/main" val="3256798296"/>
                    </a:ext>
                  </a:extLst>
                </a:gridCol>
              </a:tblGrid>
              <a:tr h="7825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муниципальных программ</a:t>
                      </a:r>
                      <a:endParaRPr lang="ru-RU" sz="125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25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Планируемое значение показателя</a:t>
                      </a:r>
                      <a:endParaRPr lang="ru-RU" sz="125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показателя</a:t>
                      </a:r>
                      <a:endParaRPr lang="ru-RU" sz="125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125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69183660"/>
                  </a:ext>
                </a:extLst>
              </a:tr>
              <a:tr h="373531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25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«Предпринимательство» на 2023-2027 годы</a:t>
                      </a:r>
                      <a:endParaRPr lang="ru-RU" sz="125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9597200"/>
                  </a:ext>
                </a:extLst>
              </a:tr>
              <a:tr h="510179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среднемесячной заработной платы работников организаций, не относящихся к субъектам малого предпринимательств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105,7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04278099"/>
                  </a:ext>
                </a:extLst>
              </a:tr>
              <a:tr h="38903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созданных рабочих мест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1758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283,5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46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инвестиций, привлеченных в основной капитал (без учета бюджетных инвестиций), на душу населения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рублей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58,2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90,04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154,7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017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достигнутых плановых значений ключевых показателей развития конкуренции на товарных рынках 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72426252"/>
                  </a:ext>
                </a:extLst>
              </a:tr>
              <a:tr h="4856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обработанных (проанализированных) результатов опросов о состоянии и развитии конкуренции на товарных рынках Московской области 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8191127"/>
                  </a:ext>
                </a:extLst>
              </a:tr>
              <a:tr h="51017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среднесписочной численности работников (без внешних совместителей) малых и средних предприятий в среднесписочной численности работников (без внешних совместителей) всех предприятий и организаций 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17,16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17,64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102,8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20695804"/>
                  </a:ext>
                </a:extLst>
              </a:tr>
              <a:tr h="4008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субъектов МСП в расчете на 10 тыс. человек населения. 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470,42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531,67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48689999"/>
                  </a:ext>
                </a:extLst>
              </a:tr>
              <a:tr h="510179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вновь созданных субъектов малого и среднего бизнеса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735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786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106,9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423093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313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108E5A0-8D13-4683-BB09-9F664E87C00B}"/>
              </a:ext>
            </a:extLst>
          </p:cNvPr>
          <p:cNvSpPr txBox="1"/>
          <p:nvPr/>
        </p:nvSpPr>
        <p:spPr>
          <a:xfrm>
            <a:off x="1392848" y="788390"/>
            <a:ext cx="1008555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расходах бюджета в разрезе муниципальных программ </a:t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указанием достигнутых и плановых целевых показателей программ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EAACE6F6-AA71-4E9B-BE56-5E63D08E55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9348118"/>
              </p:ext>
            </p:extLst>
          </p:nvPr>
        </p:nvGraphicFramePr>
        <p:xfrm>
          <a:off x="487552" y="1744980"/>
          <a:ext cx="11216895" cy="4959111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5463895">
                  <a:extLst>
                    <a:ext uri="{9D8B030D-6E8A-4147-A177-3AD203B41FA5}">
                      <a16:colId xmlns:a16="http://schemas.microsoft.com/office/drawing/2014/main" val="4144304239"/>
                    </a:ext>
                  </a:extLst>
                </a:gridCol>
                <a:gridCol w="12778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45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97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2079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582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муниципальных программ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Планируемое значение показателя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показателя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439590836"/>
                  </a:ext>
                </a:extLst>
              </a:tr>
              <a:tr h="406354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«Предпринимательство» на 2023-2027 годы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6646334"/>
                  </a:ext>
                </a:extLst>
              </a:tr>
              <a:tr h="146185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объектов недвижимого имущества, предоставленных субъектам малого и среднего предпринимательства и физическим лицам, не являющимся индивидуальными предпринимателями и применяющим специальный налоговый режим «налог на профессиональный доход» в рамках оказания имущественной поддержи и (или) предоставления муниципальной преференции для поддержки субъектов малого и среднего предпринимательства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2696419"/>
                  </a:ext>
                </a:extLst>
              </a:tr>
              <a:tr h="43853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Обеспеченность населения площадью торговых объектов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 м/1000 человек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1350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1350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5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kumimoji="0" lang="ru-RU" sz="12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387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Обеспеченность населения предприятиями общественного питания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пос. мест/1000 человек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5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kumimoji="0" lang="ru-RU" sz="12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524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Обеспеченность населения предприятиями бытового обслуживания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раб. мест/1000 человек 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5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kumimoji="0" lang="ru-RU" sz="12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97629589"/>
                  </a:ext>
                </a:extLst>
              </a:tr>
              <a:tr h="59387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обращений по вопросу защиты прав потребителей от общего количества поступивших обращений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82479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936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84501684-6210-4B11-B4A1-4B43F53F4E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5018764"/>
              </p:ext>
            </p:extLst>
          </p:nvPr>
        </p:nvGraphicFramePr>
        <p:xfrm>
          <a:off x="88777" y="1110131"/>
          <a:ext cx="11993731" cy="5690562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6420931">
                  <a:extLst>
                    <a:ext uri="{9D8B030D-6E8A-4147-A177-3AD203B41FA5}">
                      <a16:colId xmlns:a16="http://schemas.microsoft.com/office/drawing/2014/main" val="1541522013"/>
                    </a:ext>
                  </a:extLst>
                </a:gridCol>
                <a:gridCol w="1666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0811">
                  <a:extLst>
                    <a:ext uri="{9D8B030D-6E8A-4147-A177-3AD203B41FA5}">
                      <a16:colId xmlns:a16="http://schemas.microsoft.com/office/drawing/2014/main" val="4213356832"/>
                    </a:ext>
                  </a:extLst>
                </a:gridCol>
                <a:gridCol w="13952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281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9193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83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муниципальных программ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Планируемое значение показателя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показателя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395304179"/>
                  </a:ext>
                </a:extLst>
              </a:tr>
              <a:tr h="333702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</a:t>
                      </a:r>
                      <a:r>
                        <a:rPr lang="ru-RU" sz="14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«</a:t>
                      </a:r>
                      <a:r>
                        <a:rPr lang="en-US" sz="14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Управление</a:t>
                      </a:r>
                      <a:r>
                        <a:rPr lang="ru-RU" sz="14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имуществом и муниципальными</a:t>
                      </a:r>
                      <a:r>
                        <a:rPr lang="ru-RU" sz="14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финансами</a:t>
                      </a:r>
                      <a:r>
                        <a:rPr lang="ru-RU" sz="14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на 2023-2027 </a:t>
                      </a:r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годы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2120176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«Эффективность работы по взысканию задолженности по арендной плате за земельные участки, государственная собственность на которые не разграничена»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05556073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«Эффективность работы по взысканию задолженности по арендной плате за муниципальное имущество и землю»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«Поступления доходов в бюджет муниципального образования от распоряжения земельными участками, государственная собственность на которые не разграничена» 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101,92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101,9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«Поступления доходов в бюджет муниципального образования от распоряжения муниципальным имуществом и землей»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103,15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103,2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«Предоставление земельных участков многодетным семьям»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«Проверка использования земель»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69332457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«Доля незарегистрированных объектов недвижимого имущества, вовлеченных в налоговый оборот по результатам МЗК»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91302607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«Прирост земельного налога» 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99,56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99,6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40078122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Эффективность работы по расторжению договоров аренды земельных участков и размещению на Инвестиционном портале Московской области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балл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3149090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«Доля проведенных аукционов на право заключения договоров аренды земельных участков для субъектов малого и среднего предпринимательства к общему количеству таких торгов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18675120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Отношение объема обслуживания муниципального долга к общему годовому объему доходов (без учета объема безвозмездных поступлений) бюджет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1,74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0,22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12,6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7739642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97A81F20-3C56-45AB-B87B-82EE26A3197F}"/>
              </a:ext>
            </a:extLst>
          </p:cNvPr>
          <p:cNvSpPr txBox="1"/>
          <p:nvPr/>
        </p:nvSpPr>
        <p:spPr>
          <a:xfrm>
            <a:off x="1661831" y="279134"/>
            <a:ext cx="1026053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расходах бюджета в разрезе муниципальных программ </a:t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указанием достигнутых и плановых целевых показателей программ</a:t>
            </a:r>
          </a:p>
        </p:txBody>
      </p:sp>
    </p:spTree>
    <p:extLst>
      <p:ext uri="{BB962C8B-B14F-4D97-AF65-F5344CB8AC3E}">
        <p14:creationId xmlns:p14="http://schemas.microsoft.com/office/powerpoint/2010/main" val="3504926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E6EACA5-A91C-4C12-A221-AA6FF9BEB435}"/>
              </a:ext>
            </a:extLst>
          </p:cNvPr>
          <p:cNvSpPr txBox="1"/>
          <p:nvPr/>
        </p:nvSpPr>
        <p:spPr>
          <a:xfrm>
            <a:off x="1766118" y="499236"/>
            <a:ext cx="99936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расходах бюджета в разрезе муниципальных программ </a:t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указанием достигнутых и плановых целевых показателей программ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318EB624-4D8C-46A1-A200-CB424B101C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0912794"/>
              </p:ext>
            </p:extLst>
          </p:nvPr>
        </p:nvGraphicFramePr>
        <p:xfrm>
          <a:off x="422510" y="1399229"/>
          <a:ext cx="11209216" cy="347459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5883175">
                  <a:extLst>
                    <a:ext uri="{9D8B030D-6E8A-4147-A177-3AD203B41FA5}">
                      <a16:colId xmlns:a16="http://schemas.microsoft.com/office/drawing/2014/main" val="377241451"/>
                    </a:ext>
                  </a:extLst>
                </a:gridCol>
                <a:gridCol w="1322157">
                  <a:extLst>
                    <a:ext uri="{9D8B030D-6E8A-4147-A177-3AD203B41FA5}">
                      <a16:colId xmlns:a16="http://schemas.microsoft.com/office/drawing/2014/main" val="4164856215"/>
                    </a:ext>
                  </a:extLst>
                </a:gridCol>
                <a:gridCol w="1265290">
                  <a:extLst>
                    <a:ext uri="{9D8B030D-6E8A-4147-A177-3AD203B41FA5}">
                      <a16:colId xmlns:a16="http://schemas.microsoft.com/office/drawing/2014/main" val="284873488"/>
                    </a:ext>
                  </a:extLst>
                </a:gridCol>
                <a:gridCol w="1251074">
                  <a:extLst>
                    <a:ext uri="{9D8B030D-6E8A-4147-A177-3AD203B41FA5}">
                      <a16:colId xmlns:a16="http://schemas.microsoft.com/office/drawing/2014/main" val="2933075510"/>
                    </a:ext>
                  </a:extLst>
                </a:gridCol>
                <a:gridCol w="1487520">
                  <a:extLst>
                    <a:ext uri="{9D8B030D-6E8A-4147-A177-3AD203B41FA5}">
                      <a16:colId xmlns:a16="http://schemas.microsoft.com/office/drawing/2014/main" val="732271823"/>
                    </a:ext>
                  </a:extLst>
                </a:gridCol>
              </a:tblGrid>
              <a:tr h="8090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муниципальных программ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Планируемое значение показателя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показателя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4223460334"/>
                  </a:ext>
                </a:extLst>
              </a:tr>
              <a:tr h="544286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25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</a:t>
                      </a:r>
                      <a:r>
                        <a:rPr lang="ru-RU" sz="1250" b="1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«Развитие институтов гражданского общества, повышение эффективности местного самоуправления и реализации молодежной политики» на 2023-2027 </a:t>
                      </a:r>
                      <a:r>
                        <a:rPr lang="ru-RU" sz="125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годы</a:t>
                      </a:r>
                      <a:endParaRPr lang="ru-RU" sz="125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5691350"/>
                  </a:ext>
                </a:extLst>
              </a:tr>
              <a:tr h="32296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Информирование населения в средствах массовой информации и социальных сетях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61235684"/>
                  </a:ext>
                </a:extLst>
              </a:tr>
              <a:tr h="322968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незаконных рекламных конструкций, установленных на территории муниципального образования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53227308"/>
                  </a:ext>
                </a:extLst>
              </a:tr>
              <a:tr h="322968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молодежи, задействованной в мероприятиях по вовлечению в творческую деятельность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107,1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67809424"/>
                  </a:ext>
                </a:extLst>
              </a:tr>
              <a:tr h="54119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Общая численность граждан Российской Федерации, вовлеченных центрами (сообществами, объединениями) поддержки добровольчества (</a:t>
                      </a:r>
                      <a:r>
                        <a:rPr lang="ru-RU" sz="125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волонтерства</a:t>
                      </a:r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на базе образовательных организаций, некоммерческих организаций, государственных и муниципальных учреждений, в добровольческую (волонтерскую) деятельность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 чел.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0,012876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0,013632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105,9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69394066"/>
                  </a:ext>
                </a:extLst>
              </a:tr>
            </a:tbl>
          </a:graphicData>
        </a:graphic>
      </p:graphicFrame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78246898-AF6B-41B6-A73C-BBF99DDFA2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1414483"/>
              </p:ext>
            </p:extLst>
          </p:nvPr>
        </p:nvGraphicFramePr>
        <p:xfrm>
          <a:off x="429208" y="4873819"/>
          <a:ext cx="11202517" cy="180375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5859625">
                  <a:extLst>
                    <a:ext uri="{9D8B030D-6E8A-4147-A177-3AD203B41FA5}">
                      <a16:colId xmlns:a16="http://schemas.microsoft.com/office/drawing/2014/main" val="222368685"/>
                    </a:ext>
                  </a:extLst>
                </a:gridCol>
                <a:gridCol w="13436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8294">
                  <a:extLst>
                    <a:ext uri="{9D8B030D-6E8A-4147-A177-3AD203B41FA5}">
                      <a16:colId xmlns:a16="http://schemas.microsoft.com/office/drawing/2014/main" val="3655309993"/>
                    </a:ext>
                  </a:extLst>
                </a:gridCol>
                <a:gridCol w="1250302">
                  <a:extLst>
                    <a:ext uri="{9D8B030D-6E8A-4147-A177-3AD203B41FA5}">
                      <a16:colId xmlns:a16="http://schemas.microsoft.com/office/drawing/2014/main" val="3982781249"/>
                    </a:ext>
                  </a:extLst>
                </a:gridCol>
                <a:gridCol w="1470688">
                  <a:extLst>
                    <a:ext uri="{9D8B030D-6E8A-4147-A177-3AD203B41FA5}">
                      <a16:colId xmlns:a16="http://schemas.microsoft.com/office/drawing/2014/main" val="230342749"/>
                    </a:ext>
                  </a:extLst>
                </a:gridCol>
              </a:tblGrid>
              <a:tr h="360654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</a:t>
                      </a:r>
                      <a:r>
                        <a:rPr lang="ru-RU" sz="13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«Развитие и функционирование дорожно-транспортного комплекса» на 2023-2027 годы</a:t>
                      </a:r>
                      <a:endParaRPr lang="ru-RU" sz="1300" b="1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7751689"/>
                  </a:ext>
                </a:extLst>
              </a:tr>
              <a:tr h="459872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выполнения транспортной работы в соответствии с заключенными контрактами 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72977144"/>
                  </a:ext>
                </a:extLst>
              </a:tr>
              <a:tr h="459872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автомобильных дорог местного значения, соответствующих нормативным требованиям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821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погибших в дорожно-транспортных происшествиях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 на 100 тыс. населения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9264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EBB1629-29D0-4C7A-BC3B-5CE9F74749CA}"/>
              </a:ext>
            </a:extLst>
          </p:cNvPr>
          <p:cNvSpPr txBox="1"/>
          <p:nvPr/>
        </p:nvSpPr>
        <p:spPr>
          <a:xfrm>
            <a:off x="1726809" y="477433"/>
            <a:ext cx="1002819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расходах бюджета в разрезе муниципальных программ </a:t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указанием достигнутых и плановых целевых показателей программ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89FFE9D9-7B56-4533-9458-4B8B5012CD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9287588"/>
              </p:ext>
            </p:extLst>
          </p:nvPr>
        </p:nvGraphicFramePr>
        <p:xfrm>
          <a:off x="236738" y="1308430"/>
          <a:ext cx="11718523" cy="546302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6483854">
                  <a:extLst>
                    <a:ext uri="{9D8B030D-6E8A-4147-A177-3AD203B41FA5}">
                      <a16:colId xmlns:a16="http://schemas.microsoft.com/office/drawing/2014/main" val="3136656926"/>
                    </a:ext>
                  </a:extLst>
                </a:gridCol>
                <a:gridCol w="1226475">
                  <a:extLst>
                    <a:ext uri="{9D8B030D-6E8A-4147-A177-3AD203B41FA5}">
                      <a16:colId xmlns:a16="http://schemas.microsoft.com/office/drawing/2014/main" val="4231546829"/>
                    </a:ext>
                  </a:extLst>
                </a:gridCol>
                <a:gridCol w="1316618">
                  <a:extLst>
                    <a:ext uri="{9D8B030D-6E8A-4147-A177-3AD203B41FA5}">
                      <a16:colId xmlns:a16="http://schemas.microsoft.com/office/drawing/2014/main" val="1462951548"/>
                    </a:ext>
                  </a:extLst>
                </a:gridCol>
                <a:gridCol w="13054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861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215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муниципальных программ</a:t>
                      </a:r>
                      <a:endParaRPr lang="ru-RU" sz="130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30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Планируемое значение показателя</a:t>
                      </a:r>
                      <a:endParaRPr lang="ru-RU" sz="130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показателя</a:t>
                      </a:r>
                      <a:endParaRPr lang="ru-RU" sz="130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1300" b="1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4003360567"/>
                  </a:ext>
                </a:extLst>
              </a:tr>
              <a:tr h="187759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25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«Цифровое муниципальное образование» на 2023-2027 годы</a:t>
                      </a:r>
                    </a:p>
                    <a:p>
                      <a:pPr algn="ctr" fontAlgn="ctr"/>
                      <a:endParaRPr lang="ru-RU" sz="1250" b="1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25582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работников ОМСУ муниципального образования Московской области, обеспеченных средствами электронной подписи в соответствии с установленными требованиями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493834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электронного юридически значимого документооборота в органах местного самоуправления и подведомственных им учреждениях в Московской области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муниципальных (государственных) услуг, предоставленных без нарушения регламентного срока при оказании услуг в электронном виде на региональном портале государственных услуг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99,77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101,8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обращений за получением муниципальных (государственных) услуг в электронном виде с использованием РПГУ без необходимости личного посещения органов местного самоуправления и МФЦ от общего количества таких услуг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95,6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104,6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293265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Быстро/качественно решаем - Доля сообщений, отправленных на портал «</a:t>
                      </a:r>
                      <a:r>
                        <a:rPr lang="ru-RU" sz="125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Добродел</a:t>
                      </a:r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пользователями с подтвержденной учётной записью ЕСИА, которые имеют признак повторной отправки, повторного переноса сроков решения, нарушения срока предоставления ответа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015935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удовлетворенности граждан качеством предоставления государственных и муниципальных услуг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96,82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95,8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98,9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01772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рабочих мест, обеспеченных необходимым компьютерным оборудованием и услугами связи в соответствии с требованиями нормативных правовых актов Московской области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861702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466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4660D59-644D-432F-8584-85AFB273E908}"/>
              </a:ext>
            </a:extLst>
          </p:cNvPr>
          <p:cNvSpPr txBox="1"/>
          <p:nvPr/>
        </p:nvSpPr>
        <p:spPr>
          <a:xfrm>
            <a:off x="1331529" y="743306"/>
            <a:ext cx="100006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расходах бюджета в разрезе муниципальных программ </a:t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указанием достигнутых и плановых целевых показателей программ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64C2DF6D-13D8-418F-ACFE-4ECCCE9171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3973859"/>
              </p:ext>
            </p:extLst>
          </p:nvPr>
        </p:nvGraphicFramePr>
        <p:xfrm>
          <a:off x="143523" y="1493198"/>
          <a:ext cx="11904954" cy="5267197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6371631">
                  <a:extLst>
                    <a:ext uri="{9D8B030D-6E8A-4147-A177-3AD203B41FA5}">
                      <a16:colId xmlns:a16="http://schemas.microsoft.com/office/drawing/2014/main" val="3833552719"/>
                    </a:ext>
                  </a:extLst>
                </a:gridCol>
                <a:gridCol w="1087449">
                  <a:extLst>
                    <a:ext uri="{9D8B030D-6E8A-4147-A177-3AD203B41FA5}">
                      <a16:colId xmlns:a16="http://schemas.microsoft.com/office/drawing/2014/main" val="2254893581"/>
                    </a:ext>
                  </a:extLst>
                </a:gridCol>
                <a:gridCol w="1498798">
                  <a:extLst>
                    <a:ext uri="{9D8B030D-6E8A-4147-A177-3AD203B41FA5}">
                      <a16:colId xmlns:a16="http://schemas.microsoft.com/office/drawing/2014/main" val="1904613777"/>
                    </a:ext>
                  </a:extLst>
                </a:gridCol>
                <a:gridCol w="1406177">
                  <a:extLst>
                    <a:ext uri="{9D8B030D-6E8A-4147-A177-3AD203B41FA5}">
                      <a16:colId xmlns:a16="http://schemas.microsoft.com/office/drawing/2014/main" val="176061538"/>
                    </a:ext>
                  </a:extLst>
                </a:gridCol>
                <a:gridCol w="1540899">
                  <a:extLst>
                    <a:ext uri="{9D8B030D-6E8A-4147-A177-3AD203B41FA5}">
                      <a16:colId xmlns:a16="http://schemas.microsoft.com/office/drawing/2014/main" val="3200737936"/>
                    </a:ext>
                  </a:extLst>
                </a:gridCol>
              </a:tblGrid>
              <a:tr h="7605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муниципальных программ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Планируемое значение показателя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показателя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3705575307"/>
                  </a:ext>
                </a:extLst>
              </a:tr>
              <a:tr h="316524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</a:t>
                      </a:r>
                      <a:r>
                        <a:rPr lang="ru-RU" sz="1300" b="1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«Цифровое муниципальное образование» на 2023-2027 годы</a:t>
                      </a:r>
                      <a:endParaRPr lang="ru-RU" sz="1300" b="1" u="none" strike="noStrike" kern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8319393"/>
                  </a:ext>
                </a:extLst>
              </a:tr>
              <a:tr h="61631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Стоимостная доля закупаемого и (или) арендуемого ОМСУ муниципального образования Московской области отечественного программного обеспечения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b="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133,3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40587937"/>
                  </a:ext>
                </a:extLst>
              </a:tr>
              <a:tr h="790113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доли защищенных по требованиям безопасности информации информационных систем, используемых ОМСУ муниципального образования Московской области, в соответствии с категорией обрабатываемой информации, а также персональных компьютеров, используемых на рабочих местах работников, обеспеченных антивирусным программным обеспечением с регулярным обновлением соответствующих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b="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92259472"/>
                  </a:ext>
                </a:extLst>
              </a:tr>
              <a:tr h="541094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Образовательные организации обеспечены материально-технической базой для внедрения цифровой образовательной среды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b="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833594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архивных документов, хранящихся в муниципальном архиве в нормативных условиях, обеспечивающих их постоянное (вечное) и долговременное хранение, в общем количестве документов в муниципальном архиве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b="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434707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архивных фондов муниципального архива, внесенных в общеотраслевую базу данных «Архивный фонд», от общего количества архивных фондов, хранящихся в муниципальном архиве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b="0" u="none" strike="noStrike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архивных документов, переведенных в электронно-цифровую форму, от общего количества</a:t>
                      </a:r>
                      <a:r>
                        <a:rPr lang="ru-RU" sz="1250" b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документов, находящихся на хранения в муниципальном архиве муниципального образования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2,3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3,47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150,9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911437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6186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10F0085-465E-45C2-92A5-4F079C284A31}"/>
              </a:ext>
            </a:extLst>
          </p:cNvPr>
          <p:cNvSpPr txBox="1"/>
          <p:nvPr/>
        </p:nvSpPr>
        <p:spPr>
          <a:xfrm>
            <a:off x="1687040" y="581063"/>
            <a:ext cx="1022679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расходах бюджета в разрезе муниципальных программ </a:t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указанием достигнутых и плановых целевых показателей программ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EAB4A5D7-4E26-4086-BA84-7728874518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082508"/>
              </p:ext>
            </p:extLst>
          </p:nvPr>
        </p:nvGraphicFramePr>
        <p:xfrm>
          <a:off x="139959" y="1412060"/>
          <a:ext cx="11773874" cy="519248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6303165">
                  <a:extLst>
                    <a:ext uri="{9D8B030D-6E8A-4147-A177-3AD203B41FA5}">
                      <a16:colId xmlns:a16="http://schemas.microsoft.com/office/drawing/2014/main" val="3546244811"/>
                    </a:ext>
                  </a:extLst>
                </a:gridCol>
                <a:gridCol w="1317675">
                  <a:extLst>
                    <a:ext uri="{9D8B030D-6E8A-4147-A177-3AD203B41FA5}">
                      <a16:colId xmlns:a16="http://schemas.microsoft.com/office/drawing/2014/main" val="3641232357"/>
                    </a:ext>
                  </a:extLst>
                </a:gridCol>
                <a:gridCol w="1385590">
                  <a:extLst>
                    <a:ext uri="{9D8B030D-6E8A-4147-A177-3AD203B41FA5}">
                      <a16:colId xmlns:a16="http://schemas.microsoft.com/office/drawing/2014/main" val="3552807910"/>
                    </a:ext>
                  </a:extLst>
                </a:gridCol>
                <a:gridCol w="1331258">
                  <a:extLst>
                    <a:ext uri="{9D8B030D-6E8A-4147-A177-3AD203B41FA5}">
                      <a16:colId xmlns:a16="http://schemas.microsoft.com/office/drawing/2014/main" val="2920038111"/>
                    </a:ext>
                  </a:extLst>
                </a:gridCol>
                <a:gridCol w="1436186">
                  <a:extLst>
                    <a:ext uri="{9D8B030D-6E8A-4147-A177-3AD203B41FA5}">
                      <a16:colId xmlns:a16="http://schemas.microsoft.com/office/drawing/2014/main" val="2555467658"/>
                    </a:ext>
                  </a:extLst>
                </a:gridCol>
              </a:tblGrid>
              <a:tr h="808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муниципальных программ</a:t>
                      </a:r>
                      <a:endParaRPr lang="ru-RU" sz="13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3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Планируемое значение показателя</a:t>
                      </a:r>
                      <a:endParaRPr lang="ru-RU" sz="13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показателя</a:t>
                      </a:r>
                      <a:endParaRPr lang="ru-RU" sz="13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13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998857338"/>
                  </a:ext>
                </a:extLst>
              </a:tr>
              <a:tr h="378927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</a:t>
                      </a:r>
                      <a:r>
                        <a:rPr lang="ru-RU" sz="1300" b="1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«Архитектура и градостроительство» на 2023-2027 годы</a:t>
                      </a:r>
                      <a:endParaRPr lang="ru-RU" sz="1300" b="1" u="none" strike="noStrike" kern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2033565"/>
                  </a:ext>
                </a:extLst>
              </a:tr>
              <a:tr h="37892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Обеспеченность актуальными документами территориального планирования и градостроительного зонирования городского округа Московской области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49945501"/>
                  </a:ext>
                </a:extLst>
              </a:tr>
              <a:tr h="378927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</a:t>
                      </a:r>
                      <a:r>
                        <a:rPr lang="ru-RU" sz="1300" b="1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«Формирование современной комфортной городской среды» на 2023-2027 годы</a:t>
                      </a:r>
                      <a:endParaRPr lang="ru-RU" sz="1300" b="1" u="none" strike="noStrike" kern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6376039"/>
                  </a:ext>
                </a:extLst>
              </a:tr>
              <a:tr h="375796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благоустроенных общественных территорий</a:t>
                      </a:r>
                      <a:endParaRPr lang="ru-RU" sz="1250" b="1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166,67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74124007"/>
                  </a:ext>
                </a:extLst>
              </a:tr>
              <a:tr h="326609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установленных детских, игровых площадок 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141,67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6682116"/>
                  </a:ext>
                </a:extLst>
              </a:tr>
              <a:tr h="45169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Реализованы проекты победителей Всероссийского конкурса лучших проектов создания комфортной городской среды в малых городах и исторических поселениях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57549614"/>
                  </a:ext>
                </a:extLst>
              </a:tr>
              <a:tr h="26956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благоустроенных дворовых территорий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66,7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4272416"/>
                  </a:ext>
                </a:extLst>
              </a:tr>
              <a:tr h="633831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Площадь устраненных дефектов асфальтового покрытия дворовых территорий, в том числе проездов на дворовые территории, в том числе внутриквартальных проездов, в рамках проведения ямочного ремонта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квадратный метр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1469 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2560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174,3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8542759"/>
                  </a:ext>
                </a:extLst>
              </a:tr>
              <a:tr h="384491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созданных и отремонтированных пешеходных коммуникаций 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49344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приобретенной коммунальной техники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квадратный метр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055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0936AEA-7B3F-455B-968F-E9E5288E65EC}"/>
              </a:ext>
            </a:extLst>
          </p:cNvPr>
          <p:cNvSpPr txBox="1"/>
          <p:nvPr/>
        </p:nvSpPr>
        <p:spPr>
          <a:xfrm>
            <a:off x="1303607" y="977264"/>
            <a:ext cx="100254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расходах бюджета в разрезе муниципальных программ </a:t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указанием достигнутых и плановых целевых показателей программ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E6CFE14B-D2CE-4922-9B37-DB0EF4CC0B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2392426"/>
              </p:ext>
            </p:extLst>
          </p:nvPr>
        </p:nvGraphicFramePr>
        <p:xfrm>
          <a:off x="331527" y="2035273"/>
          <a:ext cx="11528945" cy="420790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5345449">
                  <a:extLst>
                    <a:ext uri="{9D8B030D-6E8A-4147-A177-3AD203B41FA5}">
                      <a16:colId xmlns:a16="http://schemas.microsoft.com/office/drawing/2014/main" val="3931994720"/>
                    </a:ext>
                  </a:extLst>
                </a:gridCol>
                <a:gridCol w="14869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42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961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961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402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муниципальных программ</a:t>
                      </a:r>
                      <a:endParaRPr lang="ru-RU" sz="12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2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Планируемое значение показателя</a:t>
                      </a:r>
                      <a:endParaRPr lang="ru-RU" sz="12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показателя</a:t>
                      </a:r>
                      <a:endParaRPr lang="ru-RU" sz="12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12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822599482"/>
                  </a:ext>
                </a:extLst>
              </a:tr>
              <a:tr h="358137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2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</a:t>
                      </a:r>
                      <a:r>
                        <a:rPr lang="ru-RU" sz="125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«Формирование современной комфортной городской среды» на 2023-2027 годы</a:t>
                      </a:r>
                      <a:endParaRPr lang="ru-RU" sz="1250" b="1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1457103"/>
                  </a:ext>
                </a:extLst>
              </a:tr>
              <a:tr h="56445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благоустроенных дворовых территорий за счет средств муниципального образования Московской области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129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728860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созданных и отремонтированных пешеходных коммуникаций за счет средств муниципального образования Московской области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311678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Площадь дворовых территорий и общественных пространств, содержанных за счет бюджетных средств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квадратный метр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895501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Замена детских игровых площадок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141,67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96032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замененных </a:t>
                      </a:r>
                      <a:r>
                        <a:rPr lang="ru-RU" sz="125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неэнергоэффективных</a:t>
                      </a:r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светильников наружного освещения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установленных шкафов управления наружным освещением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МКД, в которых проведен капитальный ремонт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16,98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отремонтированных подъездов в МКД 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93,75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001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0AF614F-F3D9-4982-8641-337026563C72}"/>
              </a:ext>
            </a:extLst>
          </p:cNvPr>
          <p:cNvSpPr txBox="1"/>
          <p:nvPr/>
        </p:nvSpPr>
        <p:spPr>
          <a:xfrm>
            <a:off x="1180766" y="1010162"/>
            <a:ext cx="103760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расходах бюджета в разрезе муниципальных программ </a:t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указанием достигнутых и плановых целевых показателей программ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52DBA8DC-2452-4304-99DE-D9E55E81CF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0353107"/>
              </p:ext>
            </p:extLst>
          </p:nvPr>
        </p:nvGraphicFramePr>
        <p:xfrm>
          <a:off x="382555" y="2005665"/>
          <a:ext cx="11271379" cy="2552574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5837902">
                  <a:extLst>
                    <a:ext uri="{9D8B030D-6E8A-4147-A177-3AD203B41FA5}">
                      <a16:colId xmlns:a16="http://schemas.microsoft.com/office/drawing/2014/main" val="2084608861"/>
                    </a:ext>
                  </a:extLst>
                </a:gridCol>
                <a:gridCol w="1311064">
                  <a:extLst>
                    <a:ext uri="{9D8B030D-6E8A-4147-A177-3AD203B41FA5}">
                      <a16:colId xmlns:a16="http://schemas.microsoft.com/office/drawing/2014/main" val="1374687121"/>
                    </a:ext>
                  </a:extLst>
                </a:gridCol>
                <a:gridCol w="1509842">
                  <a:extLst>
                    <a:ext uri="{9D8B030D-6E8A-4147-A177-3AD203B41FA5}">
                      <a16:colId xmlns:a16="http://schemas.microsoft.com/office/drawing/2014/main" val="2207241799"/>
                    </a:ext>
                  </a:extLst>
                </a:gridCol>
                <a:gridCol w="1418253">
                  <a:extLst>
                    <a:ext uri="{9D8B030D-6E8A-4147-A177-3AD203B41FA5}">
                      <a16:colId xmlns:a16="http://schemas.microsoft.com/office/drawing/2014/main" val="372761934"/>
                    </a:ext>
                  </a:extLst>
                </a:gridCol>
                <a:gridCol w="1194318">
                  <a:extLst>
                    <a:ext uri="{9D8B030D-6E8A-4147-A177-3AD203B41FA5}">
                      <a16:colId xmlns:a16="http://schemas.microsoft.com/office/drawing/2014/main" val="2209729442"/>
                    </a:ext>
                  </a:extLst>
                </a:gridCol>
              </a:tblGrid>
              <a:tr h="8990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муниципальных программ</a:t>
                      </a:r>
                      <a:endParaRPr lang="ru-RU" sz="13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3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Планируемое значение показателя</a:t>
                      </a:r>
                      <a:endParaRPr lang="ru-RU" sz="13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показателя</a:t>
                      </a:r>
                      <a:endParaRPr lang="ru-RU" sz="13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13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758092182"/>
                  </a:ext>
                </a:extLst>
              </a:tr>
              <a:tr h="480348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</a:t>
                      </a:r>
                      <a:r>
                        <a:rPr lang="ru-RU" sz="1300" b="1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«Строительство объектов социальной инфраструктуры» на 2023-2027 годы</a:t>
                      </a:r>
                      <a:endParaRPr lang="ru-RU" sz="1300" b="1" u="none" strike="noStrike" kern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300" b="1" u="none" strike="noStrike" kern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4287523425"/>
                  </a:ext>
                </a:extLst>
              </a:tr>
              <a:tr h="5866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введенных в эксплуатацию объектов дошкольного образования за счет бюджетных средств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90522890"/>
                  </a:ext>
                </a:extLst>
              </a:tr>
              <a:tr h="5866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введенных в эксплуатацию объектов общего образования не вошедших в состав мероприятий регионального проекта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19960726"/>
                  </a:ext>
                </a:extLst>
              </a:tr>
            </a:tbl>
          </a:graphicData>
        </a:graphic>
      </p:graphicFrame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3A246214-A7C6-48E6-9CF9-2A2F723140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5079821"/>
              </p:ext>
            </p:extLst>
          </p:nvPr>
        </p:nvGraphicFramePr>
        <p:xfrm>
          <a:off x="382556" y="4558239"/>
          <a:ext cx="11271378" cy="191475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5775690">
                  <a:extLst>
                    <a:ext uri="{9D8B030D-6E8A-4147-A177-3AD203B41FA5}">
                      <a16:colId xmlns:a16="http://schemas.microsoft.com/office/drawing/2014/main" val="3257219407"/>
                    </a:ext>
                  </a:extLst>
                </a:gridCol>
                <a:gridCol w="1293803">
                  <a:extLst>
                    <a:ext uri="{9D8B030D-6E8A-4147-A177-3AD203B41FA5}">
                      <a16:colId xmlns:a16="http://schemas.microsoft.com/office/drawing/2014/main" val="3838865633"/>
                    </a:ext>
                  </a:extLst>
                </a:gridCol>
                <a:gridCol w="1570653">
                  <a:extLst>
                    <a:ext uri="{9D8B030D-6E8A-4147-A177-3AD203B41FA5}">
                      <a16:colId xmlns:a16="http://schemas.microsoft.com/office/drawing/2014/main" val="2011577112"/>
                    </a:ext>
                  </a:extLst>
                </a:gridCol>
                <a:gridCol w="1446245">
                  <a:extLst>
                    <a:ext uri="{9D8B030D-6E8A-4147-A177-3AD203B41FA5}">
                      <a16:colId xmlns:a16="http://schemas.microsoft.com/office/drawing/2014/main" val="1438348776"/>
                    </a:ext>
                  </a:extLst>
                </a:gridCol>
                <a:gridCol w="1184987">
                  <a:extLst>
                    <a:ext uri="{9D8B030D-6E8A-4147-A177-3AD203B41FA5}">
                      <a16:colId xmlns:a16="http://schemas.microsoft.com/office/drawing/2014/main" val="68514719"/>
                    </a:ext>
                  </a:extLst>
                </a:gridCol>
              </a:tblGrid>
              <a:tr h="335762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25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</a:t>
                      </a:r>
                      <a:r>
                        <a:rPr lang="ru-RU" sz="1250" b="1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«Переселение граждан из аварийного жилищного фонда» на 2023-2027 годы</a:t>
                      </a:r>
                      <a:endParaRPr lang="ru-RU" sz="1250" b="1" u="none" strike="noStrike" kern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3438901"/>
                  </a:ext>
                </a:extLst>
              </a:tr>
              <a:tr h="789494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квадратных метров расселенного аварийного жилищного фонда, за счет муниципальных программ 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квадратных метров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0,13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0,13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07561976"/>
                  </a:ext>
                </a:extLst>
              </a:tr>
              <a:tr h="789494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граждан, расселенных из аварийного жилищного фонда, за счет муниципальных программ 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человек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0,008</a:t>
                      </a:r>
                      <a:endParaRPr lang="ru-RU" sz="125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0,012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  <a:endParaRPr lang="ru-RU" sz="125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974967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175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CC0DDFB-EF95-4315-BD2C-E252FB74DA0C}"/>
              </a:ext>
            </a:extLst>
          </p:cNvPr>
          <p:cNvSpPr/>
          <p:nvPr/>
        </p:nvSpPr>
        <p:spPr>
          <a:xfrm>
            <a:off x="1161689" y="657320"/>
            <a:ext cx="1066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Общественно-значимые объекты, реализуемые в городском округе Лобня в 20</a:t>
            </a:r>
            <a:r>
              <a:rPr lang="en-US" alt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году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1DE71E58-C758-4F8D-A071-0E39298BEF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8557637"/>
              </p:ext>
            </p:extLst>
          </p:nvPr>
        </p:nvGraphicFramePr>
        <p:xfrm>
          <a:off x="144000" y="1026652"/>
          <a:ext cx="11793686" cy="5694724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466532">
                  <a:extLst>
                    <a:ext uri="{9D8B030D-6E8A-4147-A177-3AD203B41FA5}">
                      <a16:colId xmlns:a16="http://schemas.microsoft.com/office/drawing/2014/main" val="1770673929"/>
                    </a:ext>
                  </a:extLst>
                </a:gridCol>
                <a:gridCol w="4444981">
                  <a:extLst>
                    <a:ext uri="{9D8B030D-6E8A-4147-A177-3AD203B41FA5}">
                      <a16:colId xmlns:a16="http://schemas.microsoft.com/office/drawing/2014/main" val="3714334148"/>
                    </a:ext>
                  </a:extLst>
                </a:gridCol>
                <a:gridCol w="1591282">
                  <a:extLst>
                    <a:ext uri="{9D8B030D-6E8A-4147-A177-3AD203B41FA5}">
                      <a16:colId xmlns:a16="http://schemas.microsoft.com/office/drawing/2014/main" val="303917035"/>
                    </a:ext>
                  </a:extLst>
                </a:gridCol>
                <a:gridCol w="1458675">
                  <a:extLst>
                    <a:ext uri="{9D8B030D-6E8A-4147-A177-3AD203B41FA5}">
                      <a16:colId xmlns:a16="http://schemas.microsoft.com/office/drawing/2014/main" val="1829336656"/>
                    </a:ext>
                  </a:extLst>
                </a:gridCol>
                <a:gridCol w="1105057">
                  <a:extLst>
                    <a:ext uri="{9D8B030D-6E8A-4147-A177-3AD203B41FA5}">
                      <a16:colId xmlns:a16="http://schemas.microsoft.com/office/drawing/2014/main" val="3570763027"/>
                    </a:ext>
                  </a:extLst>
                </a:gridCol>
                <a:gridCol w="1105057">
                  <a:extLst>
                    <a:ext uri="{9D8B030D-6E8A-4147-A177-3AD203B41FA5}">
                      <a16:colId xmlns:a16="http://schemas.microsoft.com/office/drawing/2014/main" val="776198689"/>
                    </a:ext>
                  </a:extLst>
                </a:gridCol>
                <a:gridCol w="1622102">
                  <a:extLst>
                    <a:ext uri="{9D8B030D-6E8A-4147-A177-3AD203B41FA5}">
                      <a16:colId xmlns:a16="http://schemas.microsoft.com/office/drawing/2014/main" val="1053193206"/>
                    </a:ext>
                  </a:extLst>
                </a:gridCol>
              </a:tblGrid>
              <a:tr h="277084">
                <a:tc rowSpan="2"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</a:p>
                  </a:txBody>
                  <a:tcPr marT="45707" marB="45707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объекта	</a:t>
                      </a:r>
                      <a:endParaRPr lang="ru-RU" sz="1000" b="1" i="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7" marB="45707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Источник финансирования</a:t>
                      </a:r>
                      <a:endParaRPr lang="ru-RU" sz="1000" b="1" i="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7" marB="45707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Сумма (тыс. руб.)	</a:t>
                      </a:r>
                      <a:endParaRPr lang="ru-RU" sz="1000" b="1" i="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7" marB="45707"/>
                </a:tc>
                <a:tc hMerge="1">
                  <a:txBody>
                    <a:bodyPr/>
                    <a:lstStyle/>
                    <a:p>
                      <a:endParaRPr lang="ru-RU" sz="10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Ввод </a:t>
                      </a:r>
                    </a:p>
                    <a:p>
                      <a:pPr algn="ctr"/>
                      <a:r>
                        <a:rPr lang="ru-RU" sz="1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эксплуатацию</a:t>
                      </a:r>
                      <a:endParaRPr lang="ru-RU" sz="1000" b="1" i="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7" marB="45707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 от реализации проекта</a:t>
                      </a:r>
                      <a:endParaRPr lang="ru-RU" sz="1000" b="1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000" b="1" i="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7" marB="45707"/>
                </a:tc>
                <a:extLst>
                  <a:ext uri="{0D108BD9-81ED-4DB2-BD59-A6C34878D82A}">
                    <a16:rowId xmlns:a16="http://schemas.microsoft.com/office/drawing/2014/main" val="1634636256"/>
                  </a:ext>
                </a:extLst>
              </a:tr>
              <a:tr h="387418">
                <a:tc vMerge="1">
                  <a:txBody>
                    <a:bodyPr/>
                    <a:lstStyle/>
                    <a:p>
                      <a:endParaRPr lang="ru-RU" sz="10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0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</a:t>
                      </a:r>
                    </a:p>
                    <a:p>
                      <a:pPr algn="ctr"/>
                      <a:r>
                        <a:rPr lang="ru-RU" sz="1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en-US" sz="1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год </a:t>
                      </a:r>
                      <a:endParaRPr lang="ru-RU" sz="1000" b="1" i="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7" marB="457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20</a:t>
                      </a:r>
                      <a:r>
                        <a:rPr lang="en-US" sz="1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3год </a:t>
                      </a:r>
                      <a:endParaRPr lang="ru-RU" sz="1000" b="1" i="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7" marB="45707"/>
                </a:tc>
                <a:tc vMerge="1">
                  <a:txBody>
                    <a:bodyPr/>
                    <a:lstStyle/>
                    <a:p>
                      <a:endParaRPr lang="ru-RU" sz="10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6249484"/>
                  </a:ext>
                </a:extLst>
              </a:tr>
              <a:tr h="184017">
                <a:tc rowSpan="3"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/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Школа на 2200 мест по адресу: Московская область, </a:t>
                      </a:r>
                      <a:r>
                        <a:rPr lang="ru-RU" sz="10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г.о</a:t>
                      </a:r>
                      <a:r>
                        <a:rPr lang="ru-RU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 Лобня, </a:t>
                      </a:r>
                      <a:r>
                        <a:rPr lang="ru-RU" sz="10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мкр</a:t>
                      </a:r>
                      <a:r>
                        <a:rPr lang="ru-RU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Катюшки </a:t>
                      </a:r>
                      <a:endParaRPr lang="ru-RU" sz="1000" b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l" fontAlgn="ctr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677 919,41387</a:t>
                      </a: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677 919,41087</a:t>
                      </a:r>
                    </a:p>
                  </a:txBody>
                  <a:tcPr marL="9525" marR="9525" marT="9522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/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Введено в эксплуатацию</a:t>
                      </a:r>
                      <a:endParaRPr lang="ru-RU" sz="1000" b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/>
                </a:tc>
                <a:extLst>
                  <a:ext uri="{0D108BD9-81ED-4DB2-BD59-A6C34878D82A}">
                    <a16:rowId xmlns:a16="http://schemas.microsoft.com/office/drawing/2014/main" val="2560318548"/>
                  </a:ext>
                </a:extLst>
              </a:tr>
              <a:tr h="18766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МО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450 499,65087</a:t>
                      </a: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450 499,65087</a:t>
                      </a:r>
                    </a:p>
                  </a:txBody>
                  <a:tcPr marL="9525" marR="9525" marT="9522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1670895"/>
                  </a:ext>
                </a:extLst>
              </a:tr>
              <a:tr h="2259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города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227 419,76300</a:t>
                      </a: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227 419,76000</a:t>
                      </a:r>
                    </a:p>
                  </a:txBody>
                  <a:tcPr marL="9525" marR="9525" marT="9522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8852961"/>
                  </a:ext>
                </a:extLst>
              </a:tr>
              <a:tr h="194968">
                <a:tc rowSpan="3"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/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Детский сад на 330 мест по адресу: Московская область, </a:t>
                      </a:r>
                      <a:r>
                        <a:rPr lang="ru-RU" sz="10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г.о</a:t>
                      </a:r>
                      <a:r>
                        <a:rPr lang="ru-RU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Лобня,                </a:t>
                      </a:r>
                      <a:r>
                        <a:rPr lang="ru-RU" sz="10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мкр</a:t>
                      </a:r>
                      <a:r>
                        <a:rPr lang="ru-RU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Катюшки (проектно-сметные работы)</a:t>
                      </a:r>
                      <a:endParaRPr lang="ru-RU" sz="1000" b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l" fontAlgn="ctr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419 125,24800</a:t>
                      </a: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419 125,20000</a:t>
                      </a:r>
                    </a:p>
                  </a:txBody>
                  <a:tcPr marL="9525" marR="9525" marT="9522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/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Введено в эксплуатацию</a:t>
                      </a:r>
                      <a:endParaRPr lang="ru-RU" sz="1000" b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/>
                </a:tc>
                <a:extLst>
                  <a:ext uri="{0D108BD9-81ED-4DB2-BD59-A6C34878D82A}">
                    <a16:rowId xmlns:a16="http://schemas.microsoft.com/office/drawing/2014/main" val="3665951176"/>
                  </a:ext>
                </a:extLst>
              </a:tr>
              <a:tr h="2224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МО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363 248,31000</a:t>
                      </a: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363 248,31000</a:t>
                      </a:r>
                    </a:p>
                  </a:txBody>
                  <a:tcPr marL="9525" marR="9525" marT="9522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401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города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55 876,93800</a:t>
                      </a: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55 876,89000</a:t>
                      </a:r>
                    </a:p>
                  </a:txBody>
                  <a:tcPr marL="9525" marR="9525" marT="9522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4017">
                <a:tc rowSpan="3"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/>
                </a:tc>
                <a:tc rowSpan="3">
                  <a:txBody>
                    <a:bodyPr/>
                    <a:lstStyle/>
                    <a:p>
                      <a:pPr algn="l" fontAlgn="b"/>
                      <a:r>
                        <a:rPr lang="ru-RU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Завершение строительства зданий Детского садика на 100 мест по адресу: Московская область, </a:t>
                      </a:r>
                      <a:r>
                        <a:rPr lang="ru-RU" sz="10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г.о</a:t>
                      </a:r>
                      <a:r>
                        <a:rPr lang="ru-RU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Лобня, </a:t>
                      </a:r>
                      <a:r>
                        <a:rPr lang="ru-RU" sz="10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ул.Борисова</a:t>
                      </a:r>
                      <a:r>
                        <a:rPr lang="ru-RU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д.22</a:t>
                      </a: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20 000,00000</a:t>
                      </a: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20 000,00000</a:t>
                      </a:r>
                    </a:p>
                  </a:txBody>
                  <a:tcPr marL="9525" marR="9525" marT="9522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/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Введено в эксплуатацию</a:t>
                      </a:r>
                      <a:endParaRPr lang="ru-RU" sz="1000" b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/>
                </a:tc>
                <a:extLst>
                  <a:ext uri="{0D108BD9-81ED-4DB2-BD59-A6C34878D82A}">
                    <a16:rowId xmlns:a16="http://schemas.microsoft.com/office/drawing/2014/main" val="142454696"/>
                  </a:ext>
                </a:extLst>
              </a:tr>
              <a:tr h="184017">
                <a:tc vMerge="1"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/>
                </a:tc>
                <a:tc vMerge="1">
                  <a:txBody>
                    <a:bodyPr/>
                    <a:lstStyle/>
                    <a:p>
                      <a:pPr algn="l" fontAlgn="b"/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МО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19 000,000000</a:t>
                      </a: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19 000,000000</a:t>
                      </a:r>
                    </a:p>
                  </a:txBody>
                  <a:tcPr marL="9525" marR="9525" marT="9522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1" u="none" strike="noStrike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525" marR="9525" marT="9522" marB="0" anchor="ctr"/>
                </a:tc>
                <a:extLst>
                  <a:ext uri="{0D108BD9-81ED-4DB2-BD59-A6C34878D82A}">
                    <a16:rowId xmlns:a16="http://schemas.microsoft.com/office/drawing/2014/main" val="1703415994"/>
                  </a:ext>
                </a:extLst>
              </a:tr>
              <a:tr h="184017">
                <a:tc vMerge="1"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/>
                </a:tc>
                <a:tc vMerge="1">
                  <a:txBody>
                    <a:bodyPr/>
                    <a:lstStyle/>
                    <a:p>
                      <a:pPr algn="l" fontAlgn="b"/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города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1 000,00000</a:t>
                      </a: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1 000,00000</a:t>
                      </a:r>
                    </a:p>
                  </a:txBody>
                  <a:tcPr marL="9525" marR="9525" marT="9522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1" u="none" strike="noStrike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525" marR="9525" marT="9522" marB="0" anchor="ctr"/>
                </a:tc>
                <a:extLst>
                  <a:ext uri="{0D108BD9-81ED-4DB2-BD59-A6C34878D82A}">
                    <a16:rowId xmlns:a16="http://schemas.microsoft.com/office/drawing/2014/main" val="1303197647"/>
                  </a:ext>
                </a:extLst>
              </a:tr>
              <a:tr h="184017">
                <a:tc rowSpan="3"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/>
                </a:tc>
                <a:tc rowSpan="3">
                  <a:txBody>
                    <a:bodyPr/>
                    <a:lstStyle/>
                    <a:p>
                      <a:pPr algn="l" fontAlgn="b"/>
                      <a:r>
                        <a:rPr lang="ru-RU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Благоустройство парка у озера </a:t>
                      </a:r>
                      <a:r>
                        <a:rPr lang="ru-RU" sz="10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Киово</a:t>
                      </a:r>
                      <a:endParaRPr lang="ru-RU" sz="1000" b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522 012,25000</a:t>
                      </a: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492 619,56640</a:t>
                      </a:r>
                    </a:p>
                  </a:txBody>
                  <a:tcPr marL="9525" marR="9525" marT="9522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/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Благоустройство общественных территорий</a:t>
                      </a:r>
                      <a:endParaRPr lang="ru-RU" sz="1000" b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/>
                </a:tc>
                <a:extLst>
                  <a:ext uri="{0D108BD9-81ED-4DB2-BD59-A6C34878D82A}">
                    <a16:rowId xmlns:a16="http://schemas.microsoft.com/office/drawing/2014/main" val="1963903527"/>
                  </a:ext>
                </a:extLst>
              </a:tr>
              <a:tr h="184017">
                <a:tc vMerge="1"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/>
                </a:tc>
                <a:tc vMerge="1">
                  <a:txBody>
                    <a:bodyPr/>
                    <a:lstStyle/>
                    <a:p>
                      <a:pPr algn="l" fontAlgn="b"/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МО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222 012,25000</a:t>
                      </a: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196 914,72116</a:t>
                      </a:r>
                    </a:p>
                  </a:txBody>
                  <a:tcPr marL="9525" marR="9525" marT="9522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1" u="none" strike="noStrike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525" marR="9525" marT="9522" marB="0" anchor="ctr"/>
                </a:tc>
                <a:extLst>
                  <a:ext uri="{0D108BD9-81ED-4DB2-BD59-A6C34878D82A}">
                    <a16:rowId xmlns:a16="http://schemas.microsoft.com/office/drawing/2014/main" val="445195574"/>
                  </a:ext>
                </a:extLst>
              </a:tr>
              <a:tr h="184017">
                <a:tc vMerge="1"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/>
                </a:tc>
                <a:tc vMerge="1">
                  <a:txBody>
                    <a:bodyPr/>
                    <a:lstStyle/>
                    <a:p>
                      <a:pPr algn="l" fontAlgn="b"/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ФБ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300 000,00000</a:t>
                      </a: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295 704,84524</a:t>
                      </a:r>
                    </a:p>
                  </a:txBody>
                  <a:tcPr marL="9525" marR="9525" marT="9522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1" u="none" strike="noStrike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525" marR="9525" marT="9522" marB="0" anchor="ctr"/>
                </a:tc>
                <a:extLst>
                  <a:ext uri="{0D108BD9-81ED-4DB2-BD59-A6C34878D82A}">
                    <a16:rowId xmlns:a16="http://schemas.microsoft.com/office/drawing/2014/main" val="64375357"/>
                  </a:ext>
                </a:extLst>
              </a:tr>
              <a:tr h="184017">
                <a:tc rowSpan="3"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/>
                </a:tc>
                <a:tc rowSpan="3">
                  <a:txBody>
                    <a:bodyPr/>
                    <a:lstStyle/>
                    <a:p>
                      <a:pPr algn="l" fontAlgn="b"/>
                      <a:r>
                        <a:rPr lang="ru-RU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Благоустройство общественных территорий (2 сквера)</a:t>
                      </a: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100 000,00000</a:t>
                      </a: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89 307,74957</a:t>
                      </a:r>
                    </a:p>
                  </a:txBody>
                  <a:tcPr marL="9525" marR="9525" marT="9522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/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Благоустройство общественных территорий</a:t>
                      </a:r>
                      <a:endParaRPr lang="ru-RU" sz="1000" b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/>
                </a:tc>
                <a:extLst>
                  <a:ext uri="{0D108BD9-81ED-4DB2-BD59-A6C34878D82A}">
                    <a16:rowId xmlns:a16="http://schemas.microsoft.com/office/drawing/2014/main" val="3224326460"/>
                  </a:ext>
                </a:extLst>
              </a:tr>
              <a:tr h="18401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МО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95 000,00000</a:t>
                      </a: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84 842,35336</a:t>
                      </a:r>
                    </a:p>
                  </a:txBody>
                  <a:tcPr marL="9525" marR="9525" marT="9522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4017">
                <a:tc vMerge="1"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города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5 000,00000</a:t>
                      </a: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4 465,39621</a:t>
                      </a:r>
                    </a:p>
                  </a:txBody>
                  <a:tcPr marL="9525" marR="9525" marT="9522" marB="0" anchor="ctr"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4017">
                <a:tc rowSpan="3"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/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Благоустройство  Центрального парка (в границах улиц: ул. Ленина, </a:t>
                      </a:r>
                      <a:r>
                        <a:rPr lang="ru-RU" sz="10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Букинское</a:t>
                      </a:r>
                      <a:r>
                        <a:rPr lang="ru-RU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шоссе, ул. Промышленная, ул. Некрасова)</a:t>
                      </a: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62 568,67000</a:t>
                      </a: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62 567,13523</a:t>
                      </a:r>
                    </a:p>
                  </a:txBody>
                  <a:tcPr marL="9525" marR="9525" marT="9522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2023 -2024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/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Благоустройство общественных территорий</a:t>
                      </a:r>
                      <a:endParaRPr lang="ru-RU" sz="1000" b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/>
                </a:tc>
                <a:extLst>
                  <a:ext uri="{0D108BD9-81ED-4DB2-BD59-A6C34878D82A}">
                    <a16:rowId xmlns:a16="http://schemas.microsoft.com/office/drawing/2014/main" val="1136491897"/>
                  </a:ext>
                </a:extLst>
              </a:tr>
              <a:tr h="184017">
                <a:tc vMerge="1"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/>
                </a:tc>
                <a:tc vMerge="1">
                  <a:txBody>
                    <a:bodyPr/>
                    <a:lstStyle/>
                    <a:p>
                      <a:pPr algn="l" fontAlgn="b"/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b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МО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59 440,23000</a:t>
                      </a: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59 438,77402</a:t>
                      </a:r>
                    </a:p>
                  </a:txBody>
                  <a:tcPr marL="9525" marR="9525" marT="9522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102667"/>
                  </a:ext>
                </a:extLst>
              </a:tr>
              <a:tr h="195759">
                <a:tc vMerge="1"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/>
                </a:tc>
                <a:tc vMerge="1"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Благоустройство Лесопарковых зон</a:t>
                      </a:r>
                    </a:p>
                  </a:txBody>
                  <a:tcPr marL="9525" marR="9525" marT="9522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города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3 128,44000</a:t>
                      </a: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3 128,36121</a:t>
                      </a:r>
                    </a:p>
                  </a:txBody>
                  <a:tcPr marL="9525" marR="9525" marT="9522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7019862"/>
                  </a:ext>
                </a:extLst>
              </a:tr>
              <a:tr h="184017">
                <a:tc rowSpan="3"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/>
                </a:tc>
                <a:tc rowSpan="3">
                  <a:txBody>
                    <a:bodyPr/>
                    <a:lstStyle/>
                    <a:p>
                      <a:pPr algn="l" fontAlgn="b"/>
                      <a:r>
                        <a:rPr lang="ru-RU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Проведение капитального ремонта в муниципальных общеобразовательных организациях МБОУ СОШ №7</a:t>
                      </a: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687 809,86522</a:t>
                      </a: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682 938,10997</a:t>
                      </a:r>
                    </a:p>
                  </a:txBody>
                  <a:tcPr marL="9525" marR="9525" marT="9522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</a:p>
                  </a:txBody>
                  <a:tcPr marL="9525" marR="9525" marT="9522" marB="0" anchor="ctr"/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Введено в эксплуатацию</a:t>
                      </a:r>
                      <a:endParaRPr lang="ru-RU" sz="1000" b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/>
                </a:tc>
                <a:extLst>
                  <a:ext uri="{0D108BD9-81ED-4DB2-BD59-A6C34878D82A}">
                    <a16:rowId xmlns:a16="http://schemas.microsoft.com/office/drawing/2014/main" val="605664549"/>
                  </a:ext>
                </a:extLst>
              </a:tr>
              <a:tr h="184017">
                <a:tc vMerge="1"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/>
                </a:tc>
                <a:tc vMerge="1">
                  <a:txBody>
                    <a:bodyPr/>
                    <a:lstStyle/>
                    <a:p>
                      <a:pPr algn="l" fontAlgn="b"/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b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МО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619 658,52800</a:t>
                      </a: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614 886,89700</a:t>
                      </a:r>
                    </a:p>
                  </a:txBody>
                  <a:tcPr marL="9525" marR="9525" marT="9522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9424507"/>
                  </a:ext>
                </a:extLst>
              </a:tr>
              <a:tr h="184017">
                <a:tc vMerge="1"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/>
                </a:tc>
                <a:tc vMerge="1">
                  <a:txBody>
                    <a:bodyPr/>
                    <a:lstStyle/>
                    <a:p>
                      <a:pPr algn="l" fontAlgn="b"/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города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68 151,33722</a:t>
                      </a: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68 051,21297</a:t>
                      </a:r>
                    </a:p>
                  </a:txBody>
                  <a:tcPr marL="9525" marR="9525" marT="9522" marB="0" anchor="ctr"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4304484"/>
                  </a:ext>
                </a:extLst>
              </a:tr>
              <a:tr h="30734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Благоустройство лесопарковых зон</a:t>
                      </a: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города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87 749,26000</a:t>
                      </a: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87 749,26000</a:t>
                      </a: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 </a:t>
                      </a: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Введено в эксплуатацию</a:t>
                      </a:r>
                      <a:endParaRPr lang="ru-RU" sz="1000" b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84017">
                <a:tc rowSpan="4">
                  <a:txBody>
                    <a:bodyPr/>
                    <a:lstStyle/>
                    <a:p>
                      <a:pPr algn="ctr" fontAlgn="b"/>
                      <a:r>
                        <a:rPr lang="ru-RU" sz="10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/>
                </a:tc>
                <a:tc rowSpan="4">
                  <a:txBody>
                    <a:bodyPr/>
                    <a:lstStyle/>
                    <a:p>
                      <a:pPr algn="l" fontAlgn="ctr"/>
                      <a:r>
                        <a:rPr lang="ru-RU" sz="10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2 577 184,70709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2 532 226,43204</a:t>
                      </a:r>
                    </a:p>
                  </a:txBody>
                  <a:tcPr marL="0" marR="0" marT="0" marB="0" anchor="ctr"/>
                </a:tc>
                <a:tc rowSpan="4">
                  <a:txBody>
                    <a:bodyPr/>
                    <a:lstStyle/>
                    <a:p>
                      <a:pPr algn="l" fontAlgn="b"/>
                      <a:r>
                        <a:rPr lang="ru-RU" sz="10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b"/>
                </a:tc>
                <a:tc rowSpan="4">
                  <a:txBody>
                    <a:bodyPr/>
                    <a:lstStyle/>
                    <a:p>
                      <a:pPr algn="l" fontAlgn="b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b"/>
                </a:tc>
                <a:extLst>
                  <a:ext uri="{0D108BD9-81ED-4DB2-BD59-A6C34878D82A}">
                    <a16:rowId xmlns:a16="http://schemas.microsoft.com/office/drawing/2014/main" val="3977602796"/>
                  </a:ext>
                </a:extLst>
              </a:tr>
              <a:tr h="18401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ФБ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300 000,00000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295 704,84524</a:t>
                      </a: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7771529"/>
                  </a:ext>
                </a:extLst>
              </a:tr>
              <a:tr h="18401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МО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1 828 858,96887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1 788 830,70641</a:t>
                      </a: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8401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города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448 325,73822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447 690,88039</a:t>
                      </a:r>
                    </a:p>
                  </a:txBody>
                  <a:tcPr marL="0" marR="0" marT="0" marB="0" anchor="b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25562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242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956470" y="583075"/>
            <a:ext cx="10279059" cy="677901"/>
          </a:xfrm>
        </p:spPr>
        <p:txBody>
          <a:bodyPr>
            <a:noAutofit/>
          </a:bodyPr>
          <a:lstStyle/>
          <a:p>
            <a:pPr algn="ctr" eaLnBrk="1" fontAlgn="ctr" hangingPunct="1"/>
            <a:r>
              <a:rPr lang="ru-RU" altLang="ru-RU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Основные  характеристики  бюджета  городского  округа  Лобня  за  2023  год</a:t>
            </a:r>
            <a:endParaRPr lang="ru-RU" altLang="ru-RU" sz="2000" dirty="0"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graphicFrame>
        <p:nvGraphicFramePr>
          <p:cNvPr id="2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3335712"/>
              </p:ext>
            </p:extLst>
          </p:nvPr>
        </p:nvGraphicFramePr>
        <p:xfrm>
          <a:off x="846182" y="1259205"/>
          <a:ext cx="10279059" cy="5438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292" name="Заголовок 1"/>
          <p:cNvSpPr txBox="1">
            <a:spLocks/>
          </p:cNvSpPr>
          <p:nvPr/>
        </p:nvSpPr>
        <p:spPr bwMode="auto">
          <a:xfrm>
            <a:off x="10049691" y="1259205"/>
            <a:ext cx="1422400" cy="243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ts val="300"/>
              </a:spcBef>
              <a:buClr>
                <a:srgbClr val="A04DA3"/>
              </a:buClr>
              <a:buFont typeface="Georgia" pitchFamily="18" charset="0"/>
              <a:buChar char="•"/>
              <a:defRPr sz="2800">
                <a:solidFill>
                  <a:schemeClr val="tx1"/>
                </a:solidFill>
                <a:latin typeface="Georgia" pitchFamily="18" charset="0"/>
              </a:defRPr>
            </a:lvl1pPr>
            <a:lvl2pPr marL="657225" indent="-246063" eaLnBrk="0" hangingPunct="0">
              <a:spcBef>
                <a:spcPts val="300"/>
              </a:spcBef>
              <a:buClr>
                <a:schemeClr val="accent2"/>
              </a:buClr>
              <a:buFont typeface="Georgia" pitchFamily="18" charset="0"/>
              <a:buChar char="▫"/>
              <a:defRPr sz="2600">
                <a:solidFill>
                  <a:schemeClr val="accent2"/>
                </a:solidFill>
                <a:latin typeface="Georgia" pitchFamily="18" charset="0"/>
              </a:defRPr>
            </a:lvl2pPr>
            <a:lvl3pPr marL="922338" indent="-219075" eaLnBrk="0" hangingPunct="0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Char char=""/>
              <a:defRPr sz="2400">
                <a:solidFill>
                  <a:schemeClr val="accent1"/>
                </a:solidFill>
                <a:latin typeface="Georgia" pitchFamily="18" charset="0"/>
              </a:defRPr>
            </a:lvl3pPr>
            <a:lvl4pPr marL="1179513" indent="-200025" eaLnBrk="0" hangingPunct="0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Char char=""/>
              <a:defRPr sz="2200">
                <a:solidFill>
                  <a:schemeClr val="accent1"/>
                </a:solidFill>
                <a:latin typeface="Georgia" pitchFamily="18" charset="0"/>
              </a:defRPr>
            </a:lvl4pPr>
            <a:lvl5pPr marL="1389063" indent="-182563" eaLnBrk="0" hangingPunct="0">
              <a:spcBef>
                <a:spcPts val="300"/>
              </a:spcBef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9pPr>
          </a:lstStyle>
          <a:p>
            <a:pPr algn="ctr" eaLnBrk="1" fontAlgn="ctr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altLang="ru-RU" sz="1400" dirty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337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3468550"/>
              </p:ext>
            </p:extLst>
          </p:nvPr>
        </p:nvGraphicFramePr>
        <p:xfrm>
          <a:off x="110412" y="1150890"/>
          <a:ext cx="11971176" cy="5529345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11078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64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321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395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97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37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417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32089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муниципальной программы 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 anchor="ctr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НПА, которым установлены меры </a:t>
                      </a:r>
                    </a:p>
                    <a:p>
                      <a:pPr algn="ctr" fontAlgn="t"/>
                      <a: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соц. поддержки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 anchor="ctr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 anchor="ctr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меры социальной поддержки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 anchor="ctr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Численность, человек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 anchor="ctr"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Объем расходов, тыс.рублей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 anchor="ctr"/>
                </a:tc>
                <a:tc hMerge="1">
                  <a:txBody>
                    <a:bodyPr/>
                    <a:lstStyle/>
                    <a:p>
                      <a:pPr algn="ctr" fontAlgn="t"/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97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 на 2023 год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за</a:t>
                      </a:r>
                    </a:p>
                    <a:p>
                      <a:pPr algn="ctr" fontAlgn="t"/>
                      <a: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2023 год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6392">
                <a:tc rowSpan="5">
                  <a:txBody>
                    <a:bodyPr/>
                    <a:lstStyle/>
                    <a:p>
                      <a:pPr algn="ctr" fontAlgn="t"/>
                      <a:endParaRPr lang="ru-RU" sz="930" b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t"/>
                      <a:endParaRPr lang="ru-RU" sz="930" b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t"/>
                      <a:endParaRPr lang="ru-RU" sz="930" b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t"/>
                      <a:endParaRPr lang="ru-RU" sz="930" b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t"/>
                      <a:endParaRPr lang="ru-RU" sz="930" b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t"/>
                      <a:endParaRPr lang="ru-RU" sz="930" b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93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</a:t>
                      </a:r>
                      <a:r>
                        <a:rPr lang="ru-RU" sz="930" b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программа «Социальная защита населения»</a:t>
                      </a:r>
                      <a:endParaRPr lang="ru-RU" sz="93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/>
                </a:tc>
                <a:tc rowSpan="2">
                  <a:txBody>
                    <a:bodyPr/>
                    <a:lstStyle/>
                    <a:p>
                      <a:pPr algn="l" fontAlgn="t"/>
                      <a:r>
                        <a:rPr lang="ru-RU" sz="93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Совета депутатов г.Лобня от 21.06.2001 г. №77/10 «Положение «О  наградах города Лобня» (с учетом изменений и дополнений от 27.06.2002 №25/24, от 28.08.2003 №39/445,от 26.02.2004 №47/552, от 29.03.2012 №68/5) </a:t>
                      </a:r>
                      <a:endParaRPr lang="ru-RU" sz="93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/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ru-RU" sz="93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Лица, удостоенные</a:t>
                      </a:r>
                      <a:r>
                        <a:rPr lang="ru-RU" sz="930" b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звания  «Почетный гражданин г.Лобня»</a:t>
                      </a:r>
                      <a:endParaRPr lang="ru-RU" sz="93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3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Лекарственное </a:t>
                      </a:r>
                      <a:r>
                        <a:rPr lang="ru-RU" sz="930" b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</a:t>
                      </a:r>
                      <a:endParaRPr lang="ru-RU" sz="93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3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93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3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700,0</a:t>
                      </a:r>
                      <a:endParaRPr lang="ru-RU" sz="93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3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555,5</a:t>
                      </a:r>
                      <a:endParaRPr lang="ru-RU" sz="93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13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3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 льгот по оплате жилья и коммунальных услуг</a:t>
                      </a:r>
                      <a:endParaRPr lang="ru-RU" sz="93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3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endParaRPr lang="ru-RU" sz="93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3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4 130,0</a:t>
                      </a:r>
                      <a:endParaRPr lang="ru-RU" sz="93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3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3 988,7</a:t>
                      </a:r>
                      <a:endParaRPr lang="ru-RU" sz="93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76472">
                <a:tc vMerge="1">
                  <a:txBody>
                    <a:bodyPr/>
                    <a:lstStyle/>
                    <a:p>
                      <a:pPr algn="ctr" fontAlgn="t"/>
                      <a:endParaRPr lang="ru-RU" sz="850" b="0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3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Совета депутатов городского округа Лобня  от 14.12.2022 №209/28 «О предоставлении мер социальной поддержки</a:t>
                      </a:r>
                      <a:r>
                        <a:rPr lang="ru-RU" sz="930" b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 оплате жилья и коммунальных услуг отдельным категориям граждан, проживающих в городском округе Лобня»;  Постановление Главы городского округа Лобня от 30.12.2022   № 1156-ПГ «О внесении изменений в постановление Главы городского округа Лобня от 31.12.2019 № 1901 «О Порядке предоставления мер социальной поддержки по оплате жилья и коммунальных услуг отдельным категориям граждан»</a:t>
                      </a:r>
                      <a:endParaRPr lang="ru-RU" sz="93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3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Лица пенсионного возраста, имеющие в пенсионном удостоверении отметку "Ветеран труда»;  лица, награжденные Знаком отличия «За заслуги перед городом Лобня»; лица, имеющие статус инвалида в соответствии с ФЗ «О социальной защите инвалидов в Российской федерации», проживающие в жилых помещениях частного жилищного фонда; граждане, подвергшиеся воздействию радиации вследствие Чернобыльской катастрофы, проживающие в жилых помещениях частного (кроме приватизированного) жилищного фонда</a:t>
                      </a:r>
                      <a:endParaRPr lang="ru-RU" sz="93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3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</a:t>
                      </a:r>
                      <a:r>
                        <a:rPr lang="ru-RU" sz="930" b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льгот по оплате жилья и коммунальных услуг</a:t>
                      </a:r>
                      <a:endParaRPr lang="ru-RU" sz="93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30" b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1 592</a:t>
                      </a:r>
                      <a:endParaRPr lang="ru-RU" sz="93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3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12 920,0</a:t>
                      </a:r>
                      <a:endParaRPr lang="ru-RU" sz="93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3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10 671,1</a:t>
                      </a:r>
                      <a:endParaRPr lang="ru-RU" sz="93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3808">
                <a:tc vMerge="1">
                  <a:txBody>
                    <a:bodyPr/>
                    <a:lstStyle/>
                    <a:p>
                      <a:pPr algn="ctr" fontAlgn="t"/>
                      <a:endParaRPr lang="ru-RU" sz="850" b="0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3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Совета депутатов городского округа Лобня от 28.04.2020 №69/57</a:t>
                      </a:r>
                      <a:r>
                        <a:rPr lang="ru-RU" sz="930" b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«О новой редакции Положения «О порядке предоставления единовременной денежной выплаты многодетной семье на территории городского округа Лобня»</a:t>
                      </a:r>
                      <a:endParaRPr lang="ru-RU" sz="93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3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Многодетные</a:t>
                      </a:r>
                      <a:r>
                        <a:rPr lang="ru-RU" sz="930" b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семьи, в которых не менее 3-х несовершеннолетних детей, прописанные в городском округе Лобня</a:t>
                      </a:r>
                      <a:endParaRPr lang="ru-RU" sz="93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3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Единовременная денежная выплата</a:t>
                      </a:r>
                    </a:p>
                    <a:p>
                      <a:pPr algn="l" fontAlgn="t"/>
                      <a:endParaRPr lang="ru-RU" sz="93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3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528 семей</a:t>
                      </a:r>
                      <a:endParaRPr lang="ru-RU" sz="93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3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5 600,0</a:t>
                      </a:r>
                      <a:endParaRPr lang="ru-RU" sz="93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3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5 280,0</a:t>
                      </a:r>
                      <a:endParaRPr lang="ru-RU" sz="93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6415">
                <a:tc vMerge="1">
                  <a:txBody>
                    <a:bodyPr/>
                    <a:lstStyle/>
                    <a:p>
                      <a:pPr algn="ctr" fontAlgn="t"/>
                      <a:endParaRPr lang="ru-RU" sz="850" b="0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3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Распоряжения Главы городского округа  Лобня</a:t>
                      </a:r>
                      <a:endParaRPr lang="ru-RU" sz="93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3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Нуждающиеся,</a:t>
                      </a:r>
                      <a:r>
                        <a:rPr lang="ru-RU" sz="930" b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малообеспеченные граждане (малоимущие, матери-одиночки, дети-инвалиды, участники ВОВ, граждане, оказавшиеся в трудной жизненной ситуации)</a:t>
                      </a:r>
                      <a:endParaRPr lang="ru-RU" sz="93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3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Адресная материальная помощь</a:t>
                      </a:r>
                      <a:endParaRPr lang="ru-RU" sz="93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3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1 752</a:t>
                      </a:r>
                      <a:endParaRPr lang="ru-RU" sz="93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3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3 382,0</a:t>
                      </a:r>
                      <a:endParaRPr lang="ru-RU" sz="93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3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ru-RU" sz="930" b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569,3</a:t>
                      </a:r>
                      <a:endParaRPr lang="ru-RU" sz="93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8845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3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«Здравоохранение»</a:t>
                      </a:r>
                      <a:endParaRPr lang="ru-RU" sz="93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3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</a:t>
                      </a:r>
                      <a:r>
                        <a:rPr lang="ru-RU" sz="930" b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 Лобня от 26.01.2021 №52 «Об утверждении Порядка предоставления единовременной выплаты врачам-педиатрам при приеме на работу в государственные учреждения здравоохранения Московской области, расположенные на территории города»</a:t>
                      </a:r>
                      <a:endParaRPr lang="ru-RU" sz="93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3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Участковые врачи педиатры Лобненской детской городской поликлиники</a:t>
                      </a:r>
                      <a:endParaRPr lang="ru-RU" sz="93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3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Единовременная денежная</a:t>
                      </a:r>
                      <a:r>
                        <a:rPr lang="ru-RU" sz="930" b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3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выплата</a:t>
                      </a:r>
                      <a:endParaRPr lang="ru-RU" sz="93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3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93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3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200,0</a:t>
                      </a:r>
                      <a:endParaRPr lang="ru-RU" sz="93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3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200,0</a:t>
                      </a:r>
                      <a:endParaRPr lang="ru-RU" sz="93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2567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3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</a:t>
                      </a:r>
                      <a:r>
                        <a:rPr lang="ru-RU" sz="930" b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 Лобня от 18.05.2020 №475 «Об утверждении Порядка предоставления единовременного пособия врачам и фельдшерам, приглашенным на работу в </a:t>
                      </a:r>
                      <a:r>
                        <a:rPr lang="ru-RU" sz="930" b="0" u="none" strike="noStrike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Лобненскую</a:t>
                      </a:r>
                      <a:r>
                        <a:rPr lang="ru-RU" sz="930" b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подстанцию СМП ГБУЗ МО МОССМП»</a:t>
                      </a:r>
                      <a:endParaRPr lang="ru-RU" sz="93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3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Врачи и фельдшеры  </a:t>
                      </a:r>
                      <a:r>
                        <a:rPr lang="ru-RU" sz="930" b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Лобненской</a:t>
                      </a:r>
                      <a:r>
                        <a:rPr lang="ru-RU" sz="93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подстанции СМП ГБУЗ МО МОССМП</a:t>
                      </a:r>
                      <a:endParaRPr lang="ru-RU" sz="93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3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Единовременная денежная</a:t>
                      </a:r>
                      <a:r>
                        <a:rPr lang="ru-RU" sz="930" b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3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выплата</a:t>
                      </a:r>
                      <a:endParaRPr lang="ru-RU" sz="93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4935" marR="4935" marT="4935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1 100,0</a:t>
                      </a:r>
                    </a:p>
                  </a:txBody>
                  <a:tcPr marL="4935" marR="4935" marT="4935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1 100,0</a:t>
                      </a:r>
                    </a:p>
                  </a:txBody>
                  <a:tcPr marL="4935" marR="4935" marT="4935" marB="0"/>
                </a:tc>
                <a:extLst>
                  <a:ext uri="{0D108BD9-81ED-4DB2-BD59-A6C34878D82A}">
                    <a16:rowId xmlns:a16="http://schemas.microsoft.com/office/drawing/2014/main" val="4173185930"/>
                  </a:ext>
                </a:extLst>
              </a:tr>
              <a:tr h="533911">
                <a:tc>
                  <a:txBody>
                    <a:bodyPr/>
                    <a:lstStyle/>
                    <a:p>
                      <a:pPr algn="ctr" fontAlgn="t"/>
                      <a:r>
                        <a:rPr lang="ru-RU" sz="93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«Образование»</a:t>
                      </a:r>
                      <a:endParaRPr lang="ru-RU" sz="93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3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Администрации города Лобня от 22.06.2016</a:t>
                      </a:r>
                      <a:r>
                        <a:rPr lang="ru-RU" sz="930" b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№907 «О порядке и размерах выплаты денежной  компенсации за найм жилых помещений сотрудникам муниципальных учреждений»</a:t>
                      </a:r>
                      <a:endParaRPr lang="ru-RU" sz="93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3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Педагогические</a:t>
                      </a:r>
                      <a:r>
                        <a:rPr lang="ru-RU" sz="930" b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работники и иные категории работников муниципальных образовательных организаций городского округа Лобня, их несовершеннолетние дети</a:t>
                      </a:r>
                      <a:endParaRPr lang="ru-RU" sz="93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3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Денежная компенсация</a:t>
                      </a:r>
                      <a:endParaRPr lang="ru-RU" sz="93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3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93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3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316,4</a:t>
                      </a:r>
                      <a:endParaRPr lang="ru-RU" sz="93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3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316,4</a:t>
                      </a:r>
                      <a:endParaRPr lang="ru-RU" sz="93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1037">
                <a:tc>
                  <a:txBody>
                    <a:bodyPr/>
                    <a:lstStyle/>
                    <a:p>
                      <a:pPr algn="l" fontAlgn="b"/>
                      <a:r>
                        <a:rPr lang="ru-RU" sz="93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93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3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3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3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3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3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3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3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3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3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r>
                        <a:rPr lang="ru-RU" sz="930" b="1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348,4</a:t>
                      </a:r>
                      <a:endParaRPr lang="ru-RU" sz="93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3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r>
                        <a:rPr lang="ru-RU" sz="930" b="1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681,0</a:t>
                      </a:r>
                      <a:endParaRPr lang="ru-RU" sz="93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35" marR="4935" marT="4935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1543668" y="566115"/>
            <a:ext cx="94219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с учетом интересов целевых групп  пользователей, на которые направлены       мероприятия муниципальных программ за 2023 год </a:t>
            </a:r>
            <a:endParaRPr lang="ru-RU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61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628650" y="143435"/>
            <a:ext cx="10934700" cy="6552005"/>
          </a:xfrm>
        </p:spPr>
        <p:txBody>
          <a:bodyPr>
            <a:noAutofit/>
          </a:bodyPr>
          <a:lstStyle/>
          <a:p>
            <a:pPr marL="0" indent="0" algn="ctr">
              <a:buNone/>
              <a:defRPr/>
            </a:pPr>
            <a:r>
              <a:rPr lang="ru-RU" altLang="ru-RU" sz="1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КОНТАКТНЫЕ ДАННЫЕ</a:t>
            </a:r>
          </a:p>
          <a:p>
            <a:pPr marL="0" indent="0" algn="ctr" eaLnBrk="1" hangingPunct="1">
              <a:buFont typeface="Wingdings" pitchFamily="2" charset="2"/>
              <a:buNone/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Финансового управления Администрации городского округа Лобня</a:t>
            </a:r>
          </a:p>
          <a:p>
            <a:pPr marL="0" indent="355600" algn="ctr" eaLnBrk="1" hangingPunct="1">
              <a:buFont typeface="Wingdings" pitchFamily="2" charset="2"/>
              <a:buNone/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ГРАФИК РАБОТЫ:</a:t>
            </a:r>
          </a:p>
          <a:p>
            <a:pPr marL="0" indent="355600" algn="ctr">
              <a:buNone/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Понедельник-четверг с 9</a:t>
            </a:r>
            <a:r>
              <a:rPr lang="ru-RU" sz="16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18</a:t>
            </a:r>
            <a:r>
              <a:rPr lang="ru-RU" sz="16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часов</a:t>
            </a:r>
          </a:p>
          <a:p>
            <a:pPr marL="0" indent="355600" algn="ctr">
              <a:buNone/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Пятница с 9</a:t>
            </a:r>
            <a:r>
              <a:rPr lang="ru-RU" sz="16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16</a:t>
            </a:r>
            <a:r>
              <a:rPr lang="ru-RU" sz="16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часов</a:t>
            </a:r>
          </a:p>
          <a:p>
            <a:pPr marL="0" indent="355600" algn="ctr">
              <a:buNone/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Суббота, воскресенье – выходной</a:t>
            </a:r>
          </a:p>
          <a:p>
            <a:pPr marL="0" indent="355600" algn="ctr">
              <a:buNone/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Перерыв с 13</a:t>
            </a:r>
            <a:r>
              <a:rPr lang="ru-RU" sz="16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13</a:t>
            </a:r>
            <a:r>
              <a:rPr lang="ru-RU" sz="16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часов</a:t>
            </a:r>
          </a:p>
          <a:p>
            <a:pPr marL="0" indent="355600" algn="ctr" eaLnBrk="1" hangingPunct="1">
              <a:buFont typeface="Wingdings" pitchFamily="2" charset="2"/>
              <a:buNone/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АДРЕС: 141730, Московская область, г. Лобня,  ул. Ленина, д. 7а</a:t>
            </a:r>
          </a:p>
          <a:p>
            <a:pPr marL="0" indent="355600" algn="ctr" eaLnBrk="1" hangingPunct="1">
              <a:buFont typeface="Wingdings" pitchFamily="2" charset="2"/>
              <a:buNone/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ТЕЛЕФОН: 8(495)577-00-07</a:t>
            </a:r>
          </a:p>
          <a:p>
            <a:pPr marL="0" indent="355600" algn="ctr" eaLnBrk="1" hangingPunct="1">
              <a:buFont typeface="Wingdings" pitchFamily="2" charset="2"/>
              <a:buNone/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ОФИЦИАЛЬНЫЙ САЙТ: 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лобня.рф</a:t>
            </a:r>
          </a:p>
          <a:p>
            <a:pPr marL="0" indent="355600" algn="ctr" eaLnBrk="1" hangingPunct="1">
              <a:buFont typeface="Wingdings" pitchFamily="2" charset="2"/>
              <a:buNone/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ЭЛЕКТРОННАЯ ПОЧТА: lobnfu@mail.ru</a:t>
            </a:r>
          </a:p>
          <a:p>
            <a:pPr marL="0" indent="355600" algn="ctr" eaLnBrk="1" hangingPunct="1">
              <a:buFont typeface="Wingdings" pitchFamily="2" charset="2"/>
              <a:buNone/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ГРАФИК ЛИЧНОГО ПРИЕМА ГРАЖДАН:</a:t>
            </a:r>
          </a:p>
          <a:p>
            <a:pPr marL="0" indent="355600" algn="ctr" eaLnBrk="1" hangingPunct="1">
              <a:buFont typeface="Wingdings" pitchFamily="2" charset="2"/>
              <a:buNone/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Начальник управления</a:t>
            </a:r>
          </a:p>
          <a:p>
            <a:pPr marL="0" indent="355600" algn="ctr" eaLnBrk="1" hangingPunct="1">
              <a:buFont typeface="Wingdings" pitchFamily="2" charset="2"/>
              <a:buNone/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вторник с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16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13</a:t>
            </a:r>
            <a:r>
              <a:rPr lang="ru-RU" sz="16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часов</a:t>
            </a:r>
          </a:p>
          <a:p>
            <a:pPr marL="0" indent="355600" algn="ctr" eaLnBrk="1" hangingPunct="1">
              <a:buFont typeface="Wingdings" pitchFamily="2" charset="2"/>
              <a:buNone/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начальника управления</a:t>
            </a:r>
          </a:p>
          <a:p>
            <a:pPr marL="0" indent="355600" algn="ctr" eaLnBrk="1" hangingPunct="1">
              <a:buFont typeface="Wingdings" pitchFamily="2" charset="2"/>
              <a:buNone/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среда с 14</a:t>
            </a:r>
            <a:r>
              <a:rPr lang="ru-RU" sz="16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18</a:t>
            </a:r>
            <a:r>
              <a:rPr lang="ru-RU" sz="16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часов</a:t>
            </a:r>
          </a:p>
          <a:p>
            <a:pPr marL="0" indent="355600" algn="ctr" eaLnBrk="1" hangingPunct="1">
              <a:buFont typeface="Wingdings" pitchFamily="2" charset="2"/>
              <a:buNone/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Специалисты управления</a:t>
            </a:r>
          </a:p>
          <a:p>
            <a:pPr marL="0" indent="355600" algn="ctr" eaLnBrk="1" hangingPunct="1">
              <a:buFont typeface="Wingdings" pitchFamily="2" charset="2"/>
              <a:buNone/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понедельник-четверг с 9</a:t>
            </a:r>
            <a:r>
              <a:rPr lang="ru-RU" sz="16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13</a:t>
            </a:r>
            <a:r>
              <a:rPr lang="ru-RU" sz="16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часов</a:t>
            </a:r>
          </a:p>
          <a:p>
            <a:pPr marL="0" indent="355600" algn="ctr" eaLnBrk="1" hangingPunct="1">
              <a:buFont typeface="Wingdings" pitchFamily="2" charset="2"/>
              <a:buNone/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пятница с 9</a:t>
            </a:r>
            <a:r>
              <a:rPr lang="ru-RU" sz="16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16</a:t>
            </a:r>
            <a:r>
              <a:rPr lang="ru-RU" sz="16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часов</a:t>
            </a:r>
          </a:p>
          <a:p>
            <a:pPr algn="ctr" eaLnBrk="1" hangingPunct="1">
              <a:defRPr/>
            </a:pPr>
            <a:endParaRPr lang="ru-RU" sz="11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05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owerpointbase.com-1023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12203</TotalTime>
  <Words>17449</Words>
  <Application>Microsoft Office PowerPoint</Application>
  <PresentationFormat>Широкоэкранный</PresentationFormat>
  <Paragraphs>3753</Paragraphs>
  <Slides>91</Slides>
  <Notes>16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91</vt:i4>
      </vt:variant>
    </vt:vector>
  </HeadingPairs>
  <TitlesOfParts>
    <vt:vector size="100" baseType="lpstr">
      <vt:lpstr>Arial</vt:lpstr>
      <vt:lpstr>Calibri</vt:lpstr>
      <vt:lpstr>Calibri Light</vt:lpstr>
      <vt:lpstr>Times New Roman</vt:lpstr>
      <vt:lpstr>Trebuchet MS</vt:lpstr>
      <vt:lpstr>Wingdings</vt:lpstr>
      <vt:lpstr>Wingdings 2</vt:lpstr>
      <vt:lpstr>HDOfficeLightV0</vt:lpstr>
      <vt:lpstr>powerpointbase.com-1023</vt:lpstr>
      <vt:lpstr>БЮДЖЕТ ДЛЯ ГРАЖДАН</vt:lpstr>
      <vt:lpstr>Содержание</vt:lpstr>
      <vt:lpstr>Презентация PowerPoint</vt:lpstr>
      <vt:lpstr>Презентация PowerPoint</vt:lpstr>
      <vt:lpstr>Презентация PowerPoint</vt:lpstr>
      <vt:lpstr>Презентация PowerPoint</vt:lpstr>
      <vt:lpstr>Выполнение основных показателей социально-экономического  развития городского округа Лобня за 2023 год </vt:lpstr>
      <vt:lpstr>Презентация PowerPoint</vt:lpstr>
      <vt:lpstr>Основные  характеристики  бюджета  городского  округа  Лобня  за  2023  год</vt:lpstr>
      <vt:lpstr>Презентация PowerPoint</vt:lpstr>
      <vt:lpstr>Информация об объеме и структуре налоговых и неналоговых доходов, а также межбюджетных трансфертов городского округа Лобня за 2023 год</vt:lpstr>
      <vt:lpstr>Информация об объеме и структуре налоговых и неналоговых доходов, а также межбюджетных трансфертов городского округа Лобня за 2023 год</vt:lpstr>
      <vt:lpstr>Информация об объеме и структуре налоговых и неналоговых доходов, а также межбюджетных трансфертов городского округа Лобня за 2023 год</vt:lpstr>
      <vt:lpstr>Информация об объеме и структуре налоговых и неналоговых доходов, а также межбюджетных трансфертов городского округа Лобня за 2023 год</vt:lpstr>
      <vt:lpstr>Информация об объеме и структуре налоговых и неналоговых доходов, а также межбюджетных трансфертов городского округа Лобня за 2023 год</vt:lpstr>
      <vt:lpstr>Информация об объеме и структуре налоговых и неналоговых доходов, а также межбюджетных трансфертов городского округа Лобня за 2023 год</vt:lpstr>
      <vt:lpstr>Информация об объеме и структуре налоговых и неналоговых доходов, а также межбюджетных трансфертов городского округа Лобня за 2023 год</vt:lpstr>
      <vt:lpstr>Информация об объеме и структуре налоговых и неналоговых доходов, а также межбюджетных трансфертов городского округа Лобня за 2023 год</vt:lpstr>
      <vt:lpstr>Информация об объеме и структуре налоговых и неналоговых доходов, а также межбюджетных трансфертов городского округа Лобня за 2023 год</vt:lpstr>
      <vt:lpstr>Информация об объеме и структуре налоговых и неналоговых доходов, а также межбюджетных трансфертов городского округа Лобня за 2023 год</vt:lpstr>
      <vt:lpstr>Информация об объеме и структуре налоговых и неналоговых доходов, а также межбюджетных трансфертов городского округа Лобня за 2023 год</vt:lpstr>
      <vt:lpstr>Информация об объеме и структуре налоговых и неналоговых доходов, а также межбюджетных трансфертов городского округа Лобня за 2023 год</vt:lpstr>
      <vt:lpstr>Информация об объеме и структуре налоговых и неналоговых доходов, а также межбюджетных трансфертов городского округа Лобня за 2023 год</vt:lpstr>
      <vt:lpstr>Информация об объеме и структуре налоговых и неналоговых доходов, а также межбюджетных трансфертов городского округа Лобня за 2023 год</vt:lpstr>
      <vt:lpstr>Информация об объеме и структуре налоговых и неналоговых доходов, а также межбюджетных трансфертов городского округа Лобня за 2023 год</vt:lpstr>
      <vt:lpstr>Информация об объеме и структуре налоговых и неналоговых доходов, а также межбюджетных трансфертов городского округа Лобня за 2023 год</vt:lpstr>
      <vt:lpstr>Информация об объеме и структуре налоговых и неналоговых доходов, а также межбюджетных трансфертов городского округа Лобня за 2023 год</vt:lpstr>
      <vt:lpstr>Информация об объеме и структуре налоговых и неналоговых доходов, а также межбюджетных трансфертов городского округа Лобня за 2023 год</vt:lpstr>
      <vt:lpstr>Информация об объеме и структуре налоговых и неналоговых доходов, а также межбюджетных трансфертов городского округа Лобня за 2023 год</vt:lpstr>
      <vt:lpstr>Информация об объеме и структуре налоговых и неналоговых доходов, а также межбюджетных трансфертов городского округа Лобня за 2023 год</vt:lpstr>
      <vt:lpstr>Информация об объеме и структуре налоговых и неналоговых доходов, а также межбюджетных трансфертов городского округа Лобня за 2023 год</vt:lpstr>
      <vt:lpstr>Информация об объеме и структуре налоговых и неналоговых доходов, а также межбюджетных трансфертов городского округа Лобня за 2023 год</vt:lpstr>
      <vt:lpstr>Информация об объеме и структуре налоговых и неналоговых доходов, а также межбюджетных трансфертов городского округа Лобня за 2023 год</vt:lpstr>
      <vt:lpstr>Информация об объеме и структуре налоговых и неналоговых доходов, а также межбюджетных трансфертов городского округа Лобня за 2023 год</vt:lpstr>
      <vt:lpstr>Динамика исполнения бюджета городского округа Лобня  за 2021-2023 годы по доходам</vt:lpstr>
      <vt:lpstr>Презентация PowerPoint</vt:lpstr>
      <vt:lpstr>Презентация PowerPoint</vt:lpstr>
      <vt:lpstr>Презентация PowerPoint</vt:lpstr>
      <vt:lpstr>Презентация PowerPoint</vt:lpstr>
      <vt:lpstr>Объем и структура муниципального внутреннего долга  городского округа Лобня, а также расходы на его обслуживание за 2023 год</vt:lpstr>
      <vt:lpstr>Динамика и структура муниципального долга городского округа Лобня  за 2021-2023 годы</vt:lpstr>
      <vt:lpstr> Ставки по местным налогам</vt:lpstr>
      <vt:lpstr>Оценка потерь бюджета городского округа Лобня от предоставленных  налоговых льгот в  2023 году</vt:lpstr>
      <vt:lpstr>Информация об удельном объеме налоговых и неналоговых доходов на душу населения в городских округах Московской области с численностью постоянного населения                         от 55 тыс. до 120 тыс. человек на 01.01.2024г. </vt:lpstr>
      <vt:lpstr>Расходы бюджета </vt:lpstr>
      <vt:lpstr>Структура расходов бюджета городского округа Лобня  по сферам деятельности в 2023 г. </vt:lpstr>
      <vt:lpstr>Презентация PowerPoint</vt:lpstr>
      <vt:lpstr>Презентация PowerPoint</vt:lpstr>
      <vt:lpstr>Доля расходов по сферам деятельности в общем объеме расходов бюджета    городского округа Лобня в 2023 г. </vt:lpstr>
      <vt:lpstr>Основные характеристики исполнения бюджета  городского округа Лобня</vt:lpstr>
      <vt:lpstr>Основные характеристики исполнения бюджета городского округа Лобня</vt:lpstr>
      <vt:lpstr>Исполнение бюджета по муниципальным программам  В составе расходов бюджета исполнялись 19 муниципальных программ,  расходы на которые в общей сумме составили   6 457 840,92702 тыс. рублей. </vt:lpstr>
      <vt:lpstr>Исполнение бюджета по муниципальным программам, тыс. рублей </vt:lpstr>
      <vt:lpstr>РЕАЛИЗАЦИЯ НАЦИОНАЛЬНЫХ ПРОЕКТОВ НА ТЕРРИТОРИИ  ГОРОДСКОГО ОКРУГА ЛОБНЯ </vt:lpstr>
      <vt:lpstr>КОМПЛЕКСНОЕ БЛАГОУСТРОЙСТВО  2023 год  </vt:lpstr>
      <vt:lpstr>      В 2023 году в рамках реализации мероприятий по благоустройству территорий за счет средств резервного фонда Правительства Российской Федерации начались работы по благоустройству парка у озера Киово городского округа Лобня. </vt:lpstr>
      <vt:lpstr>В 2023 году закончены работы по благоустройству  Лобненского лесопарка</vt:lpstr>
      <vt:lpstr>      В 2023 году на проведение городских праздничных мероприятий и фестивалей направлено 2 349,04297 тыс. рублей.   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</vt:lpstr>
      <vt:lpstr>На территории спортивной школы        «Академия спорта» установлена многофункциональная площадка по программе губернатора Московской области. На ней можно будет не только проводить занятия секций Академии, воспользоваться инфраструктурой площадки смогут все желающие.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Расходы бюджета</dc:title>
  <dc:creator>Захарчук Валентина Аминовна</dc:creator>
  <cp:lastModifiedBy>Ильина Ольга Николаевна</cp:lastModifiedBy>
  <cp:revision>1604</cp:revision>
  <cp:lastPrinted>2024-04-16T08:32:46Z</cp:lastPrinted>
  <dcterms:created xsi:type="dcterms:W3CDTF">2019-03-27T07:13:10Z</dcterms:created>
  <dcterms:modified xsi:type="dcterms:W3CDTF">2024-04-16T08:52:30Z</dcterms:modified>
</cp:coreProperties>
</file>