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4501" r:id="rId4"/>
  </p:sldMasterIdLst>
  <p:notesMasterIdLst>
    <p:notesMasterId r:id="rId83"/>
  </p:notesMasterIdLst>
  <p:handoutMasterIdLst>
    <p:handoutMasterId r:id="rId84"/>
  </p:handoutMasterIdLst>
  <p:sldIdLst>
    <p:sldId id="256" r:id="rId5"/>
    <p:sldId id="282" r:id="rId6"/>
    <p:sldId id="283" r:id="rId7"/>
    <p:sldId id="284" r:id="rId8"/>
    <p:sldId id="285" r:id="rId9"/>
    <p:sldId id="408" r:id="rId10"/>
    <p:sldId id="409" r:id="rId11"/>
    <p:sldId id="288" r:id="rId12"/>
    <p:sldId id="425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6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3" r:id="rId53"/>
    <p:sldId id="384" r:id="rId54"/>
    <p:sldId id="385" r:id="rId55"/>
    <p:sldId id="386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396" r:id="rId66"/>
    <p:sldId id="397" r:id="rId67"/>
    <p:sldId id="398" r:id="rId68"/>
    <p:sldId id="399" r:id="rId69"/>
    <p:sldId id="400" r:id="rId70"/>
    <p:sldId id="401" r:id="rId71"/>
    <p:sldId id="402" r:id="rId72"/>
    <p:sldId id="403" r:id="rId73"/>
    <p:sldId id="404" r:id="rId74"/>
    <p:sldId id="405" r:id="rId75"/>
    <p:sldId id="406" r:id="rId76"/>
    <p:sldId id="407" r:id="rId77"/>
    <p:sldId id="327" r:id="rId78"/>
    <p:sldId id="329" r:id="rId79"/>
    <p:sldId id="333" r:id="rId80"/>
    <p:sldId id="331" r:id="rId81"/>
    <p:sldId id="326" r:id="rId8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662" autoAdjust="0"/>
  </p:normalViewPr>
  <p:slideViewPr>
    <p:cSldViewPr>
      <p:cViewPr>
        <p:scale>
          <a:sx n="115" d="100"/>
          <a:sy n="115" d="100"/>
        </p:scale>
        <p:origin x="-1530" y="6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2355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Численность населения  городского округа Лобня (человек)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3.0678151407064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60-48B6-902C-098085BFDA20}"/>
                </c:ext>
              </c:extLst>
            </c:dLbl>
            <c:dLbl>
              <c:idx val="3"/>
              <c:layout>
                <c:manualLayout>
                  <c:x val="-2.1806853582554516E-2"/>
                  <c:y val="-1.194322174699269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07-4F74-981C-0ECF353C3D02}"/>
                </c:ext>
              </c:extLst>
            </c:dLbl>
            <c:dLbl>
              <c:idx val="4"/>
              <c:layout>
                <c:manualLayout>
                  <c:x val="-1.8691588785046728E-2"/>
                  <c:y val="-8.766462934754094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07-4F74-981C-0ECF353C3D02}"/>
                </c:ext>
              </c:extLst>
            </c:dLbl>
            <c:dLbl>
              <c:idx val="5"/>
              <c:layout>
                <c:manualLayout>
                  <c:x val="-1.5576323987538941E-2"/>
                  <c:y val="-5.698406233800365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2018г.</c:v>
                </c:pt>
                <c:pt idx="1">
                  <c:v>2019г.</c:v>
                </c:pt>
                <c:pt idx="2">
                  <c:v>2020г. план</c:v>
                </c:pt>
                <c:pt idx="3">
                  <c:v>2021г. прогноз</c:v>
                </c:pt>
                <c:pt idx="4">
                  <c:v>2022г. прогноз</c:v>
                </c:pt>
                <c:pt idx="5">
                  <c:v>2023г.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89339</c:v>
                </c:pt>
                <c:pt idx="1">
                  <c:v>90231</c:v>
                </c:pt>
                <c:pt idx="2">
                  <c:v>91075</c:v>
                </c:pt>
                <c:pt idx="3">
                  <c:v>91910</c:v>
                </c:pt>
                <c:pt idx="4">
                  <c:v>92806</c:v>
                </c:pt>
                <c:pt idx="5">
                  <c:v>93729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07-4F74-981C-0ECF353C3D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9.3457943925233638E-3"/>
                  <c:y val="-9.531374106433678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07-4F74-981C-0ECF353C3D02}"/>
                </c:ext>
              </c:extLst>
            </c:dLbl>
            <c:dLbl>
              <c:idx val="4"/>
              <c:layout>
                <c:manualLayout>
                  <c:x val="6.2305295950155761E-3"/>
                  <c:y val="-7.010078376637839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07-4F74-981C-0ECF353C3D02}"/>
                </c:ext>
              </c:extLst>
            </c:dLbl>
            <c:dLbl>
              <c:idx val="5"/>
              <c:layout>
                <c:manualLayout>
                  <c:x val="1.0903426791277258E-2"/>
                  <c:y val="-3.067815140706428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2018г.</c:v>
                </c:pt>
                <c:pt idx="1">
                  <c:v>2019г.</c:v>
                </c:pt>
                <c:pt idx="2">
                  <c:v>2020г. план</c:v>
                </c:pt>
                <c:pt idx="3">
                  <c:v>2021г. прогноз</c:v>
                </c:pt>
                <c:pt idx="4">
                  <c:v>2022г. прогноз</c:v>
                </c:pt>
                <c:pt idx="5">
                  <c:v>2023г.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92020</c:v>
                </c:pt>
                <c:pt idx="4">
                  <c:v>93058</c:v>
                </c:pt>
                <c:pt idx="5">
                  <c:v>94160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007-4F74-981C-0ECF353C3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31904"/>
        <c:axId val="96733440"/>
      </c:barChart>
      <c:catAx>
        <c:axId val="9673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733440"/>
        <c:crosses val="autoZero"/>
        <c:auto val="1"/>
        <c:lblAlgn val="ctr"/>
        <c:lblOffset val="100"/>
        <c:noMultiLvlLbl val="0"/>
      </c:catAx>
      <c:valAx>
        <c:axId val="96733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731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86113541362884"/>
          <c:y val="3.0953823480111459E-2"/>
          <c:w val="0.65213886458637116"/>
          <c:h val="0.45557157091156231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план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173.6</c:v>
                </c:pt>
                <c:pt idx="1">
                  <c:v>169.6</c:v>
                </c:pt>
                <c:pt idx="2">
                  <c:v>186.2</c:v>
                </c:pt>
                <c:pt idx="3">
                  <c:v>173.6</c:v>
                </c:pt>
                <c:pt idx="4">
                  <c:v>176.6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0B-49E4-B2D2-43B875C9BC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за негативное воздействие на окружающую среду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план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0.9</c:v>
                </c:pt>
                <c:pt idx="1">
                  <c:v>0.5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0B-49E4-B2D2-43B875C9BC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(работ)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план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4.9000000000000004</c:v>
                </c:pt>
                <c:pt idx="1">
                  <c:v>9.1999999999999993</c:v>
                </c:pt>
                <c:pt idx="2">
                  <c:v>8.6</c:v>
                </c:pt>
                <c:pt idx="3">
                  <c:v>8.6</c:v>
                </c:pt>
                <c:pt idx="4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0B-49E4-B2D2-43B875C9BC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план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13.4</c:v>
                </c:pt>
                <c:pt idx="1">
                  <c:v>7</c:v>
                </c:pt>
                <c:pt idx="2">
                  <c:v>3.7</c:v>
                </c:pt>
                <c:pt idx="3">
                  <c:v>3.7</c:v>
                </c:pt>
                <c:pt idx="4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0B-49E4-B2D2-43B875C9BC7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план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17</c:v>
                </c:pt>
                <c:pt idx="1">
                  <c:v>6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0B-49E4-B2D2-43B875C9BC7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план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6.7</c:v>
                </c:pt>
                <c:pt idx="1">
                  <c:v>20.2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0B-49E4-B2D2-43B875C9B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465920"/>
        <c:axId val="104467456"/>
      </c:areaChart>
      <c:catAx>
        <c:axId val="10446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4467456"/>
        <c:crosses val="autoZero"/>
        <c:auto val="1"/>
        <c:lblAlgn val="ctr"/>
        <c:lblOffset val="100"/>
        <c:noMultiLvlLbl val="0"/>
      </c:catAx>
      <c:valAx>
        <c:axId val="10446745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04465920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392">
          <a:noFill/>
        </a:ln>
      </c:spPr>
    </c:plotArea>
    <c:plotVisOnly val="1"/>
    <c:dispBlanksAs val="zero"/>
    <c:showDLblsOverMax val="0"/>
  </c:chart>
  <c:txPr>
    <a:bodyPr/>
    <a:lstStyle/>
    <a:p>
      <a:pPr>
        <a:defRPr sz="1300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план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361.3</c:v>
                </c:pt>
                <c:pt idx="1">
                  <c:v>384</c:v>
                </c:pt>
                <c:pt idx="2">
                  <c:v>475.4</c:v>
                </c:pt>
                <c:pt idx="3">
                  <c:v>270.5</c:v>
                </c:pt>
                <c:pt idx="4">
                  <c:v>136.1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2E-4C26-A322-C87B64F197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план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1339.6</c:v>
                </c:pt>
                <c:pt idx="1">
                  <c:v>1401.6</c:v>
                </c:pt>
                <c:pt idx="2">
                  <c:v>1392.8</c:v>
                </c:pt>
                <c:pt idx="3">
                  <c:v>1378.7</c:v>
                </c:pt>
                <c:pt idx="4">
                  <c:v>1382.2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2E-4C26-A322-C87B64F197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МБТ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план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63.7</c:v>
                </c:pt>
                <c:pt idx="1">
                  <c:v>0</c:v>
                </c:pt>
                <c:pt idx="2">
                  <c:v>80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2E-4C26-A322-C87B64F197C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план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1.7</c:v>
                </c:pt>
                <c:pt idx="1">
                  <c:v>0.3</c:v>
                </c:pt>
                <c:pt idx="2">
                  <c:v>1.7</c:v>
                </c:pt>
                <c:pt idx="3">
                  <c:v>1.7</c:v>
                </c:pt>
                <c:pt idx="4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2C-4159-8D2D-349D6C3AA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542976"/>
        <c:axId val="104544512"/>
      </c:areaChart>
      <c:catAx>
        <c:axId val="1045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4544512"/>
        <c:crosses val="autoZero"/>
        <c:auto val="1"/>
        <c:lblAlgn val="ctr"/>
        <c:lblOffset val="100"/>
        <c:noMultiLvlLbl val="0"/>
      </c:catAx>
      <c:valAx>
        <c:axId val="10454451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04542976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87446446193187"/>
          <c:y val="1.5795426325179555E-2"/>
          <c:w val="0.7112553553806813"/>
          <c:h val="0.76571026421900834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 </c:v>
                </c:pt>
                <c:pt idx="4">
                  <c:v>2020г. план</c:v>
                </c:pt>
                <c:pt idx="5">
                  <c:v>2021г. прогноз</c:v>
                </c:pt>
                <c:pt idx="6">
                  <c:v>2022г. прогноз</c:v>
                </c:pt>
                <c:pt idx="7">
                  <c:v>2023г. прогноз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14336.4</c:v>
                </c:pt>
                <c:pt idx="1">
                  <c:v>15456.1</c:v>
                </c:pt>
                <c:pt idx="2">
                  <c:v>16752</c:v>
                </c:pt>
                <c:pt idx="3">
                  <c:v>17186</c:v>
                </c:pt>
                <c:pt idx="4">
                  <c:v>16012.1</c:v>
                </c:pt>
                <c:pt idx="5">
                  <c:v>16092</c:v>
                </c:pt>
                <c:pt idx="6">
                  <c:v>16321</c:v>
                </c:pt>
                <c:pt idx="7">
                  <c:v>16798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84-4DBE-9AD1-D3EED8AEE8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 </c:v>
                </c:pt>
                <c:pt idx="4">
                  <c:v>2020г. план</c:v>
                </c:pt>
                <c:pt idx="5">
                  <c:v>2021г. прогноз</c:v>
                </c:pt>
                <c:pt idx="6">
                  <c:v>2022г. прогноз</c:v>
                </c:pt>
                <c:pt idx="7">
                  <c:v>2023г. прогноз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12500.500000000002</c:v>
                </c:pt>
                <c:pt idx="1">
                  <c:v>16443.199999999997</c:v>
                </c:pt>
                <c:pt idx="2">
                  <c:v>16351</c:v>
                </c:pt>
                <c:pt idx="3">
                  <c:v>19554</c:v>
                </c:pt>
                <c:pt idx="4">
                  <c:v>19609.099999999999</c:v>
                </c:pt>
                <c:pt idx="5">
                  <c:v>21216</c:v>
                </c:pt>
                <c:pt idx="6">
                  <c:v>17788</c:v>
                </c:pt>
                <c:pt idx="7">
                  <c:v>16217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84-4DBE-9AD1-D3EED8AEE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588800"/>
        <c:axId val="104590336"/>
      </c:areaChart>
      <c:catAx>
        <c:axId val="10458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4590336"/>
        <c:crosses val="autoZero"/>
        <c:auto val="1"/>
        <c:lblAlgn val="ctr"/>
        <c:lblOffset val="100"/>
        <c:noMultiLvlLbl val="0"/>
      </c:catAx>
      <c:valAx>
        <c:axId val="10459033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04588800"/>
        <c:crosses val="autoZero"/>
        <c:crossBetween val="midCat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20" b="0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руб.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Дзержинский 56376 чел.</c:v>
                </c:pt>
                <c:pt idx="1">
                  <c:v>Лыткарино 59150 чел.</c:v>
                </c:pt>
                <c:pt idx="2">
                  <c:v>Фрязино 59535 чел.</c:v>
                </c:pt>
                <c:pt idx="3">
                  <c:v>Кашира 63576 чел.</c:v>
                </c:pt>
                <c:pt idx="4">
                  <c:v>Дубна 74985 чел.</c:v>
                </c:pt>
                <c:pt idx="5">
                  <c:v>Ивантеевка 81254 чел.</c:v>
                </c:pt>
                <c:pt idx="6">
                  <c:v>Павловский Посад  82476 чел.</c:v>
                </c:pt>
                <c:pt idx="7">
                  <c:v>Лобня 90231 чел.</c:v>
                </c:pt>
                <c:pt idx="8">
                  <c:v>Егорьевск 105318 чел.</c:v>
                </c:pt>
                <c:pt idx="9">
                  <c:v>Жуковский 107560 чел.</c:v>
                </c:pt>
                <c:pt idx="10">
                  <c:v>Реутов 108054 чел.</c:v>
                </c:pt>
                <c:pt idx="11">
                  <c:v>Долгопрудный 116038 чел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16151.731233148857</c:v>
                </c:pt>
                <c:pt idx="1">
                  <c:v>16173.795435333897</c:v>
                </c:pt>
                <c:pt idx="2">
                  <c:v>16956.916099773243</c:v>
                </c:pt>
                <c:pt idx="3">
                  <c:v>29177.362526739649</c:v>
                </c:pt>
                <c:pt idx="4">
                  <c:v>18204.307528172299</c:v>
                </c:pt>
                <c:pt idx="5">
                  <c:v>16160.927462032638</c:v>
                </c:pt>
                <c:pt idx="6">
                  <c:v>26580.459770114943</c:v>
                </c:pt>
                <c:pt idx="7">
                  <c:v>17185.557070186522</c:v>
                </c:pt>
                <c:pt idx="8">
                  <c:v>21546.269393645911</c:v>
                </c:pt>
                <c:pt idx="9">
                  <c:v>17076.236519152102</c:v>
                </c:pt>
                <c:pt idx="10">
                  <c:v>14017.898458178319</c:v>
                </c:pt>
                <c:pt idx="11">
                  <c:v>18146.641617401197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E8-47BE-9FCF-09F7A02C4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52544"/>
        <c:axId val="104254080"/>
      </c:barChart>
      <c:catAx>
        <c:axId val="10425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4254080"/>
        <c:crosses val="autoZero"/>
        <c:auto val="1"/>
        <c:lblAlgn val="ctr"/>
        <c:lblOffset val="100"/>
        <c:noMultiLvlLbl val="0"/>
      </c:catAx>
      <c:valAx>
        <c:axId val="104254080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1042525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муниципального долга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2017 год </c:v>
                </c:pt>
                <c:pt idx="1">
                  <c:v>2018 год </c:v>
                </c:pt>
                <c:pt idx="2">
                  <c:v>2019 год </c:v>
                </c:pt>
                <c:pt idx="3">
                  <c:v>2020 план</c:v>
                </c:pt>
                <c:pt idx="4">
                  <c:v>2021 год прогноз</c:v>
                </c:pt>
                <c:pt idx="5">
                  <c:v>2022 год прогноз</c:v>
                </c:pt>
                <c:pt idx="6">
                  <c:v>2023 год прогноз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175</c:v>
                </c:pt>
                <c:pt idx="1">
                  <c:v>175</c:v>
                </c:pt>
                <c:pt idx="2">
                  <c:v>206</c:v>
                </c:pt>
                <c:pt idx="3">
                  <c:v>351.8</c:v>
                </c:pt>
                <c:pt idx="4">
                  <c:v>498</c:v>
                </c:pt>
                <c:pt idx="5">
                  <c:v>645.20000000000005</c:v>
                </c:pt>
                <c:pt idx="6">
                  <c:v>688.4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62-4B68-90DA-4D8AC9B8B3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гарантии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2017 год </c:v>
                </c:pt>
                <c:pt idx="1">
                  <c:v>2018 год </c:v>
                </c:pt>
                <c:pt idx="2">
                  <c:v>2019 год </c:v>
                </c:pt>
                <c:pt idx="3">
                  <c:v>2020 план</c:v>
                </c:pt>
                <c:pt idx="4">
                  <c:v>2021 год прогноз</c:v>
                </c:pt>
                <c:pt idx="5">
                  <c:v>2022 год прогноз</c:v>
                </c:pt>
                <c:pt idx="6">
                  <c:v>2023 год прогноз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32.1</c:v>
                </c:pt>
                <c:pt idx="1">
                  <c:v>25.2</c:v>
                </c:pt>
                <c:pt idx="2">
                  <c:v>28.3</c:v>
                </c:pt>
                <c:pt idx="3">
                  <c:v>27.2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62-4B68-90DA-4D8AC9B8B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04298752"/>
        <c:axId val="104304640"/>
      </c:barChart>
      <c:catAx>
        <c:axId val="10429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4304640"/>
        <c:crosses val="autoZero"/>
        <c:auto val="1"/>
        <c:lblAlgn val="ctr"/>
        <c:lblOffset val="100"/>
        <c:noMultiLvlLbl val="0"/>
      </c:catAx>
      <c:valAx>
        <c:axId val="10430464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0429875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049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15526.7</c:v>
                </c:pt>
                <c:pt idx="1">
                  <c:v>5765</c:v>
                </c:pt>
                <c:pt idx="2">
                  <c:v>103342.3</c:v>
                </c:pt>
                <c:pt idx="3">
                  <c:v>125533.9</c:v>
                </c:pt>
                <c:pt idx="4">
                  <c:v>3170</c:v>
                </c:pt>
                <c:pt idx="5">
                  <c:v>167599.79999999999</c:v>
                </c:pt>
                <c:pt idx="6">
                  <c:v>2141580.9</c:v>
                </c:pt>
                <c:pt idx="7">
                  <c:v>1434.2</c:v>
                </c:pt>
                <c:pt idx="8">
                  <c:v>299647.09999999998</c:v>
                </c:pt>
                <c:pt idx="9">
                  <c:v>161719.4</c:v>
                </c:pt>
                <c:pt idx="10">
                  <c:v>33492.300000000003</c:v>
                </c:pt>
                <c:pt idx="11">
                  <c:v>6589.1</c:v>
                </c:pt>
                <c:pt idx="12">
                  <c:v>324595.5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1A-45B9-A4BD-98C08B2A2F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23000</c:v>
                </c:pt>
                <c:pt idx="1">
                  <c:v>5700</c:v>
                </c:pt>
                <c:pt idx="2">
                  <c:v>103771.5</c:v>
                </c:pt>
                <c:pt idx="3">
                  <c:v>131145.29999999999</c:v>
                </c:pt>
                <c:pt idx="4">
                  <c:v>3582</c:v>
                </c:pt>
                <c:pt idx="5">
                  <c:v>165366.1</c:v>
                </c:pt>
                <c:pt idx="6">
                  <c:v>2284027.9</c:v>
                </c:pt>
                <c:pt idx="7">
                  <c:v>2055</c:v>
                </c:pt>
                <c:pt idx="8">
                  <c:v>334430.2</c:v>
                </c:pt>
                <c:pt idx="9">
                  <c:v>127669</c:v>
                </c:pt>
                <c:pt idx="10">
                  <c:v>34670.9</c:v>
                </c:pt>
                <c:pt idx="11">
                  <c:v>6645</c:v>
                </c:pt>
                <c:pt idx="12">
                  <c:v>353081.3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1A-45B9-A4BD-98C08B2A2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4954496"/>
        <c:axId val="104956288"/>
      </c:barChart>
      <c:catAx>
        <c:axId val="1049544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04956288"/>
        <c:crosses val="autoZero"/>
        <c:auto val="1"/>
        <c:lblAlgn val="ctr"/>
        <c:lblOffset val="100"/>
        <c:noMultiLvlLbl val="0"/>
      </c:catAx>
      <c:valAx>
        <c:axId val="10495628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crossAx val="1049544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41358024691357"/>
          <c:y val="0.4036514058824382"/>
          <c:w val="0.66820987654320985"/>
          <c:h val="0.594629984752096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0.12759515324508103"/>
                  <c:y val="-7.0575290346161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0D-4915-9E4C-0E902D256C53}"/>
                </c:ext>
              </c:extLst>
            </c:dLbl>
            <c:dLbl>
              <c:idx val="1"/>
              <c:layout>
                <c:manualLayout>
                  <c:x val="9.7817241579045824E-2"/>
                  <c:y val="-4.08038398310010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0D-4915-9E4C-0E902D256C53}"/>
                </c:ext>
              </c:extLst>
            </c:dLbl>
            <c:dLbl>
              <c:idx val="2"/>
              <c:layout>
                <c:manualLayout>
                  <c:x val="-4.5024199590358902E-2"/>
                  <c:y val="-4.49426714262022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0D-4915-9E4C-0E902D256C53}"/>
                </c:ext>
              </c:extLst>
            </c:dLbl>
            <c:dLbl>
              <c:idx val="3"/>
              <c:layout>
                <c:manualLayout>
                  <c:x val="-8.0164644574154634E-2"/>
                  <c:y val="-0.102412332607166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0D-4915-9E4C-0E902D256C53}"/>
                </c:ext>
              </c:extLst>
            </c:dLbl>
            <c:dLbl>
              <c:idx val="4"/>
              <c:layout>
                <c:manualLayout>
                  <c:x val="-0.11548396332031484"/>
                  <c:y val="-0.215370997425406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0D-4915-9E4C-0E902D256C53}"/>
                </c:ext>
              </c:extLst>
            </c:dLbl>
            <c:dLbl>
              <c:idx val="5"/>
              <c:layout>
                <c:manualLayout>
                  <c:x val="-4.2306434137897309E-2"/>
                  <c:y val="-0.196022503135722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0D-4915-9E4C-0E902D256C53}"/>
                </c:ext>
              </c:extLst>
            </c:dLbl>
            <c:dLbl>
              <c:idx val="6"/>
              <c:layout>
                <c:manualLayout>
                  <c:x val="-5.5751402740626163E-2"/>
                  <c:y val="-0.288281575799146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0D-4915-9E4C-0E902D256C53}"/>
                </c:ext>
              </c:extLst>
            </c:dLbl>
            <c:dLbl>
              <c:idx val="7"/>
              <c:layout>
                <c:manualLayout>
                  <c:x val="0.10726621543475226"/>
                  <c:y val="-0.254660311495180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0D-4915-9E4C-0E902D256C53}"/>
                </c:ext>
              </c:extLst>
            </c:dLbl>
            <c:dLbl>
              <c:idx val="8"/>
              <c:layout>
                <c:manualLayout>
                  <c:x val="0.24343852582381634"/>
                  <c:y val="-0.237792016668035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0D-4915-9E4C-0E902D256C53}"/>
                </c:ext>
              </c:extLst>
            </c:dLbl>
            <c:dLbl>
              <c:idx val="9"/>
              <c:layout>
                <c:manualLayout>
                  <c:x val="-0.27571686351706037"/>
                  <c:y val="-0.18667752697365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0D-4915-9E4C-0E902D256C53}"/>
                </c:ext>
              </c:extLst>
            </c:dLbl>
            <c:dLbl>
              <c:idx val="10"/>
              <c:layout>
                <c:manualLayout>
                  <c:x val="-0.20196850393700788"/>
                  <c:y val="-0.260435837241916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0D-4915-9E4C-0E902D256C53}"/>
                </c:ext>
              </c:extLst>
            </c:dLbl>
            <c:dLbl>
              <c:idx val="11"/>
              <c:layout>
                <c:manualLayout>
                  <c:x val="-3.0855327111888792E-2"/>
                  <c:y val="-0.173529229441495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0D-4915-9E4C-0E902D256C53}"/>
                </c:ext>
              </c:extLst>
            </c:dLbl>
            <c:dLbl>
              <c:idx val="12"/>
              <c:layout>
                <c:manualLayout>
                  <c:x val="5.79262661611743E-2"/>
                  <c:y val="-0.255834899181894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0D-4915-9E4C-0E902D256C5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Общегосударственные вопросы</c:v>
                </c:pt>
                <c:pt idx="1">
                  <c:v>Образование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разделы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10</c:v>
                </c:pt>
                <c:pt idx="1">
                  <c:v>64</c:v>
                </c:pt>
                <c:pt idx="2">
                  <c:v>1</c:v>
                </c:pt>
                <c:pt idx="3">
                  <c:v>3</c:v>
                </c:pt>
                <c:pt idx="4">
                  <c:v>9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70D-4915-9E4C-0E902D256C5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accent3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287870613395548"/>
          <c:y val="0.15756975173058574"/>
          <c:w val="0.46958637114805102"/>
          <c:h val="0.76364537240412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9.6257169242733545E-2"/>
                  <c:y val="-6.53866442325548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7-4A07-98DA-09B58B492E80}"/>
                </c:ext>
              </c:extLst>
            </c:dLbl>
            <c:dLbl>
              <c:idx val="1"/>
              <c:layout>
                <c:manualLayout>
                  <c:x val="2.0061363857295615E-2"/>
                  <c:y val="1.08567840241801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7-4A07-98DA-09B58B492E80}"/>
                </c:ext>
              </c:extLst>
            </c:dLbl>
            <c:dLbl>
              <c:idx val="3"/>
              <c:layout>
                <c:manualLayout>
                  <c:x val="-1.4252879848352289E-2"/>
                  <c:y val="3.26193799988473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7-4A07-98DA-09B58B492E80}"/>
                </c:ext>
              </c:extLst>
            </c:dLbl>
            <c:dLbl>
              <c:idx val="4"/>
              <c:layout>
                <c:manualLayout>
                  <c:x val="-2.552317245066589E-2"/>
                  <c:y val="3.9375228129942819E-2"/>
                </c:manualLayout>
              </c:layout>
              <c:tx>
                <c:rich>
                  <a:bodyPr/>
                  <a:lstStyle/>
                  <a:p>
                    <a:fld id="{6D78118E-00AB-4FA9-9B98-1D5A06C7EB1F}" type="CATEGORYNAME">
                      <a:rPr lang="ru-RU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67-4A07-98DA-09B58B492E80}"/>
                </c:ext>
              </c:extLst>
            </c:dLbl>
            <c:dLbl>
              <c:idx val="5"/>
              <c:layout>
                <c:manualLayout>
                  <c:x val="-0.18340940021386215"/>
                  <c:y val="7.44614132209706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67-4A07-98DA-09B58B492E80}"/>
                </c:ext>
              </c:extLst>
            </c:dLbl>
            <c:dLbl>
              <c:idx val="6"/>
              <c:layout>
                <c:manualLayout>
                  <c:x val="-0.23560112277631962"/>
                  <c:y val="-6.6413228975224198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Развитие инженерной инфраструктуры и энерго эффективности
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22D-4052-89EC-CAFD3FA2FC08}"/>
                </c:ext>
              </c:extLst>
            </c:dLbl>
            <c:dLbl>
              <c:idx val="7"/>
              <c:layout>
                <c:manualLayout>
                  <c:x val="-3.1277704870224528E-2"/>
                  <c:y val="-5.48726554645526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67-4A07-98DA-09B58B492E80}"/>
                </c:ext>
              </c:extLst>
            </c:dLbl>
            <c:dLbl>
              <c:idx val="8"/>
              <c:layout>
                <c:manualLayout>
                  <c:x val="-0.17134368620589094"/>
                  <c:y val="-8.48367229974193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67-4A07-98DA-09B58B492E80}"/>
                </c:ext>
              </c:extLst>
            </c:dLbl>
            <c:dLbl>
              <c:idx val="9"/>
              <c:layout>
                <c:manualLayout>
                  <c:x val="-0.19611670069019149"/>
                  <c:y val="-0.129429122828363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67-4A07-98DA-09B58B492E80}"/>
                </c:ext>
              </c:extLst>
            </c:dLbl>
            <c:dLbl>
              <c:idx val="10"/>
              <c:layout>
                <c:manualLayout>
                  <c:x val="-0.15310768445610964"/>
                  <c:y val="-0.166993519508712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67-4A07-98DA-09B58B492E80}"/>
                </c:ext>
              </c:extLst>
            </c:dLbl>
            <c:dLbl>
              <c:idx val="11"/>
              <c:layout>
                <c:manualLayout>
                  <c:x val="-0.10798629337999417"/>
                  <c:y val="-8.39097950192429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67-4A07-98DA-09B58B492E80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67-4A07-98DA-09B58B492E80}"/>
                </c:ext>
              </c:extLst>
            </c:dLbl>
            <c:dLbl>
              <c:idx val="13"/>
              <c:layout>
                <c:manualLayout>
                  <c:x val="1.2186254495965783E-2"/>
                  <c:y val="-7.62874533334187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067-4A07-98DA-09B58B492E80}"/>
                </c:ext>
              </c:extLst>
            </c:dLbl>
            <c:dLbl>
              <c:idx val="14"/>
              <c:layout>
                <c:manualLayout>
                  <c:x val="4.6135899679206763E-3"/>
                  <c:y val="-6.10769894531925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67-4A07-98DA-09B58B492E80}"/>
                </c:ext>
              </c:extLst>
            </c:dLbl>
            <c:dLbl>
              <c:idx val="16"/>
              <c:layout>
                <c:manualLayout>
                  <c:x val="-0.16677627102167786"/>
                  <c:y val="-0.283988759997694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067-4A07-98DA-09B58B492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Культура</c:v>
                </c:pt>
                <c:pt idx="1">
                  <c:v>Образование</c:v>
                </c:pt>
                <c:pt idx="2">
                  <c:v>Социальная защита населения</c:v>
                </c:pt>
                <c:pt idx="3">
                  <c:v>Спорт</c:v>
                </c:pt>
                <c:pt idx="4">
                  <c:v>Прочие </c:v>
                </c:pt>
                <c:pt idx="5">
                  <c:v>Безопасность и обеспечение безопасности жизнедеятельности населения </c:v>
                </c:pt>
                <c:pt idx="6">
                  <c:v>Развитие инженерной инфраструктуры и энерго эффективности</c:v>
                </c:pt>
                <c:pt idx="7">
                  <c:v>Управление имуществом и муниципальными финансами</c:v>
                </c:pt>
                <c:pt idx="8">
                  <c:v>Развитие и функционирование дорожно-транспортного комплекса</c:v>
                </c:pt>
                <c:pt idx="9">
                  <c:v>Цифровое муниципальное образование</c:v>
                </c:pt>
                <c:pt idx="10">
                  <c:v>Формирование современной комфортной городской среды</c:v>
                </c:pt>
                <c:pt idx="11">
                  <c:v>Строительство объектов социальной инфраструктуры</c:v>
                </c:pt>
                <c:pt idx="12">
                  <c:v>Переселение граждан из аварийного жилищного фонда</c:v>
                </c:pt>
                <c:pt idx="13">
                  <c:v>Непрограммные расходы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207508.7</c:v>
                </c:pt>
                <c:pt idx="1">
                  <c:v>1885879.4</c:v>
                </c:pt>
                <c:pt idx="2">
                  <c:v>86712.2</c:v>
                </c:pt>
                <c:pt idx="3">
                  <c:v>103211.5</c:v>
                </c:pt>
                <c:pt idx="4">
                  <c:v>72789.600000000006</c:v>
                </c:pt>
                <c:pt idx="5">
                  <c:v>41406.300000000003</c:v>
                </c:pt>
                <c:pt idx="6">
                  <c:v>13012</c:v>
                </c:pt>
                <c:pt idx="7">
                  <c:v>267189.5</c:v>
                </c:pt>
                <c:pt idx="8">
                  <c:v>122733</c:v>
                </c:pt>
                <c:pt idx="9">
                  <c:v>62668.1</c:v>
                </c:pt>
                <c:pt idx="10">
                  <c:v>281597.7</c:v>
                </c:pt>
                <c:pt idx="11">
                  <c:v>373104.6</c:v>
                </c:pt>
                <c:pt idx="12">
                  <c:v>0</c:v>
                </c:pt>
                <c:pt idx="13">
                  <c:v>57331.6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067-4A07-98DA-09B58B492E8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1494516482295618E-3"/>
                  <c:y val="-2.2791004336751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A6-4884-9E37-42A4E26C54E9}"/>
                </c:ext>
              </c:extLst>
            </c:dLbl>
            <c:dLbl>
              <c:idx val="2"/>
              <c:layout>
                <c:manualLayout>
                  <c:x val="1.5747258241147809E-3"/>
                  <c:y val="-3.1907406071451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A6-4884-9E37-42A4E26C54E9}"/>
                </c:ext>
              </c:extLst>
            </c:dLbl>
            <c:dLbl>
              <c:idx val="3"/>
              <c:layout>
                <c:manualLayout>
                  <c:x val="-1.9904162434332635E-2"/>
                  <c:y val="-2.164176345665240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C9-4F27-9764-A9E8D7BDF351}"/>
                </c:ext>
              </c:extLst>
            </c:dLbl>
            <c:dLbl>
              <c:idx val="4"/>
              <c:layout>
                <c:manualLayout>
                  <c:x val="-1.0802495159268018E-2"/>
                  <c:y val="-8.350121510149893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C9-4F27-9764-A9E8D7BDF351}"/>
                </c:ext>
              </c:extLst>
            </c:dLbl>
            <c:dLbl>
              <c:idx val="5"/>
              <c:layout>
                <c:manualLayout>
                  <c:x val="-1.3920452291015285E-2"/>
                  <c:y val="-1.214204215294953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C9-4F27-9764-A9E8D7BDF3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2018г.</c:v>
                </c:pt>
                <c:pt idx="1">
                  <c:v>2019г.</c:v>
                </c:pt>
                <c:pt idx="2">
                  <c:v>2020г. план</c:v>
                </c:pt>
                <c:pt idx="3">
                  <c:v>2021г. прогноз</c:v>
                </c:pt>
                <c:pt idx="4">
                  <c:v>2022г. прогноз</c:v>
                </c:pt>
                <c:pt idx="5">
                  <c:v>2023г.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41512.6</c:v>
                </c:pt>
                <c:pt idx="1">
                  <c:v>46923.7</c:v>
                </c:pt>
                <c:pt idx="2">
                  <c:v>48119.8</c:v>
                </c:pt>
                <c:pt idx="3">
                  <c:v>48750.6</c:v>
                </c:pt>
                <c:pt idx="4">
                  <c:v>49718.6</c:v>
                </c:pt>
                <c:pt idx="5">
                  <c:v>51184.3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C9-4F27-9764-A9E8D7BDF3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4.6926829558620467E-3"/>
                  <c:y val="-1.673972350025321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C9-4F27-9764-A9E8D7BDF351}"/>
                </c:ext>
              </c:extLst>
            </c:dLbl>
            <c:dLbl>
              <c:idx val="4"/>
              <c:layout>
                <c:manualLayout>
                  <c:x val="1.1023080768803466E-2"/>
                  <c:y val="-2.053164414305285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C9-4F27-9764-A9E8D7BDF351}"/>
                </c:ext>
              </c:extLst>
            </c:dLbl>
            <c:dLbl>
              <c:idx val="5"/>
              <c:layout>
                <c:manualLayout>
                  <c:x val="7.716049382716049E-3"/>
                  <c:y val="-1.48239625268903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C9-4F27-9764-A9E8D7BDF3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2018г.</c:v>
                </c:pt>
                <c:pt idx="1">
                  <c:v>2019г.</c:v>
                </c:pt>
                <c:pt idx="2">
                  <c:v>2020г. план</c:v>
                </c:pt>
                <c:pt idx="3">
                  <c:v>2021г. прогноз</c:v>
                </c:pt>
                <c:pt idx="4">
                  <c:v>2022г. прогноз</c:v>
                </c:pt>
                <c:pt idx="5">
                  <c:v>2023г.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49581.1</c:v>
                </c:pt>
                <c:pt idx="4">
                  <c:v>51187.5</c:v>
                </c:pt>
                <c:pt idx="5">
                  <c:v>52997.5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EC9-4F27-9764-A9E8D7BDF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83744"/>
        <c:axId val="96863360"/>
      </c:barChart>
      <c:catAx>
        <c:axId val="9678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863360"/>
        <c:crosses val="autoZero"/>
        <c:auto val="1"/>
        <c:lblAlgn val="ctr"/>
        <c:lblOffset val="100"/>
        <c:noMultiLvlLbl val="0"/>
      </c:catAx>
      <c:valAx>
        <c:axId val="9686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783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1863517060368"/>
          <c:y val="2.0019820237102255E-2"/>
          <c:w val="0.86210605618742098"/>
          <c:h val="0.88307085222207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2592592592592449E-3"/>
                  <c:y val="2.503238934944762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24-49A0-BF21-417090C0DB83}"/>
                </c:ext>
              </c:extLst>
            </c:dLbl>
            <c:dLbl>
              <c:idx val="1"/>
              <c:layout>
                <c:manualLayout>
                  <c:x val="-9.2592592592592032E-3"/>
                  <c:y val="-2.503238934944762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24-49A0-BF21-417090C0DB83}"/>
                </c:ext>
              </c:extLst>
            </c:dLbl>
            <c:dLbl>
              <c:idx val="2"/>
              <c:layout>
                <c:manualLayout>
                  <c:x val="-2.4691358024691357E-2"/>
                  <c:y val="-3.450645800200106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3428946.8</c:v>
                </c:pt>
                <c:pt idx="1">
                  <c:v>3575144.2</c:v>
                </c:pt>
                <c:pt idx="2">
                  <c:v>-146197.40000000037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0B-4AAC-B7CD-59459758F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767376300185E-2"/>
                  <c:y val="-5.317591092087630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24-49A0-BF21-417090C0DB83}"/>
                </c:ext>
              </c:extLst>
            </c:dLbl>
            <c:dLbl>
              <c:idx val="1"/>
              <c:layout>
                <c:manualLayout>
                  <c:x val="1.5432098765432098E-2"/>
                  <c:y val="-7.665194198527168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24-49A0-BF21-417090C0DB83}"/>
                </c:ext>
              </c:extLst>
            </c:dLbl>
            <c:dLbl>
              <c:idx val="2"/>
              <c:layout>
                <c:manualLayout>
                  <c:x val="-3.0864197530864196E-3"/>
                  <c:y val="-4.521344577432487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3165558.8</c:v>
                </c:pt>
                <c:pt idx="1">
                  <c:v>3312778.6</c:v>
                </c:pt>
                <c:pt idx="2">
                  <c:v>-147219.80000000028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F0B-4AAC-B7CD-59459758F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950617283950615E-2"/>
                  <c:y val="7.97963149707114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0B-4AAC-B7CD-59459758F077}"/>
                </c:ext>
              </c:extLst>
            </c:dLbl>
            <c:dLbl>
              <c:idx val="1"/>
              <c:layout>
                <c:manualLayout>
                  <c:x val="2.623456790123456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0B-4AAC-B7CD-59459758F077}"/>
                </c:ext>
              </c:extLst>
            </c:dLbl>
            <c:dLbl>
              <c:idx val="2"/>
              <c:layout>
                <c:manualLayout>
                  <c:x val="1.2345679012345793E-2"/>
                  <c:y val="-8.300977204970718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0B-4AAC-B7CD-59459758F0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3094396.3</c:v>
                </c:pt>
                <c:pt idx="1">
                  <c:v>3137564.4</c:v>
                </c:pt>
                <c:pt idx="2">
                  <c:v>-43168.100000000093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F0B-4AAC-B7CD-59459758F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1097856"/>
        <c:axId val="101099392"/>
      </c:barChart>
      <c:catAx>
        <c:axId val="1010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1099392"/>
        <c:crosses val="autoZero"/>
        <c:auto val="1"/>
        <c:lblAlgn val="ctr"/>
        <c:lblOffset val="100"/>
        <c:noMultiLvlLbl val="0"/>
      </c:catAx>
      <c:valAx>
        <c:axId val="101099392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1010978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3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235294117647065E-2"/>
          <c:y val="9.1382777777777757E-2"/>
          <c:w val="0.89334336884360044"/>
          <c:h val="0.788012222222222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2021г.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9A2-4860-8486-8EFEA89E00C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9A2-4860-8486-8EFEA89E00C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9A2-4860-8486-8EFEA89E00C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9A2-4860-8486-8EFEA89E00CB}"/>
              </c:ext>
            </c:extLst>
          </c:dPt>
          <c:dLbls>
            <c:dLbl>
              <c:idx val="1"/>
              <c:layout>
                <c:manualLayout>
                  <c:x val="-8.4877257989810009E-2"/>
                  <c:y val="-0.196880528172005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A2-4860-8486-8EFEA89E00CB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A2-4860-8486-8EFEA89E00C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1279730.3999999999</c:v>
                </c:pt>
                <c:pt idx="1">
                  <c:v>199243.1</c:v>
                </c:pt>
                <c:pt idx="2">
                  <c:v>1948273.3</c:v>
                </c:pt>
                <c:pt idx="3">
                  <c:v>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A2-4860-8486-8EFEA89E0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93307566215836"/>
          <c:y val="1.0627985779357847E-2"/>
          <c:w val="0.60041257599058195"/>
          <c:h val="0.528076880346628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2022 год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C2D-45A3-BB44-1254B25DD303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C2D-45A3-BB44-1254B25DD303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C2D-45A3-BB44-1254B25DD30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C2D-45A3-BB44-1254B25DD303}"/>
              </c:ext>
            </c:extLst>
          </c:dPt>
          <c:dLbls>
            <c:dLbl>
              <c:idx val="1"/>
              <c:layout>
                <c:manualLayout>
                  <c:x val="-7.6535833333333331E-2"/>
                  <c:y val="-0.164723614093692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2D-45A3-BB44-1254B25DD303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2D-45A3-BB44-1254B25DD3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1328039.7</c:v>
                </c:pt>
                <c:pt idx="1">
                  <c:v>186648</c:v>
                </c:pt>
                <c:pt idx="2" formatCode="General">
                  <c:v>1649171.1</c:v>
                </c:pt>
                <c:pt idx="3" formatCode="General">
                  <c:v>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2D-45A3-BB44-1254B25DD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2800997021836283"/>
          <c:y val="0.50110043328519049"/>
          <c:w val="0.8719900297816372"/>
          <c:h val="0.3190028885679369"/>
        </c:manualLayout>
      </c:layout>
      <c:overlay val="0"/>
      <c:txPr>
        <a:bodyPr/>
        <a:lstStyle/>
        <a:p>
          <a:pPr>
            <a:lnSpc>
              <a:spcPct val="100000"/>
            </a:lnSpc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95486111111104E-2"/>
          <c:y val="0.1460811148606424"/>
          <c:w val="0.7772475694444444"/>
          <c:h val="0.744789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2023 год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3DB-4FC8-B63C-38B6277E762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3DB-4FC8-B63C-38B6277E762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3DB-4FC8-B63C-38B6277E762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3DB-4FC8-B63C-38B6277E762F}"/>
              </c:ext>
            </c:extLst>
          </c:dPt>
          <c:dLbls>
            <c:dLbl>
              <c:idx val="1"/>
              <c:layout>
                <c:manualLayout>
                  <c:x val="-0.10025957339676524"/>
                  <c:y val="-0.19803080170534237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3DB-4FC8-B63C-38B6277E76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DB-4FC8-B63C-38B6277E762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1384839.7</c:v>
                </c:pt>
                <c:pt idx="1">
                  <c:v>189589.5</c:v>
                </c:pt>
                <c:pt idx="2" formatCode="General">
                  <c:v>1518267.1</c:v>
                </c:pt>
                <c:pt idx="3" formatCode="General">
                  <c:v>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DB-4FC8-B63C-38B6277E7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2100709633518"/>
          <c:y val="8.186148471493418E-2"/>
          <c:w val="0.89778992903664823"/>
          <c:h val="0.734692367506184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 план </c:v>
                </c:pt>
                <c:pt idx="2">
                  <c:v>2021 год прогноз</c:v>
                </c:pt>
                <c:pt idx="3">
                  <c:v>2022 год прогноз</c:v>
                </c:pt>
                <c:pt idx="4">
                  <c:v>2023 год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1334.3</c:v>
                </c:pt>
                <c:pt idx="1">
                  <c:v>1245.8</c:v>
                </c:pt>
                <c:pt idx="2">
                  <c:v>1279.7</c:v>
                </c:pt>
                <c:pt idx="3">
                  <c:v>1328</c:v>
                </c:pt>
                <c:pt idx="4">
                  <c:v>1384.8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A3-43CC-94AB-4043936C1B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 план </c:v>
                </c:pt>
                <c:pt idx="2">
                  <c:v>2021 год прогноз</c:v>
                </c:pt>
                <c:pt idx="3">
                  <c:v>2022 год прогноз</c:v>
                </c:pt>
                <c:pt idx="4">
                  <c:v>2023 год прогноз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216.4</c:v>
                </c:pt>
                <c:pt idx="1">
                  <c:v>212.5</c:v>
                </c:pt>
                <c:pt idx="2">
                  <c:v>199.2</c:v>
                </c:pt>
                <c:pt idx="3">
                  <c:v>186.6</c:v>
                </c:pt>
                <c:pt idx="4">
                  <c:v>189.6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A3-43CC-94AB-4043936C1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101407360"/>
        <c:axId val="101417344"/>
      </c:barChart>
      <c:catAx>
        <c:axId val="10140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1417344"/>
        <c:crosses val="autoZero"/>
        <c:auto val="1"/>
        <c:lblAlgn val="ctr"/>
        <c:lblOffset val="100"/>
        <c:noMultiLvlLbl val="0"/>
      </c:catAx>
      <c:valAx>
        <c:axId val="101417344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101407360"/>
        <c:crosses val="autoZero"/>
        <c:crossBetween val="between"/>
      </c:valAx>
      <c:spPr>
        <a:noFill/>
        <a:ln w="25391">
          <a:noFill/>
        </a:ln>
      </c:spPr>
    </c:plotArea>
    <c:legend>
      <c:legendPos val="b"/>
      <c:layout>
        <c:manualLayout>
          <c:xMode val="edge"/>
          <c:yMode val="edge"/>
          <c:x val="0.27053116783320375"/>
          <c:y val="0.89821928599990042"/>
          <c:w val="0.45893754860571045"/>
          <c:h val="6.813413441713923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64212112374843"/>
          <c:y val="3.3479059803972609E-2"/>
          <c:w val="0.70835787887625157"/>
          <c:h val="0.5413756475450055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план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841.1</c:v>
                </c:pt>
                <c:pt idx="1">
                  <c:v>758.6</c:v>
                </c:pt>
                <c:pt idx="2">
                  <c:v>756.1</c:v>
                </c:pt>
                <c:pt idx="3">
                  <c:v>777</c:v>
                </c:pt>
                <c:pt idx="4">
                  <c:v>788.7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B5-40C9-9611-F5261C900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план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9.6999999999999993</c:v>
                </c:pt>
                <c:pt idx="1">
                  <c:v>9.6999999999999993</c:v>
                </c:pt>
                <c:pt idx="2">
                  <c:v>10.1</c:v>
                </c:pt>
                <c:pt idx="3">
                  <c:v>10.1</c:v>
                </c:pt>
                <c:pt idx="4">
                  <c:v>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B5-40C9-9611-F5261C9008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план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224.8</c:v>
                </c:pt>
                <c:pt idx="1">
                  <c:v>217.5</c:v>
                </c:pt>
                <c:pt idx="2">
                  <c:v>251</c:v>
                </c:pt>
                <c:pt idx="3">
                  <c:v>275.89999999999998</c:v>
                </c:pt>
                <c:pt idx="4">
                  <c:v>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B5-40C9-9611-F5261C9008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план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49</c:v>
                </c:pt>
                <c:pt idx="1">
                  <c:v>60</c:v>
                </c:pt>
                <c:pt idx="2">
                  <c:v>65.5</c:v>
                </c:pt>
                <c:pt idx="3">
                  <c:v>65.8</c:v>
                </c:pt>
                <c:pt idx="4">
                  <c:v>66.5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B5-40C9-9611-F5261C90081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план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197.7</c:v>
                </c:pt>
                <c:pt idx="1">
                  <c:v>188.5</c:v>
                </c:pt>
                <c:pt idx="2">
                  <c:v>185</c:v>
                </c:pt>
                <c:pt idx="3">
                  <c:v>187</c:v>
                </c:pt>
                <c:pt idx="4">
                  <c:v>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B5-40C9-9611-F5261C90081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 план</c:v>
                </c:pt>
                <c:pt idx="2">
                  <c:v>2021г. проект</c:v>
                </c:pt>
                <c:pt idx="3">
                  <c:v>2022г. проект</c:v>
                </c:pt>
                <c:pt idx="4">
                  <c:v>2023г.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11.9</c:v>
                </c:pt>
                <c:pt idx="1">
                  <c:v>11.5</c:v>
                </c:pt>
                <c:pt idx="2">
                  <c:v>12</c:v>
                </c:pt>
                <c:pt idx="3">
                  <c:v>12.3</c:v>
                </c:pt>
                <c:pt idx="4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B5-40C9-9611-F5261C900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12416"/>
        <c:axId val="104018304"/>
      </c:areaChart>
      <c:catAx>
        <c:axId val="10401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4018304"/>
        <c:crosses val="autoZero"/>
        <c:auto val="1"/>
        <c:lblAlgn val="ctr"/>
        <c:lblOffset val="100"/>
        <c:noMultiLvlLbl val="0"/>
      </c:catAx>
      <c:valAx>
        <c:axId val="10401830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04012416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390">
          <a:noFill/>
        </a:ln>
      </c:spPr>
    </c:plotArea>
    <c:plotVisOnly val="1"/>
    <c:dispBlanksAs val="zero"/>
    <c:showDLblsOverMax val="0"/>
  </c:chart>
  <c:txPr>
    <a:bodyPr/>
    <a:lstStyle/>
    <a:p>
      <a:pPr>
        <a:defRPr sz="13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92705392957957E-2"/>
          <c:y val="7.0537725505830762E-2"/>
          <c:w val="0.68156304164809589"/>
          <c:h val="0.7685129074055616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плательщики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10 мес. 2020г.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595.29999999999995</c:v>
                </c:pt>
                <c:pt idx="1">
                  <c:v>630.70000000000005</c:v>
                </c:pt>
                <c:pt idx="2">
                  <c:v>696.6</c:v>
                </c:pt>
                <c:pt idx="3">
                  <c:v>545.6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F7-4BDD-90EE-86E46E10D8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ОАО «Аэрофлот – российские авиалинии»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10 мес. 2020г.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531</c:v>
                </c:pt>
                <c:pt idx="1">
                  <c:v>625.79999999999995</c:v>
                </c:pt>
                <c:pt idx="2">
                  <c:v>637.70000000000005</c:v>
                </c:pt>
                <c:pt idx="3">
                  <c:v>427.4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F7-4BDD-90EE-86E46E10D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140800"/>
        <c:axId val="104142336"/>
      </c:areaChart>
      <c:catAx>
        <c:axId val="10414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142336"/>
        <c:crosses val="autoZero"/>
        <c:auto val="1"/>
        <c:lblAlgn val="ctr"/>
        <c:lblOffset val="100"/>
        <c:noMultiLvlLbl val="0"/>
      </c:catAx>
      <c:valAx>
        <c:axId val="10414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140800"/>
        <c:crosses val="autoZero"/>
        <c:crossBetween val="midCat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76282871001548835"/>
          <c:y val="0.14978492617332786"/>
          <c:w val="0.22773731022138133"/>
          <c:h val="0.7257469119677576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F12295-4D90-401D-A972-7F6568C388B5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100%</a:t>
          </a:r>
        </a:p>
      </dgm:t>
    </dgm:pt>
    <dgm:pt modelId="{FAB67740-1C00-4B6B-A82C-EEA255979FB7}" type="par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FCC2555-5CA2-4DF6-AFD1-44BF6A270C3B}" type="sib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1A0988E-B46A-4648-9BCC-3F06AD2AA30C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15%</a:t>
          </a:r>
        </a:p>
      </dgm:t>
    </dgm:pt>
    <dgm:pt modelId="{2D143AE0-B8BB-4CB4-BB21-F65926C28159}" type="par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51DAC17-18E5-4560-95B4-7BCE18857C4B}" type="sib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08A1A91-D054-4E14-9A78-73CB862DC7AC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FEAE946C-B649-40C4-81FC-5B51B38928B3}" type="par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8D11A79-1E1F-4BAB-87CB-7D13513361B9}" type="sib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93BB4BB-9750-461A-8BCC-A32C7260FCE3}">
      <dgm:prSet phldrT="[Текст]" phldr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BF17F64-1AFC-49A8-A794-322AFCDA031C}">
      <dgm:prSet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100%</a:t>
          </a:r>
        </a:p>
      </dgm:t>
    </dgm:pt>
    <dgm:pt modelId="{DCC8B311-0AF6-45AD-B901-25BE6F001110}" type="par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FC3F744-630B-4A9C-8E12-3CC67BA77CD1}" type="sib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C3DDE2F-24CD-4B6A-80BA-BFEDD8573800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3C7EEB1C-EC69-4E16-82EF-04EF218BFB2E}" type="par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B9C999D-C76B-4031-AF82-D4576F05D1CF}" type="sib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A45AC16-2C41-424B-914A-24D2880C3C30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</a:p>
      </dgm:t>
    </dgm:pt>
    <dgm:pt modelId="{6047BE03-77A1-4703-9DF1-945E3B080B93}" type="par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918EEF7-2AE3-4184-8888-B33BADC0EE65}" type="sib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 custFlipVert="1" custFlipHor="1" custScaleX="2584" custScaleY="50708" custLinFactY="24735" custLinFactNeighborX="75128" custLinFactNeighborY="100000"/>
      <dgm:spPr>
        <a:noFill/>
      </dgm:spPr>
    </dgm:pt>
    <dgm:pt modelId="{19998372-A571-497F-AEB4-B8C97FFF4D66}" type="pres">
      <dgm:prSet presAssocID="{B369B849-9C5A-42C2-9342-4078D0FF5DF6}" presName="arrow1" presStyleLbl="fgShp" presStyleIdx="0" presStyleCnt="1" custLinFactY="-91085" custLinFactNeighborX="1009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54163" custScaleY="54002" custLinFactNeighborX="3126" custLinFactNeighborY="-24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E51A1-E2F0-44F9-9309-4C0D476AEDD1}" type="pres">
      <dgm:prSet presAssocID="{DBF17F64-1AFC-49A8-A794-322AFCDA031C}" presName="item1" presStyleLbl="node1" presStyleIdx="0" presStyleCnt="3" custScaleX="81904" custScaleY="79570" custLinFactY="-16696" custLinFactNeighborX="-83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B80C9-B7B7-412F-AAB4-970D35CFA58A}" type="pres">
      <dgm:prSet presAssocID="{41A0988E-B46A-4648-9BCC-3F06AD2AA30C}" presName="item2" presStyleLbl="node1" presStyleIdx="1" presStyleCnt="3" custScaleX="88830" custScaleY="79562" custLinFactY="-8361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E1508-1591-48F7-A4AF-BDC6B174BA04}" type="pres">
      <dgm:prSet presAssocID="{BA45AC16-2C41-424B-914A-24D2880C3C30}" presName="item3" presStyleLbl="node1" presStyleIdx="2" presStyleCnt="3" custScaleX="80718" custScaleY="80658" custLinFactNeighborX="27088" custLinFactNeighborY="-8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 custScaleX="126782" custScaleY="132298" custLinFactNeighborX="0" custLinFactNeighborY="-6522"/>
      <dgm:spPr>
        <a:prstGeom prst="flowChartCollate">
          <a:avLst/>
        </a:prstGeom>
        <a:ln>
          <a:solidFill>
            <a:schemeClr val="accent1"/>
          </a:solidFill>
        </a:ln>
      </dgm:spPr>
    </dgm:pt>
  </dgm:ptLst>
  <dgm:cxnLst>
    <dgm:cxn modelId="{24F63B43-0FE3-472A-B2A3-6D136C011791}" srcId="{B369B849-9C5A-42C2-9342-4078D0FF5DF6}" destId="{F08A1A91-D054-4E14-9A78-73CB862DC7AC}" srcOrd="5" destOrd="0" parTransId="{FEAE946C-B649-40C4-81FC-5B51B38928B3}" sibTransId="{78D11A79-1E1F-4BAB-87CB-7D13513361B9}"/>
    <dgm:cxn modelId="{A917AF74-5444-4422-8CF4-6EED63DE44C1}" srcId="{B369B849-9C5A-42C2-9342-4078D0FF5DF6}" destId="{DBF17F64-1AFC-49A8-A794-322AFCDA031C}" srcOrd="1" destOrd="0" parTransId="{DCC8B311-0AF6-45AD-B901-25BE6F001110}" sibTransId="{9FC3F744-630B-4A9C-8E12-3CC67BA77CD1}"/>
    <dgm:cxn modelId="{C1D61CF6-5281-4272-AEAA-56E8A6B59554}" srcId="{B369B849-9C5A-42C2-9342-4078D0FF5DF6}" destId="{41A0988E-B46A-4648-9BCC-3F06AD2AA30C}" srcOrd="2" destOrd="0" parTransId="{2D143AE0-B8BB-4CB4-BB21-F65926C28159}" sibTransId="{451DAC17-18E5-4560-95B4-7BCE18857C4B}"/>
    <dgm:cxn modelId="{D7DB4995-C791-4DE2-848D-C5E64D8A52EE}" type="presOf" srcId="{B369B849-9C5A-42C2-9342-4078D0FF5DF6}" destId="{409B43D6-C89F-41C7-BD37-641FEB28E0D5}" srcOrd="0" destOrd="0" presId="urn:microsoft.com/office/officeart/2005/8/layout/funnel1"/>
    <dgm:cxn modelId="{85F2D6F2-9EC0-4617-A743-8CBABD30616C}" type="presOf" srcId="{41A0988E-B46A-4648-9BCC-3F06AD2AA30C}" destId="{199E51A1-E2F0-44F9-9309-4C0D476AEDD1}" srcOrd="0" destOrd="0" presId="urn:microsoft.com/office/officeart/2005/8/layout/funnel1"/>
    <dgm:cxn modelId="{1D53207A-326D-497A-AD30-BACC0C094553}" type="presOf" srcId="{BA45AC16-2C41-424B-914A-24D2880C3C30}" destId="{6155B7D2-06E9-4939-9EB6-673730F76B44}" srcOrd="0" destOrd="0" presId="urn:microsoft.com/office/officeart/2005/8/layout/funnel1"/>
    <dgm:cxn modelId="{2400A2D6-A1CE-4C41-8CAD-B23F01DCF012}" srcId="{B369B849-9C5A-42C2-9342-4078D0FF5DF6}" destId="{BA45AC16-2C41-424B-914A-24D2880C3C30}" srcOrd="3" destOrd="0" parTransId="{6047BE03-77A1-4703-9DF1-945E3B080B93}" sibTransId="{A918EEF7-2AE3-4184-8888-B33BADC0EE65}"/>
    <dgm:cxn modelId="{04640D78-A010-4075-B2C2-E02365BB72D0}" type="presOf" srcId="{DBF17F64-1AFC-49A8-A794-322AFCDA031C}" destId="{CE4B80C9-B7B7-412F-AAB4-970D35CFA58A}" srcOrd="0" destOrd="0" presId="urn:microsoft.com/office/officeart/2005/8/layout/funnel1"/>
    <dgm:cxn modelId="{135883E0-1EA3-4DF2-85C1-A909F3870B0E}" srcId="{B369B849-9C5A-42C2-9342-4078D0FF5DF6}" destId="{293BB4BB-9750-461A-8BCC-A32C7260FCE3}" srcOrd="6" destOrd="0" parTransId="{0A873D20-F667-465C-8A16-C5C2B495F386}" sibTransId="{8FF700F1-DAB2-4FBA-AD40-CB33F1A7E7F9}"/>
    <dgm:cxn modelId="{539FA32E-CD38-427E-B716-B30B3E4F283A}" srcId="{B369B849-9C5A-42C2-9342-4078D0FF5DF6}" destId="{25F12295-4D90-401D-A972-7F6568C388B5}" srcOrd="0" destOrd="0" parTransId="{FAB67740-1C00-4B6B-A82C-EEA255979FB7}" sibTransId="{6FCC2555-5CA2-4DF6-AFD1-44BF6A270C3B}"/>
    <dgm:cxn modelId="{76C0CF48-D97F-4311-A7B4-1F98D9D3A4B9}" srcId="{B369B849-9C5A-42C2-9342-4078D0FF5DF6}" destId="{6C3DDE2F-24CD-4B6A-80BA-BFEDD8573800}" srcOrd="4" destOrd="0" parTransId="{3C7EEB1C-EC69-4E16-82EF-04EF218BFB2E}" sibTransId="{3B9C999D-C76B-4031-AF82-D4576F05D1CF}"/>
    <dgm:cxn modelId="{E5623F3C-AF12-44E2-AD2A-2C80F47CFFAA}" type="presOf" srcId="{25F12295-4D90-401D-A972-7F6568C388B5}" destId="{089E1508-1591-48F7-A4AF-BDC6B174BA04}" srcOrd="0" destOrd="0" presId="urn:microsoft.com/office/officeart/2005/8/layout/funnel1"/>
    <dgm:cxn modelId="{BEB40745-134D-4998-8196-C13A0D918738}" type="presParOf" srcId="{409B43D6-C89F-41C7-BD37-641FEB28E0D5}" destId="{D683D498-F8E4-4787-B217-E0B2101B0530}" srcOrd="0" destOrd="0" presId="urn:microsoft.com/office/officeart/2005/8/layout/funnel1"/>
    <dgm:cxn modelId="{A901E392-ECDB-40B6-B226-853D20F44837}" type="presParOf" srcId="{409B43D6-C89F-41C7-BD37-641FEB28E0D5}" destId="{19998372-A571-497F-AEB4-B8C97FFF4D66}" srcOrd="1" destOrd="0" presId="urn:microsoft.com/office/officeart/2005/8/layout/funnel1"/>
    <dgm:cxn modelId="{D01200EA-C0EF-4C1A-B221-9F40B02D1769}" type="presParOf" srcId="{409B43D6-C89F-41C7-BD37-641FEB28E0D5}" destId="{6155B7D2-06E9-4939-9EB6-673730F76B44}" srcOrd="2" destOrd="0" presId="urn:microsoft.com/office/officeart/2005/8/layout/funnel1"/>
    <dgm:cxn modelId="{CE88CE68-07CC-455E-9F8E-12DC679434F0}" type="presParOf" srcId="{409B43D6-C89F-41C7-BD37-641FEB28E0D5}" destId="{199E51A1-E2F0-44F9-9309-4C0D476AEDD1}" srcOrd="3" destOrd="0" presId="urn:microsoft.com/office/officeart/2005/8/layout/funnel1"/>
    <dgm:cxn modelId="{7C9E22C4-9501-45E2-81F0-46F44D0E48C8}" type="presParOf" srcId="{409B43D6-C89F-41C7-BD37-641FEB28E0D5}" destId="{CE4B80C9-B7B7-412F-AAB4-970D35CFA58A}" srcOrd="4" destOrd="0" presId="urn:microsoft.com/office/officeart/2005/8/layout/funnel1"/>
    <dgm:cxn modelId="{9A837513-F152-47F3-BCD2-ECEC526A16CB}" type="presParOf" srcId="{409B43D6-C89F-41C7-BD37-641FEB28E0D5}" destId="{089E1508-1591-48F7-A4AF-BDC6B174BA04}" srcOrd="5" destOrd="0" presId="urn:microsoft.com/office/officeart/2005/8/layout/funnel1"/>
    <dgm:cxn modelId="{175BF262-88E6-4190-BB5E-FA47579D5D1D}" type="presParOf" srcId="{409B43D6-C89F-41C7-BD37-641FEB28E0D5}" destId="{C5862DB7-C70E-47BC-ACE0-88B26CF7B8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9625B-3C61-4286-861D-BD0277843311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D328161-4793-4F10-A31E-3604D3B56485}">
      <dgm:prSet phldrT="[Текст]"/>
      <dgm:spPr/>
      <dgm:t>
        <a:bodyPr/>
        <a:lstStyle/>
        <a:p>
          <a:r>
            <a:rPr lang="ru-RU" b="1" dirty="0"/>
            <a:t>Налог на доходы физических лиц</a:t>
          </a:r>
        </a:p>
      </dgm:t>
    </dgm:pt>
    <dgm:pt modelId="{249F267B-0E44-42C1-BACF-C34FB6F8892B}" type="parTrans" cxnId="{1E667EC0-8D4B-43CB-95DA-AA819F8E7BBC}">
      <dgm:prSet/>
      <dgm:spPr/>
      <dgm:t>
        <a:bodyPr/>
        <a:lstStyle/>
        <a:p>
          <a:endParaRPr lang="ru-RU" b="1"/>
        </a:p>
      </dgm:t>
    </dgm:pt>
    <dgm:pt modelId="{F8BF3504-11DF-4A16-B9DF-604ED80FCDF3}" type="sibTrans" cxnId="{1E667EC0-8D4B-43CB-95DA-AA819F8E7BBC}">
      <dgm:prSet/>
      <dgm:spPr/>
      <dgm:t>
        <a:bodyPr/>
        <a:lstStyle/>
        <a:p>
          <a:endParaRPr lang="ru-RU" b="1"/>
        </a:p>
      </dgm:t>
    </dgm:pt>
    <dgm:pt modelId="{0DC2ACDD-4F94-4823-8A33-2E1E31B4ED89}">
      <dgm:prSet phldrT="[Текст]"/>
      <dgm:spPr/>
      <dgm:t>
        <a:bodyPr/>
        <a:lstStyle/>
        <a:p>
          <a:r>
            <a:rPr lang="ru-RU" b="1" dirty="0"/>
            <a:t>Налог на имущество физических лиц</a:t>
          </a:r>
        </a:p>
      </dgm:t>
    </dgm:pt>
    <dgm:pt modelId="{C590C0D5-0748-4F58-B4E3-2AA765906631}" type="parTrans" cxnId="{C3358013-EBA6-4F27-878E-388D8C8905D1}">
      <dgm:prSet/>
      <dgm:spPr/>
      <dgm:t>
        <a:bodyPr/>
        <a:lstStyle/>
        <a:p>
          <a:endParaRPr lang="ru-RU" b="1"/>
        </a:p>
      </dgm:t>
    </dgm:pt>
    <dgm:pt modelId="{39583012-8E3F-401E-A2F0-28419F174EAB}" type="sibTrans" cxnId="{C3358013-EBA6-4F27-878E-388D8C8905D1}">
      <dgm:prSet/>
      <dgm:spPr/>
      <dgm:t>
        <a:bodyPr/>
        <a:lstStyle/>
        <a:p>
          <a:endParaRPr lang="ru-RU" b="1"/>
        </a:p>
      </dgm:t>
    </dgm:pt>
    <dgm:pt modelId="{0CA10185-FBF1-4D6A-84B0-C9C0A7827660}">
      <dgm:prSet phldrT="[Текст]"/>
      <dgm:spPr/>
      <dgm:t>
        <a:bodyPr/>
        <a:lstStyle/>
        <a:p>
          <a:r>
            <a:rPr lang="ru-RU" b="1" dirty="0"/>
            <a:t>Земельный налог</a:t>
          </a:r>
        </a:p>
      </dgm:t>
    </dgm:pt>
    <dgm:pt modelId="{815D9417-F9E7-46C4-8E96-CAC4EA38FDBC}" type="parTrans" cxnId="{A51E7DE5-AF15-44BA-8F92-9ECEB0CB578B}">
      <dgm:prSet/>
      <dgm:spPr/>
      <dgm:t>
        <a:bodyPr/>
        <a:lstStyle/>
        <a:p>
          <a:endParaRPr lang="ru-RU" b="1"/>
        </a:p>
      </dgm:t>
    </dgm:pt>
    <dgm:pt modelId="{A4D17AAA-0033-48A1-8E4F-C61C11114462}" type="sibTrans" cxnId="{A51E7DE5-AF15-44BA-8F92-9ECEB0CB578B}">
      <dgm:prSet/>
      <dgm:spPr/>
      <dgm:t>
        <a:bodyPr/>
        <a:lstStyle/>
        <a:p>
          <a:endParaRPr lang="ru-RU" b="1"/>
        </a:p>
      </dgm:t>
    </dgm:pt>
    <dgm:pt modelId="{C3DB503A-7593-402B-93E0-8D425E87D405}" type="pres">
      <dgm:prSet presAssocID="{DA39625B-3C61-4286-861D-BD02778433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14635-41AF-482F-8575-607B32A19DEE}" type="pres">
      <dgm:prSet presAssocID="{9D328161-4793-4F10-A31E-3604D3B56485}" presName="node" presStyleLbl="node1" presStyleIdx="0" presStyleCnt="3" custScaleX="7065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1CBAAC8-3DD5-479D-A723-4E861B4ED91A}" type="pres">
      <dgm:prSet presAssocID="{F8BF3504-11DF-4A16-B9DF-604ED80FCDF3}" presName="sibTrans" presStyleCnt="0"/>
      <dgm:spPr/>
    </dgm:pt>
    <dgm:pt modelId="{7AAC85C8-9C35-4D50-9C4F-97B34C81EC9C}" type="pres">
      <dgm:prSet presAssocID="{0DC2ACDD-4F94-4823-8A33-2E1E31B4ED89}" presName="node" presStyleLbl="node1" presStyleIdx="1" presStyleCnt="3" custScaleX="72133" custLinFactNeighborX="1208" custLinFactNeighborY="132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23BBBEA-B275-40CC-BE01-571463401472}" type="pres">
      <dgm:prSet presAssocID="{39583012-8E3F-401E-A2F0-28419F174EAB}" presName="sibTrans" presStyleCnt="0"/>
      <dgm:spPr/>
    </dgm:pt>
    <dgm:pt modelId="{DBC007ED-BC63-4A4F-B672-2F33F4C7A88F}" type="pres">
      <dgm:prSet presAssocID="{0CA10185-FBF1-4D6A-84B0-C9C0A7827660}" presName="node" presStyleLbl="node1" presStyleIdx="2" presStyleCnt="3" custScaleX="6885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48B03938-2A66-4B31-B3C7-3E0E9C82930C}" type="presOf" srcId="{0DC2ACDD-4F94-4823-8A33-2E1E31B4ED89}" destId="{7AAC85C8-9C35-4D50-9C4F-97B34C81EC9C}" srcOrd="0" destOrd="0" presId="urn:microsoft.com/office/officeart/2005/8/layout/default"/>
    <dgm:cxn modelId="{C7C06231-C054-484E-9465-62AE1CECEE87}" type="presOf" srcId="{DA39625B-3C61-4286-861D-BD0277843311}" destId="{C3DB503A-7593-402B-93E0-8D425E87D405}" srcOrd="0" destOrd="0" presId="urn:microsoft.com/office/officeart/2005/8/layout/default"/>
    <dgm:cxn modelId="{A51E7DE5-AF15-44BA-8F92-9ECEB0CB578B}" srcId="{DA39625B-3C61-4286-861D-BD0277843311}" destId="{0CA10185-FBF1-4D6A-84B0-C9C0A7827660}" srcOrd="2" destOrd="0" parTransId="{815D9417-F9E7-46C4-8E96-CAC4EA38FDBC}" sibTransId="{A4D17AAA-0033-48A1-8E4F-C61C11114462}"/>
    <dgm:cxn modelId="{DF02606B-1614-450B-B363-EAC614A883E3}" type="presOf" srcId="{9D328161-4793-4F10-A31E-3604D3B56485}" destId="{AE814635-41AF-482F-8575-607B32A19DEE}" srcOrd="0" destOrd="0" presId="urn:microsoft.com/office/officeart/2005/8/layout/default"/>
    <dgm:cxn modelId="{065BC10C-701F-4AAC-A6F6-BE40AFCF3AEC}" type="presOf" srcId="{0CA10185-FBF1-4D6A-84B0-C9C0A7827660}" destId="{DBC007ED-BC63-4A4F-B672-2F33F4C7A88F}" srcOrd="0" destOrd="0" presId="urn:microsoft.com/office/officeart/2005/8/layout/default"/>
    <dgm:cxn modelId="{1E667EC0-8D4B-43CB-95DA-AA819F8E7BBC}" srcId="{DA39625B-3C61-4286-861D-BD0277843311}" destId="{9D328161-4793-4F10-A31E-3604D3B56485}" srcOrd="0" destOrd="0" parTransId="{249F267B-0E44-42C1-BACF-C34FB6F8892B}" sibTransId="{F8BF3504-11DF-4A16-B9DF-604ED80FCDF3}"/>
    <dgm:cxn modelId="{C3358013-EBA6-4F27-878E-388D8C8905D1}" srcId="{DA39625B-3C61-4286-861D-BD0277843311}" destId="{0DC2ACDD-4F94-4823-8A33-2E1E31B4ED89}" srcOrd="1" destOrd="0" parTransId="{C590C0D5-0748-4F58-B4E3-2AA765906631}" sibTransId="{39583012-8E3F-401E-A2F0-28419F174EAB}"/>
    <dgm:cxn modelId="{144D7EBB-5DCD-47D9-9EB6-0D2421CC1EFB}" type="presParOf" srcId="{C3DB503A-7593-402B-93E0-8D425E87D405}" destId="{AE814635-41AF-482F-8575-607B32A19DEE}" srcOrd="0" destOrd="0" presId="urn:microsoft.com/office/officeart/2005/8/layout/default"/>
    <dgm:cxn modelId="{47F80AA3-D03A-4A50-BDD7-BA0E5EF02090}" type="presParOf" srcId="{C3DB503A-7593-402B-93E0-8D425E87D405}" destId="{01CBAAC8-3DD5-479D-A723-4E861B4ED91A}" srcOrd="1" destOrd="0" presId="urn:microsoft.com/office/officeart/2005/8/layout/default"/>
    <dgm:cxn modelId="{B9B3FBC0-C2EA-41DB-A781-CA17D8AECA9F}" type="presParOf" srcId="{C3DB503A-7593-402B-93E0-8D425E87D405}" destId="{7AAC85C8-9C35-4D50-9C4F-97B34C81EC9C}" srcOrd="2" destOrd="0" presId="urn:microsoft.com/office/officeart/2005/8/layout/default"/>
    <dgm:cxn modelId="{35881E3E-2FB1-4FFB-8132-3119FCFC7CB8}" type="presParOf" srcId="{C3DB503A-7593-402B-93E0-8D425E87D405}" destId="{423BBBEA-B275-40CC-BE01-571463401472}" srcOrd="3" destOrd="0" presId="urn:microsoft.com/office/officeart/2005/8/layout/default"/>
    <dgm:cxn modelId="{67A4B4B8-9E8C-4E85-87B9-ECC8FA48EB8E}" type="presParOf" srcId="{C3DB503A-7593-402B-93E0-8D425E87D405}" destId="{DBC007ED-BC63-4A4F-B672-2F33F4C7A88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93BB4BB-9750-461A-8BCC-A32C7260FCE3}">
      <dgm:prSet custT="1"/>
      <dgm:spPr/>
      <dgm:t>
        <a:bodyPr/>
        <a:lstStyle/>
        <a:p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/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/>
        </a:p>
      </dgm:t>
    </dgm:pt>
    <dgm:pt modelId="{63F4F228-E0CC-40C7-9F2B-915935FA3038}">
      <dgm:prSet phldrT="[Текст]" custT="1"/>
      <dgm:spPr/>
      <dgm:t>
        <a:bodyPr/>
        <a:lstStyle/>
        <a:p>
          <a:r>
            <a:rPr lang="ru-RU" sz="1800" b="1" dirty="0"/>
            <a:t>85%</a:t>
          </a:r>
        </a:p>
      </dgm:t>
    </dgm:pt>
    <dgm:pt modelId="{0D34CB53-7479-435E-AD69-BE68C5D0CE67}" type="sibTrans" cxnId="{0F0FCA2B-0E46-472E-9E56-F39186648310}">
      <dgm:prSet/>
      <dgm:spPr/>
      <dgm:t>
        <a:bodyPr/>
        <a:lstStyle/>
        <a:p>
          <a:endParaRPr lang="ru-RU" sz="1800"/>
        </a:p>
      </dgm:t>
    </dgm:pt>
    <dgm:pt modelId="{911A291D-9FFE-49BE-B08C-FE48EAFBD772}" type="parTrans" cxnId="{0F0FCA2B-0E46-472E-9E56-F39186648310}">
      <dgm:prSet/>
      <dgm:spPr/>
      <dgm:t>
        <a:bodyPr/>
        <a:lstStyle/>
        <a:p>
          <a:endParaRPr lang="ru-RU" sz="1800"/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 custFlipVert="0" custFlipHor="0" custScaleX="26653" custScaleY="6162"/>
      <dgm:spPr/>
    </dgm:pt>
    <dgm:pt modelId="{19998372-A571-497F-AEB4-B8C97FFF4D66}" type="pres">
      <dgm:prSet presAssocID="{B369B849-9C5A-42C2-9342-4078D0FF5DF6}" presName="arrow1" presStyleLbl="fgShp" presStyleIdx="0" presStyleCnt="1" custLinFactY="-97023" custLinFactNeighborX="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66666" custScaleY="42350" custLinFactNeighborX="0" custLinFactNeighborY="9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6F12C-6E58-497A-AFE7-361DE060183A}" type="pres">
      <dgm:prSet presAssocID="{293BB4BB-9750-461A-8BCC-A32C7260FCE3}" presName="item1" presStyleLbl="node1" presStyleIdx="0" presStyleCnt="1" custScaleX="61531" custScaleY="62345" custLinFactNeighborX="13995" custLinFactNeighborY="-49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 custScaleX="142857" custScaleY="155281" custLinFactNeighborX="0" custLinFactNeighborY="-10732"/>
      <dgm:spPr>
        <a:prstGeom prst="flowChartCollate">
          <a:avLst/>
        </a:prstGeom>
        <a:ln>
          <a:solidFill>
            <a:schemeClr val="accent1"/>
          </a:solidFill>
        </a:ln>
      </dgm:spPr>
    </dgm:pt>
  </dgm:ptLst>
  <dgm:cxnLst>
    <dgm:cxn modelId="{0F0FCA2B-0E46-472E-9E56-F39186648310}" srcId="{B369B849-9C5A-42C2-9342-4078D0FF5DF6}" destId="{63F4F228-E0CC-40C7-9F2B-915935FA3038}" srcOrd="0" destOrd="0" parTransId="{911A291D-9FFE-49BE-B08C-FE48EAFBD772}" sibTransId="{0D34CB53-7479-435E-AD69-BE68C5D0CE67}"/>
    <dgm:cxn modelId="{5365C9BA-4699-4C32-9AEF-73CD7476504A}" type="presOf" srcId="{293BB4BB-9750-461A-8BCC-A32C7260FCE3}" destId="{6155B7D2-06E9-4939-9EB6-673730F76B44}" srcOrd="0" destOrd="0" presId="urn:microsoft.com/office/officeart/2005/8/layout/funnel1"/>
    <dgm:cxn modelId="{A8FEE229-F72B-454A-8553-007625EA8E46}" type="presOf" srcId="{B369B849-9C5A-42C2-9342-4078D0FF5DF6}" destId="{409B43D6-C89F-41C7-BD37-641FEB28E0D5}" srcOrd="0" destOrd="0" presId="urn:microsoft.com/office/officeart/2005/8/layout/funnel1"/>
    <dgm:cxn modelId="{FA7FD9D6-AC3B-4B1C-A51C-145401DD75A5}" type="presOf" srcId="{63F4F228-E0CC-40C7-9F2B-915935FA3038}" destId="{1B16F12C-6E58-497A-AFE7-361DE060183A}" srcOrd="0" destOrd="0" presId="urn:microsoft.com/office/officeart/2005/8/layout/funnel1"/>
    <dgm:cxn modelId="{135883E0-1EA3-4DF2-85C1-A909F3870B0E}" srcId="{B369B849-9C5A-42C2-9342-4078D0FF5DF6}" destId="{293BB4BB-9750-461A-8BCC-A32C7260FCE3}" srcOrd="1" destOrd="0" parTransId="{0A873D20-F667-465C-8A16-C5C2B495F386}" sibTransId="{8FF700F1-DAB2-4FBA-AD40-CB33F1A7E7F9}"/>
    <dgm:cxn modelId="{6D2613A5-2531-4C53-97EB-761A1D1750C4}" type="presParOf" srcId="{409B43D6-C89F-41C7-BD37-641FEB28E0D5}" destId="{D683D498-F8E4-4787-B217-E0B2101B0530}" srcOrd="0" destOrd="0" presId="urn:microsoft.com/office/officeart/2005/8/layout/funnel1"/>
    <dgm:cxn modelId="{201703B7-DC3A-4A02-AB06-E09CDA703A5A}" type="presParOf" srcId="{409B43D6-C89F-41C7-BD37-641FEB28E0D5}" destId="{19998372-A571-497F-AEB4-B8C97FFF4D66}" srcOrd="1" destOrd="0" presId="urn:microsoft.com/office/officeart/2005/8/layout/funnel1"/>
    <dgm:cxn modelId="{8535ADD7-889A-4CE4-AA4F-AC72E18DE8DF}" type="presParOf" srcId="{409B43D6-C89F-41C7-BD37-641FEB28E0D5}" destId="{6155B7D2-06E9-4939-9EB6-673730F76B44}" srcOrd="2" destOrd="0" presId="urn:microsoft.com/office/officeart/2005/8/layout/funnel1"/>
    <dgm:cxn modelId="{FB0E29A0-08C8-4972-A71A-2B66DD3DB008}" type="presParOf" srcId="{409B43D6-C89F-41C7-BD37-641FEB28E0D5}" destId="{1B16F12C-6E58-497A-AFE7-361DE060183A}" srcOrd="3" destOrd="0" presId="urn:microsoft.com/office/officeart/2005/8/layout/funnel1"/>
    <dgm:cxn modelId="{9BD8A36F-0DB4-4417-AD78-6F5B554DAEC6}" type="presParOf" srcId="{409B43D6-C89F-41C7-BD37-641FEB28E0D5}" destId="{C5862DB7-C70E-47BC-ACE0-88B26CF7B847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DE4CE7-DA3D-4482-A72F-7163CADBF09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3905C-F067-4D02-BF99-F1B185BD07AD}">
      <dgm:prSet custT="1"/>
      <dgm:spPr>
        <a:noFill/>
      </dgm:spPr>
      <dgm:t>
        <a:bodyPr/>
        <a:lstStyle/>
        <a:p>
          <a:r>
            <a:rPr lang="ru-RU" sz="1400" b="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 автомобильной дороги </a:t>
          </a:r>
        </a:p>
        <a:p>
          <a:r>
            <a:rPr lang="ru-RU" sz="1400" b="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Красная Поляна-Текстильная</a:t>
          </a:r>
        </a:p>
      </dgm:t>
    </dgm:pt>
    <dgm:pt modelId="{DC2D3FD0-FD78-4F28-B7E1-C68C06D0D527}" type="parTrans" cxnId="{9D21A261-5E7E-4435-B3BE-4CA230D9F8BC}">
      <dgm:prSet/>
      <dgm:spPr/>
      <dgm:t>
        <a:bodyPr/>
        <a:lstStyle/>
        <a:p>
          <a:endParaRPr lang="ru-RU" sz="1800"/>
        </a:p>
      </dgm:t>
    </dgm:pt>
    <dgm:pt modelId="{863388BC-6854-4185-8520-968839E6C60F}" type="sibTrans" cxnId="{9D21A261-5E7E-4435-B3BE-4CA230D9F8BC}">
      <dgm:prSet/>
      <dgm:spPr/>
      <dgm:t>
        <a:bodyPr/>
        <a:lstStyle/>
        <a:p>
          <a:endParaRPr lang="ru-RU" sz="1800"/>
        </a:p>
      </dgm:t>
    </dgm:pt>
    <dgm:pt modelId="{FA8EEEE9-AB2D-448A-BA40-55FA19B5FB1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 rtl="0"/>
          <a:r>
            <a:rPr lang="ru-RU" sz="1400" b="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 2022 году  7 850 000,0 тыс. рублей</a:t>
          </a:r>
        </a:p>
      </dgm:t>
    </dgm:pt>
    <dgm:pt modelId="{83C27A95-C0A3-480B-A1FD-CC0A49EFE8D7}" type="parTrans" cxnId="{C0A68D4B-578C-4D7C-A824-F9FFB9647D03}">
      <dgm:prSet/>
      <dgm:spPr/>
      <dgm:t>
        <a:bodyPr/>
        <a:lstStyle/>
        <a:p>
          <a:endParaRPr lang="ru-RU"/>
        </a:p>
      </dgm:t>
    </dgm:pt>
    <dgm:pt modelId="{FCC5CDE3-B8DD-46B3-A642-0903A14EF43D}" type="sibTrans" cxnId="{C0A68D4B-578C-4D7C-A824-F9FFB9647D03}">
      <dgm:prSet/>
      <dgm:spPr/>
      <dgm:t>
        <a:bodyPr/>
        <a:lstStyle/>
        <a:p>
          <a:endParaRPr lang="ru-RU"/>
        </a:p>
      </dgm:t>
    </dgm:pt>
    <dgm:pt modelId="{56C21831-FE07-4E88-AA34-E13ED71C757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 rtl="0"/>
          <a:r>
            <a:rPr lang="ru-RU" sz="1400" b="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 средства Дорожного фонда </a:t>
          </a:r>
        </a:p>
        <a:p>
          <a:pPr algn="ctr" rtl="0"/>
          <a:r>
            <a:rPr lang="ru-RU" sz="1400" b="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Московской области</a:t>
          </a:r>
        </a:p>
      </dgm:t>
    </dgm:pt>
    <dgm:pt modelId="{AC9351B1-559C-4E54-8231-327E9958C6A9}" type="sibTrans" cxnId="{A30DF0E3-E2F3-4644-A39C-158A6391A45E}">
      <dgm:prSet/>
      <dgm:spPr/>
      <dgm:t>
        <a:bodyPr/>
        <a:lstStyle/>
        <a:p>
          <a:endParaRPr lang="ru-RU" sz="1800"/>
        </a:p>
      </dgm:t>
    </dgm:pt>
    <dgm:pt modelId="{BF9A30C0-36E2-4139-8D29-25E4450C2C42}" type="parTrans" cxnId="{A30DF0E3-E2F3-4644-A39C-158A6391A45E}">
      <dgm:prSet/>
      <dgm:spPr/>
      <dgm:t>
        <a:bodyPr/>
        <a:lstStyle/>
        <a:p>
          <a:endParaRPr lang="ru-RU" sz="1800"/>
        </a:p>
      </dgm:t>
    </dgm:pt>
    <dgm:pt modelId="{63150CC7-CE52-477C-9355-983D50A99544}" type="pres">
      <dgm:prSet presAssocID="{25DE4CE7-DA3D-4482-A72F-7163CADBF09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F5455E-FB5F-45A4-99D4-8D652A6795F0}" type="pres">
      <dgm:prSet presAssocID="{68B3905C-F067-4D02-BF99-F1B185BD07AD}" presName="circle1" presStyleLbl="node1" presStyleIdx="0" presStyleCnt="3" custLinFactNeighborX="-9133" custLinFactNeighborY="3044"/>
      <dgm:spPr>
        <a:prstGeom prst="leftRightUpArrow">
          <a:avLst/>
        </a:prstGeom>
      </dgm:spPr>
    </dgm:pt>
    <dgm:pt modelId="{BA32411B-D903-41E6-B4DD-2ACA3C51CD75}" type="pres">
      <dgm:prSet presAssocID="{68B3905C-F067-4D02-BF99-F1B185BD07AD}" presName="space" presStyleCnt="0"/>
      <dgm:spPr/>
    </dgm:pt>
    <dgm:pt modelId="{3DCF3908-E091-4E1F-AC69-ECB96DFF472E}" type="pres">
      <dgm:prSet presAssocID="{68B3905C-F067-4D02-BF99-F1B185BD07AD}" presName="rect1" presStyleLbl="alignAcc1" presStyleIdx="0" presStyleCnt="3" custScaleX="100000" custScaleY="100000"/>
      <dgm:spPr/>
      <dgm:t>
        <a:bodyPr/>
        <a:lstStyle/>
        <a:p>
          <a:endParaRPr lang="ru-RU"/>
        </a:p>
      </dgm:t>
    </dgm:pt>
    <dgm:pt modelId="{15B9A830-3709-467C-BF22-47A7A11042B5}" type="pres">
      <dgm:prSet presAssocID="{56C21831-FE07-4E88-AA34-E13ED71C757F}" presName="vertSpace2" presStyleLbl="node1" presStyleIdx="0" presStyleCnt="3"/>
      <dgm:spPr/>
    </dgm:pt>
    <dgm:pt modelId="{3C12F064-0D92-4F6C-94CA-01F42DB0FD4E}" type="pres">
      <dgm:prSet presAssocID="{56C21831-FE07-4E88-AA34-E13ED71C757F}" presName="circle2" presStyleLbl="node1" presStyleIdx="1" presStyleCnt="3" custLinFactNeighborX="-8189" custLinFactNeighborY="10047"/>
      <dgm:spPr>
        <a:prstGeom prst="leftArrow">
          <a:avLst/>
        </a:prstGeom>
        <a:solidFill>
          <a:srgbClr val="FFFF00"/>
        </a:solidFill>
      </dgm:spPr>
    </dgm:pt>
    <dgm:pt modelId="{D6F69D3E-A4D2-48D7-A2CA-4F24AF59C23C}" type="pres">
      <dgm:prSet presAssocID="{56C21831-FE07-4E88-AA34-E13ED71C757F}" presName="rect2" presStyleLbl="alignAcc1" presStyleIdx="1" presStyleCnt="3" custScaleX="100000" custScaleY="106905" custLinFactNeighborX="678" custLinFactNeighborY="2966"/>
      <dgm:spPr/>
      <dgm:t>
        <a:bodyPr/>
        <a:lstStyle/>
        <a:p>
          <a:endParaRPr lang="ru-RU"/>
        </a:p>
      </dgm:t>
    </dgm:pt>
    <dgm:pt modelId="{02948FF0-5176-49BD-92A4-6CC8E6D9114F}" type="pres">
      <dgm:prSet presAssocID="{FA8EEEE9-AB2D-448A-BA40-55FA19B5FB1E}" presName="vertSpace3" presStyleLbl="node1" presStyleIdx="1" presStyleCnt="3"/>
      <dgm:spPr/>
    </dgm:pt>
    <dgm:pt modelId="{7C5F98FF-2780-41EE-87B4-49EFB32D45EB}" type="pres">
      <dgm:prSet presAssocID="{FA8EEEE9-AB2D-448A-BA40-55FA19B5FB1E}" presName="circle3" presStyleLbl="node1" presStyleIdx="2" presStyleCnt="3" custLinFactNeighborX="6578" custLinFactNeighborY="-27493"/>
      <dgm:spPr>
        <a:prstGeom prst="ellipse">
          <a:avLst/>
        </a:prstGeom>
      </dgm:spPr>
    </dgm:pt>
    <dgm:pt modelId="{7B70DD76-BC5A-4B57-9C52-3506C3C00DDB}" type="pres">
      <dgm:prSet presAssocID="{FA8EEEE9-AB2D-448A-BA40-55FA19B5FB1E}" presName="rect3" presStyleLbl="alignAcc1" presStyleIdx="2" presStyleCnt="3" custScaleX="100000" custScaleY="131637" custLinFactNeighborX="-240" custLinFactNeighborY="16672"/>
      <dgm:spPr/>
      <dgm:t>
        <a:bodyPr/>
        <a:lstStyle/>
        <a:p>
          <a:endParaRPr lang="ru-RU"/>
        </a:p>
      </dgm:t>
    </dgm:pt>
    <dgm:pt modelId="{90DC543C-1E03-4EB1-A64E-A6B41EB9A493}" type="pres">
      <dgm:prSet presAssocID="{68B3905C-F067-4D02-BF99-F1B185BD07A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AD570-F373-4B02-8BF8-0BF4B1822C42}" type="pres">
      <dgm:prSet presAssocID="{56C21831-FE07-4E88-AA34-E13ED71C757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23512-1AED-4A43-AB54-80F6DD8FA6C3}" type="pres">
      <dgm:prSet presAssocID="{FA8EEEE9-AB2D-448A-BA40-55FA19B5FB1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0DF0E3-E2F3-4644-A39C-158A6391A45E}" srcId="{25DE4CE7-DA3D-4482-A72F-7163CADBF09F}" destId="{56C21831-FE07-4E88-AA34-E13ED71C757F}" srcOrd="1" destOrd="0" parTransId="{BF9A30C0-36E2-4139-8D29-25E4450C2C42}" sibTransId="{AC9351B1-559C-4E54-8231-327E9958C6A9}"/>
    <dgm:cxn modelId="{EA84BDDA-AD10-4544-B362-B213933DD36B}" type="presOf" srcId="{25DE4CE7-DA3D-4482-A72F-7163CADBF09F}" destId="{63150CC7-CE52-477C-9355-983D50A99544}" srcOrd="0" destOrd="0" presId="urn:microsoft.com/office/officeart/2005/8/layout/target3"/>
    <dgm:cxn modelId="{3BB6A144-A37C-438B-B62D-4FDAAEC17018}" type="presOf" srcId="{FA8EEEE9-AB2D-448A-BA40-55FA19B5FB1E}" destId="{7C523512-1AED-4A43-AB54-80F6DD8FA6C3}" srcOrd="1" destOrd="0" presId="urn:microsoft.com/office/officeart/2005/8/layout/target3"/>
    <dgm:cxn modelId="{158D2016-2110-4D8E-A074-1DEB543508AC}" type="presOf" srcId="{68B3905C-F067-4D02-BF99-F1B185BD07AD}" destId="{3DCF3908-E091-4E1F-AC69-ECB96DFF472E}" srcOrd="0" destOrd="0" presId="urn:microsoft.com/office/officeart/2005/8/layout/target3"/>
    <dgm:cxn modelId="{610E6D8C-340D-4EAE-9EFD-D202E43A0E63}" type="presOf" srcId="{68B3905C-F067-4D02-BF99-F1B185BD07AD}" destId="{90DC543C-1E03-4EB1-A64E-A6B41EB9A493}" srcOrd="1" destOrd="0" presId="urn:microsoft.com/office/officeart/2005/8/layout/target3"/>
    <dgm:cxn modelId="{1D340A6C-D41C-450E-9151-D8201DE6392E}" type="presOf" srcId="{56C21831-FE07-4E88-AA34-E13ED71C757F}" destId="{D6F69D3E-A4D2-48D7-A2CA-4F24AF59C23C}" srcOrd="0" destOrd="0" presId="urn:microsoft.com/office/officeart/2005/8/layout/target3"/>
    <dgm:cxn modelId="{9D21A261-5E7E-4435-B3BE-4CA230D9F8BC}" srcId="{25DE4CE7-DA3D-4482-A72F-7163CADBF09F}" destId="{68B3905C-F067-4D02-BF99-F1B185BD07AD}" srcOrd="0" destOrd="0" parTransId="{DC2D3FD0-FD78-4F28-B7E1-C68C06D0D527}" sibTransId="{863388BC-6854-4185-8520-968839E6C60F}"/>
    <dgm:cxn modelId="{BAE7CE13-9DDA-453C-8F1D-F77C3419B39E}" type="presOf" srcId="{FA8EEEE9-AB2D-448A-BA40-55FA19B5FB1E}" destId="{7B70DD76-BC5A-4B57-9C52-3506C3C00DDB}" srcOrd="0" destOrd="0" presId="urn:microsoft.com/office/officeart/2005/8/layout/target3"/>
    <dgm:cxn modelId="{C0A68D4B-578C-4D7C-A824-F9FFB9647D03}" srcId="{25DE4CE7-DA3D-4482-A72F-7163CADBF09F}" destId="{FA8EEEE9-AB2D-448A-BA40-55FA19B5FB1E}" srcOrd="2" destOrd="0" parTransId="{83C27A95-C0A3-480B-A1FD-CC0A49EFE8D7}" sibTransId="{FCC5CDE3-B8DD-46B3-A642-0903A14EF43D}"/>
    <dgm:cxn modelId="{EE0F6C50-1598-42F3-8E6F-B69438040DB4}" type="presOf" srcId="{56C21831-FE07-4E88-AA34-E13ED71C757F}" destId="{0D2AD570-F373-4B02-8BF8-0BF4B1822C42}" srcOrd="1" destOrd="0" presId="urn:microsoft.com/office/officeart/2005/8/layout/target3"/>
    <dgm:cxn modelId="{DFD98788-37E4-41FD-8F6D-FEE7740172FE}" type="presParOf" srcId="{63150CC7-CE52-477C-9355-983D50A99544}" destId="{40F5455E-FB5F-45A4-99D4-8D652A6795F0}" srcOrd="0" destOrd="0" presId="urn:microsoft.com/office/officeart/2005/8/layout/target3"/>
    <dgm:cxn modelId="{9A158855-E250-48C2-AA5E-B09C61EAB117}" type="presParOf" srcId="{63150CC7-CE52-477C-9355-983D50A99544}" destId="{BA32411B-D903-41E6-B4DD-2ACA3C51CD75}" srcOrd="1" destOrd="0" presId="urn:microsoft.com/office/officeart/2005/8/layout/target3"/>
    <dgm:cxn modelId="{FF9F8E55-CF87-4E30-AC87-94A40E514947}" type="presParOf" srcId="{63150CC7-CE52-477C-9355-983D50A99544}" destId="{3DCF3908-E091-4E1F-AC69-ECB96DFF472E}" srcOrd="2" destOrd="0" presId="urn:microsoft.com/office/officeart/2005/8/layout/target3"/>
    <dgm:cxn modelId="{1B694D35-1F8C-4A37-9100-1EE548D5526D}" type="presParOf" srcId="{63150CC7-CE52-477C-9355-983D50A99544}" destId="{15B9A830-3709-467C-BF22-47A7A11042B5}" srcOrd="3" destOrd="0" presId="urn:microsoft.com/office/officeart/2005/8/layout/target3"/>
    <dgm:cxn modelId="{B54F6EBF-D24C-4135-A905-D286575FEC6C}" type="presParOf" srcId="{63150CC7-CE52-477C-9355-983D50A99544}" destId="{3C12F064-0D92-4F6C-94CA-01F42DB0FD4E}" srcOrd="4" destOrd="0" presId="urn:microsoft.com/office/officeart/2005/8/layout/target3"/>
    <dgm:cxn modelId="{AD8A0A6A-2B81-4EB0-85CA-F8C06EE1174D}" type="presParOf" srcId="{63150CC7-CE52-477C-9355-983D50A99544}" destId="{D6F69D3E-A4D2-48D7-A2CA-4F24AF59C23C}" srcOrd="5" destOrd="0" presId="urn:microsoft.com/office/officeart/2005/8/layout/target3"/>
    <dgm:cxn modelId="{306994E9-F0D9-4548-A136-1FE4B6113220}" type="presParOf" srcId="{63150CC7-CE52-477C-9355-983D50A99544}" destId="{02948FF0-5176-49BD-92A4-6CC8E6D9114F}" srcOrd="6" destOrd="0" presId="urn:microsoft.com/office/officeart/2005/8/layout/target3"/>
    <dgm:cxn modelId="{5238B09B-AF38-4D1A-A240-A52E200F3C1B}" type="presParOf" srcId="{63150CC7-CE52-477C-9355-983D50A99544}" destId="{7C5F98FF-2780-41EE-87B4-49EFB32D45EB}" srcOrd="7" destOrd="0" presId="urn:microsoft.com/office/officeart/2005/8/layout/target3"/>
    <dgm:cxn modelId="{EDB67712-EB6A-428F-B24E-71118441DBE1}" type="presParOf" srcId="{63150CC7-CE52-477C-9355-983D50A99544}" destId="{7B70DD76-BC5A-4B57-9C52-3506C3C00DDB}" srcOrd="8" destOrd="0" presId="urn:microsoft.com/office/officeart/2005/8/layout/target3"/>
    <dgm:cxn modelId="{7FD2915D-8A3B-4625-B162-6D964AE88200}" type="presParOf" srcId="{63150CC7-CE52-477C-9355-983D50A99544}" destId="{90DC543C-1E03-4EB1-A64E-A6B41EB9A493}" srcOrd="9" destOrd="0" presId="urn:microsoft.com/office/officeart/2005/8/layout/target3"/>
    <dgm:cxn modelId="{B0E17E66-3D4D-4CE0-934E-DE12EE4D9450}" type="presParOf" srcId="{63150CC7-CE52-477C-9355-983D50A99544}" destId="{0D2AD570-F373-4B02-8BF8-0BF4B1822C42}" srcOrd="10" destOrd="0" presId="urn:microsoft.com/office/officeart/2005/8/layout/target3"/>
    <dgm:cxn modelId="{4B618243-C106-496A-A711-AAB5A72CB05C}" type="presParOf" srcId="{63150CC7-CE52-477C-9355-983D50A99544}" destId="{7C523512-1AED-4A43-AB54-80F6DD8FA6C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 flipH="1" flipV="1">
          <a:off x="3744411" y="1877767"/>
          <a:ext cx="63991" cy="436109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728192" y="2112045"/>
          <a:ext cx="479933" cy="307157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216035" y="2937504"/>
          <a:ext cx="3551423" cy="311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</a:p>
      </dsp:txBody>
      <dsp:txXfrm>
        <a:off x="216035" y="2937504"/>
        <a:ext cx="3551423" cy="311008"/>
      </dsp:txXfrm>
    </dsp:sp>
    <dsp:sp modelId="{199E51A1-E2F0-44F9-9309-4C0D476AEDD1}">
      <dsp:nvSpPr>
        <dsp:cNvPr id="0" name=""/>
        <dsp:cNvSpPr/>
      </dsp:nvSpPr>
      <dsp:spPr>
        <a:xfrm>
          <a:off x="1584172" y="599624"/>
          <a:ext cx="707552" cy="6873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</a:rPr>
            <a:t>15%</a:t>
          </a:r>
        </a:p>
      </dsp:txBody>
      <dsp:txXfrm>
        <a:off x="1687791" y="700290"/>
        <a:ext cx="500314" cy="486057"/>
      </dsp:txXfrm>
    </dsp:sp>
    <dsp:sp modelId="{CE4B80C9-B7B7-412F-AAB4-970D35CFA58A}">
      <dsp:nvSpPr>
        <dsp:cNvPr id="0" name=""/>
        <dsp:cNvSpPr/>
      </dsp:nvSpPr>
      <dsp:spPr>
        <a:xfrm>
          <a:off x="1008114" y="23561"/>
          <a:ext cx="767384" cy="687320"/>
        </a:xfrm>
        <a:prstGeom prst="ellipse">
          <a:avLst/>
        </a:prstGeom>
        <a:gradFill rotWithShape="0">
          <a:gsLst>
            <a:gs pos="0">
              <a:schemeClr val="accent3">
                <a:hueOff val="-140418"/>
                <a:satOff val="-3796"/>
                <a:lumOff val="-7844"/>
                <a:alphaOff val="0"/>
                <a:tint val="96000"/>
                <a:lumMod val="100000"/>
              </a:schemeClr>
            </a:gs>
            <a:gs pos="78000">
              <a:schemeClr val="accent3">
                <a:hueOff val="-140418"/>
                <a:satOff val="-3796"/>
                <a:lumOff val="-784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</a:rPr>
            <a:t>100%</a:t>
          </a:r>
        </a:p>
      </dsp:txBody>
      <dsp:txXfrm>
        <a:off x="1120495" y="124217"/>
        <a:ext cx="542622" cy="486008"/>
      </dsp:txXfrm>
    </dsp:sp>
    <dsp:sp modelId="{089E1508-1591-48F7-A4AF-BDC6B174BA04}">
      <dsp:nvSpPr>
        <dsp:cNvPr id="0" name=""/>
        <dsp:cNvSpPr/>
      </dsp:nvSpPr>
      <dsp:spPr>
        <a:xfrm>
          <a:off x="2160239" y="5560"/>
          <a:ext cx="697306" cy="696788"/>
        </a:xfrm>
        <a:prstGeom prst="ellipse">
          <a:avLst/>
        </a:prstGeom>
        <a:gradFill rotWithShape="0">
          <a:gsLst>
            <a:gs pos="0">
              <a:schemeClr val="accent3">
                <a:hueOff val="-280836"/>
                <a:satOff val="-7592"/>
                <a:lumOff val="-15687"/>
                <a:alphaOff val="0"/>
                <a:tint val="96000"/>
                <a:lumMod val="100000"/>
              </a:schemeClr>
            </a:gs>
            <a:gs pos="78000">
              <a:schemeClr val="accent3">
                <a:hueOff val="-280836"/>
                <a:satOff val="-7592"/>
                <a:lumOff val="-1568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</a:rPr>
            <a:t>100%</a:t>
          </a:r>
        </a:p>
      </dsp:txBody>
      <dsp:txXfrm>
        <a:off x="2262357" y="107602"/>
        <a:ext cx="493070" cy="492704"/>
      </dsp:txXfrm>
    </dsp:sp>
    <dsp:sp modelId="{C5862DB7-C70E-47BC-ACE0-88B26CF7B847}">
      <dsp:nvSpPr>
        <dsp:cNvPr id="0" name=""/>
        <dsp:cNvSpPr/>
      </dsp:nvSpPr>
      <dsp:spPr>
        <a:xfrm>
          <a:off x="216019" y="0"/>
          <a:ext cx="3407428" cy="2844542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14635-41AF-482F-8575-607B32A19DEE}">
      <dsp:nvSpPr>
        <dsp:cNvPr id="0" name=""/>
        <dsp:cNvSpPr/>
      </dsp:nvSpPr>
      <dsp:spPr>
        <a:xfrm>
          <a:off x="1683218" y="911"/>
          <a:ext cx="1439456" cy="1222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Налог на доходы физических лиц</a:t>
          </a:r>
        </a:p>
      </dsp:txBody>
      <dsp:txXfrm>
        <a:off x="1894021" y="179914"/>
        <a:ext cx="1017850" cy="864306"/>
      </dsp:txXfrm>
    </dsp:sp>
    <dsp:sp modelId="{7AAC85C8-9C35-4D50-9C4F-97B34C81EC9C}">
      <dsp:nvSpPr>
        <dsp:cNvPr id="0" name=""/>
        <dsp:cNvSpPr/>
      </dsp:nvSpPr>
      <dsp:spPr>
        <a:xfrm>
          <a:off x="3351003" y="1823"/>
          <a:ext cx="1469484" cy="1222312"/>
        </a:xfrm>
        <a:prstGeom prst="ellipse">
          <a:avLst/>
        </a:prstGeom>
        <a:solidFill>
          <a:schemeClr val="accent3">
            <a:hueOff val="-140418"/>
            <a:satOff val="-3796"/>
            <a:lumOff val="-784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Налог на имущество физических лиц</a:t>
          </a:r>
        </a:p>
      </dsp:txBody>
      <dsp:txXfrm>
        <a:off x="3566204" y="180826"/>
        <a:ext cx="1039082" cy="864306"/>
      </dsp:txXfrm>
    </dsp:sp>
    <dsp:sp modelId="{DBC007ED-BC63-4A4F-B672-2F33F4C7A88F}">
      <dsp:nvSpPr>
        <dsp:cNvPr id="0" name=""/>
        <dsp:cNvSpPr/>
      </dsp:nvSpPr>
      <dsp:spPr>
        <a:xfrm>
          <a:off x="4999598" y="911"/>
          <a:ext cx="1402767" cy="1222312"/>
        </a:xfrm>
        <a:prstGeom prst="ellipse">
          <a:avLst/>
        </a:prstGeom>
        <a:solidFill>
          <a:schemeClr val="accent3">
            <a:hueOff val="-280836"/>
            <a:satOff val="-7592"/>
            <a:lumOff val="-1568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Земельный налог</a:t>
          </a:r>
        </a:p>
      </dsp:txBody>
      <dsp:txXfrm>
        <a:off x="5205028" y="179914"/>
        <a:ext cx="991907" cy="864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>
          <a:off x="1368153" y="1078974"/>
          <a:ext cx="569435" cy="4572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449161" y="2025593"/>
          <a:ext cx="414046" cy="264989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6" y="2952340"/>
          <a:ext cx="3312354" cy="21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6" y="2952340"/>
        <a:ext cx="3312354" cy="210418"/>
      </dsp:txXfrm>
    </dsp:sp>
    <dsp:sp modelId="{1B16F12C-6E58-497A-AFE7-361DE060183A}">
      <dsp:nvSpPr>
        <dsp:cNvPr id="0" name=""/>
        <dsp:cNvSpPr/>
      </dsp:nvSpPr>
      <dsp:spPr>
        <a:xfrm>
          <a:off x="1296140" y="415093"/>
          <a:ext cx="713346" cy="7227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85%</a:t>
          </a:r>
        </a:p>
      </dsp:txBody>
      <dsp:txXfrm>
        <a:off x="1400607" y="520942"/>
        <a:ext cx="504412" cy="511085"/>
      </dsp:txXfrm>
    </dsp:sp>
    <dsp:sp modelId="{C5862DB7-C70E-47BC-ACE0-88B26CF7B847}">
      <dsp:nvSpPr>
        <dsp:cNvPr id="0" name=""/>
        <dsp:cNvSpPr/>
      </dsp:nvSpPr>
      <dsp:spPr>
        <a:xfrm>
          <a:off x="1" y="0"/>
          <a:ext cx="3312364" cy="2880347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0.24074</cdr:x>
      <cdr:y>0.56331</cdr:y>
    </cdr:from>
    <cdr:to>
      <cdr:x>0.32407</cdr:x>
      <cdr:y>0.60778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812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-88,5 (-6,6%)</a:t>
          </a:r>
          <a:endParaRPr lang="ru-RU" sz="9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0.25926</cdr:x>
      <cdr:y>0.3706</cdr:y>
    </cdr:from>
    <cdr:to>
      <cdr:x>0.2963</cdr:x>
      <cdr:y>0.4127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2131960" y="1905004"/>
          <a:ext cx="304589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0.2963</cdr:x>
      <cdr:y>0.28166</cdr:y>
    </cdr:from>
    <cdr:to>
      <cdr:x>0.33333</cdr:x>
      <cdr:y>0.32613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8400" y="1447800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0.26852</cdr:x>
      <cdr:y>0.17789</cdr:y>
    </cdr:from>
    <cdr:to>
      <cdr:x>0.35185</cdr:x>
      <cdr:y>0.29648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09800" y="914400"/>
          <a:ext cx="68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0.25926</cdr:x>
      <cdr:y>0.60778</cdr:y>
    </cdr:from>
    <cdr:to>
      <cdr:x>0.29644</cdr:x>
      <cdr:y>0.6498</cdr:y>
    </cdr:to>
    <cdr:sp macro="" textlink="">
      <cdr:nvSpPr>
        <cdr:cNvPr id="22" name="Стрелка вверх 21"/>
        <cdr:cNvSpPr/>
      </cdr:nvSpPr>
      <cdr:spPr>
        <a:xfrm xmlns:a="http://schemas.openxmlformats.org/drawingml/2006/main">
          <a:off x="2133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0.44444</cdr:x>
      <cdr:y>0.34095</cdr:y>
    </cdr:from>
    <cdr:to>
      <cdr:x>0.48148</cdr:x>
      <cdr:y>0.38305</cdr:y>
    </cdr:to>
    <cdr:sp macro="" textlink="">
      <cdr:nvSpPr>
        <cdr:cNvPr id="23" name="Стрелка вниз 22"/>
        <cdr:cNvSpPr/>
      </cdr:nvSpPr>
      <cdr:spPr>
        <a:xfrm xmlns:a="http://schemas.openxmlformats.org/drawingml/2006/main">
          <a:off x="3657600" y="1752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0.40741</cdr:x>
      <cdr:y>0.29648</cdr:y>
    </cdr:from>
    <cdr:to>
      <cdr:x>0.5</cdr:x>
      <cdr:y>0.34095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3352800" y="1524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9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13,3 </a:t>
          </a:r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(-</a:t>
          </a:r>
          <a:r>
            <a:rPr lang="ru-RU" sz="9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6,26%)</a:t>
          </a:r>
          <a:endParaRPr lang="ru-RU" sz="900" b="1" dirty="0">
            <a:solidFill>
              <a:schemeClr val="accent1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0.23148</cdr:x>
      <cdr:y>0.32613</cdr:y>
    </cdr:from>
    <cdr:to>
      <cdr:x>0.32407</cdr:x>
      <cdr:y>0.3706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905000" y="1676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-3,9 </a:t>
          </a:r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(-</a:t>
          </a:r>
          <a:r>
            <a:rPr lang="ru-RU" sz="9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1,8%)</a:t>
          </a:r>
          <a:endParaRPr lang="ru-RU" sz="900" b="1" dirty="0">
            <a:solidFill>
              <a:schemeClr val="accent1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0.41667</cdr:x>
      <cdr:y>0.56331</cdr:y>
    </cdr:from>
    <cdr:to>
      <cdr:x>0.5</cdr:x>
      <cdr:y>0.60778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3429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+33,9 (+2,7%)</a:t>
          </a:r>
          <a:endParaRPr lang="ru-RU" sz="9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0.44444</cdr:x>
      <cdr:y>0.60778</cdr:y>
    </cdr:from>
    <cdr:to>
      <cdr:x>0.48163</cdr:x>
      <cdr:y>0.6498</cdr:y>
    </cdr:to>
    <cdr:sp macro="" textlink="">
      <cdr:nvSpPr>
        <cdr:cNvPr id="26" name="Стрелка вверх 25"/>
        <cdr:cNvSpPr/>
      </cdr:nvSpPr>
      <cdr:spPr>
        <a:xfrm xmlns:a="http://schemas.openxmlformats.org/drawingml/2006/main">
          <a:off x="3657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0.59259</cdr:x>
      <cdr:y>0.25201</cdr:y>
    </cdr:from>
    <cdr:to>
      <cdr:x>0.68519</cdr:x>
      <cdr:y>0.29648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876800" y="1295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-12,6 (-6,3%)</a:t>
          </a:r>
        </a:p>
      </cdr:txBody>
    </cdr:sp>
  </cdr:relSizeAnchor>
  <cdr:relSizeAnchor xmlns:cdr="http://schemas.openxmlformats.org/drawingml/2006/chartDrawing">
    <cdr:from>
      <cdr:x>0.62037</cdr:x>
      <cdr:y>0.29648</cdr:y>
    </cdr:from>
    <cdr:to>
      <cdr:x>0.65741</cdr:x>
      <cdr:y>0.33858</cdr:y>
    </cdr:to>
    <cdr:sp macro="" textlink="">
      <cdr:nvSpPr>
        <cdr:cNvPr id="28" name="Стрелка вниз 27"/>
        <cdr:cNvSpPr/>
      </cdr:nvSpPr>
      <cdr:spPr>
        <a:xfrm xmlns:a="http://schemas.openxmlformats.org/drawingml/2006/main" rot="10800000">
          <a:off x="5105400" y="15240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0.60185</cdr:x>
      <cdr:y>0.56331</cdr:y>
    </cdr:from>
    <cdr:to>
      <cdr:x>0.68519</cdr:x>
      <cdr:y>0.60778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4953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+48,3 (+3,8%)</a:t>
          </a:r>
        </a:p>
      </cdr:txBody>
    </cdr:sp>
  </cdr:relSizeAnchor>
  <cdr:relSizeAnchor xmlns:cdr="http://schemas.openxmlformats.org/drawingml/2006/chartDrawing">
    <cdr:from>
      <cdr:x>0.62963</cdr:x>
      <cdr:y>0.60778</cdr:y>
    </cdr:from>
    <cdr:to>
      <cdr:x>0.66681</cdr:x>
      <cdr:y>0.6498</cdr:y>
    </cdr:to>
    <cdr:sp macro="" textlink="">
      <cdr:nvSpPr>
        <cdr:cNvPr id="30" name="Стрелка вверх 29"/>
        <cdr:cNvSpPr/>
      </cdr:nvSpPr>
      <cdr:spPr>
        <a:xfrm xmlns:a="http://schemas.openxmlformats.org/drawingml/2006/main">
          <a:off x="5181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0.76852</cdr:x>
      <cdr:y>0.22236</cdr:y>
    </cdr:from>
    <cdr:to>
      <cdr:x>0.86111</cdr:x>
      <cdr:y>0.26683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6324600" y="1143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+3,0 (+1,61%)</a:t>
          </a:r>
        </a:p>
      </cdr:txBody>
    </cdr:sp>
  </cdr:relSizeAnchor>
  <cdr:relSizeAnchor xmlns:cdr="http://schemas.openxmlformats.org/drawingml/2006/chartDrawing">
    <cdr:from>
      <cdr:x>0.7963</cdr:x>
      <cdr:y>0.26683</cdr:y>
    </cdr:from>
    <cdr:to>
      <cdr:x>0.83333</cdr:x>
      <cdr:y>0.30893</cdr:y>
    </cdr:to>
    <cdr:sp macro="" textlink="">
      <cdr:nvSpPr>
        <cdr:cNvPr id="32" name="Стрелка вниз 31"/>
        <cdr:cNvSpPr/>
      </cdr:nvSpPr>
      <cdr:spPr>
        <a:xfrm xmlns:a="http://schemas.openxmlformats.org/drawingml/2006/main" rot="10800000">
          <a:off x="6553200" y="1371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0.77778</cdr:x>
      <cdr:y>0.56331</cdr:y>
    </cdr:from>
    <cdr:to>
      <cdr:x>0.86111</cdr:x>
      <cdr:y>0.60778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64008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+56,8 (+4,3%)</a:t>
          </a:r>
        </a:p>
      </cdr:txBody>
    </cdr:sp>
  </cdr:relSizeAnchor>
  <cdr:relSizeAnchor xmlns:cdr="http://schemas.openxmlformats.org/drawingml/2006/chartDrawing">
    <cdr:from>
      <cdr:x>0.80556</cdr:x>
      <cdr:y>0.60778</cdr:y>
    </cdr:from>
    <cdr:to>
      <cdr:x>0.84274</cdr:x>
      <cdr:y>0.6498</cdr:y>
    </cdr:to>
    <cdr:sp macro="" textlink="">
      <cdr:nvSpPr>
        <cdr:cNvPr id="34" name="Стрелка вверх 33"/>
        <cdr:cNvSpPr/>
      </cdr:nvSpPr>
      <cdr:spPr>
        <a:xfrm xmlns:a="http://schemas.openxmlformats.org/drawingml/2006/main">
          <a:off x="66294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7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31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9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0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75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55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85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05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01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3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26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23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33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9B209F-5ED1-4532-81DD-BBAA16F9CCDC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77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DE75E4-2F65-44FB-BFF2-C59C6A794CF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5292DB-6713-433F-9E9F-6960404B451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8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43594A-A33B-4E4E-9E9C-5399DDAB056F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2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E26A4A-D27E-4F6C-A209-77578BCAE792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C68AC-2AB1-447E-B6C7-403BBD4CE46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0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E7432D-3379-47AE-B813-B0CE8D171C6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8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5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4/9/2021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0094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4/9/2021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17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4/9/2021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440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4/9/2021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3730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4/9/2021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4964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4/9/2021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91944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4/9/2021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14855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69FA6-E426-468A-9444-72756B6203B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38344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4/9/2021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214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4/9/2021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8104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4/9/2021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366349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4/9/2021</a:t>
            </a:fld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133182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8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1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4/9/2021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17965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4/9/2021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4419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4/9/2021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5043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  <p:sldLayoutId id="2147484513" r:id="rId12"/>
    <p:sldLayoutId id="2147484514" r:id="rId13"/>
    <p:sldLayoutId id="2147484515" r:id="rId14"/>
    <p:sldLayoutId id="2147484516" r:id="rId15"/>
    <p:sldLayoutId id="2147484517" r:id="rId16"/>
    <p:sldLayoutId id="2147484518" r:id="rId17"/>
    <p:sldLayoutId id="214748451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369902" cy="16223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noProof="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Бюджет</a:t>
            </a:r>
            <a:br>
              <a:rPr lang="ru-RU" sz="5400" b="1" noProof="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ru-RU" sz="5400" b="1" noProof="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 для граждан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496944" cy="2366871"/>
          </a:xfrm>
        </p:spPr>
        <p:txBody>
          <a:bodyPr>
            <a:noAutofit/>
          </a:bodyPr>
          <a:lstStyle/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Бюджет городского округа Лобня на 2021 год </a:t>
            </a:r>
          </a:p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и на плановый период 2022 и 2023 годов</a:t>
            </a:r>
            <a:r>
              <a:rPr lang="ru-RU" sz="3000" b="1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ru-RU" sz="3000" b="1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ru-RU" sz="30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5019"/>
            <a:ext cx="3376935" cy="137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7632848" cy="100811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7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показатели прогноза социально –</a:t>
            </a:r>
            <a:r>
              <a:rPr lang="ru-RU" altLang="ru-RU" sz="17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экономического</a:t>
            </a:r>
            <a:br>
              <a:rPr lang="ru-RU" altLang="ru-RU" sz="17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7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altLang="ru-RU" sz="17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развития городского округа </a:t>
            </a:r>
            <a:r>
              <a:rPr lang="ru-RU" altLang="ru-RU" sz="17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Лобня</a:t>
            </a:r>
            <a:br>
              <a:rPr lang="ru-RU" altLang="ru-RU" sz="17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7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altLang="ru-RU" sz="17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Московской области на 2021 - 2023 годы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72816"/>
            <a:ext cx="7992888" cy="79208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городского округа Лобня Московской области по состоянию на 01.01.2020 составляет 90 231 человек.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Ожидается, что по состоянию на 01.01.2021 численность населения составит 91075 человек. </a:t>
            </a: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2193161"/>
              </p:ext>
            </p:extLst>
          </p:nvPr>
        </p:nvGraphicFramePr>
        <p:xfrm>
          <a:off x="611560" y="2564904"/>
          <a:ext cx="8153400" cy="413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9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476672"/>
            <a:ext cx="6192688" cy="100811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показатели прогноза социально – экономического развития городского округа Лобня Московской области на 2021 – 2023 годы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7848872" cy="2088232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</a:t>
            </a:r>
          </a:p>
          <a:p>
            <a:pPr marL="273050" indent="-177800" algn="just" eaLnBrk="1" hangingPunct="1">
              <a:defRPr/>
            </a:pPr>
            <a:r>
              <a:rPr lang="ru-RU" alt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объем отгруженных товаров собственного производства, выполненных работ и услуг собственными силами по промышленным видам деятельности по городскому округу Лобня составил  46 923,7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2020 года объем отгруженной продукции промышленными предприятиями городского округа Лобня составит 48 119,8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Ожидается, что в 2021 году объем отгруженной продукции промышленными предприятиями городского округа Лобня составит 48 750,6 млн. руб.</a:t>
            </a:r>
          </a:p>
          <a:p>
            <a:pPr marL="355600" indent="95250" algn="ctr" eaLnBrk="1" hangingPunct="1">
              <a:buFont typeface="Wingdings" pitchFamily="2" charset="2"/>
              <a:buNone/>
              <a:defRPr/>
            </a:pPr>
            <a:r>
              <a:rPr lang="ru-RU" alt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собственного производства, выполненных работ и услуг собственными силами по промышленным видам деятельности (млн. рублей)</a:t>
            </a: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5737275"/>
              </p:ext>
            </p:extLst>
          </p:nvPr>
        </p:nvGraphicFramePr>
        <p:xfrm>
          <a:off x="611560" y="3861048"/>
          <a:ext cx="8064896" cy="278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5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3950937"/>
              </p:ext>
            </p:extLst>
          </p:nvPr>
        </p:nvGraphicFramePr>
        <p:xfrm>
          <a:off x="539552" y="2132856"/>
          <a:ext cx="8142289" cy="42898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02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9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0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45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27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27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275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1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финансирования: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6 474,4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4 041,7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3 319,0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3 474,1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3 654,2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5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работ и услуг, выполненных по виду экономической деятельности «Строительство»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3 854,9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3 533,0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3 523,0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3 621,0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3 850,0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4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8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официально зарегистрированных безработных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1 914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58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104 182,3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95 985,3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96 254,4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96 824,1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98 577,2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6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16 446,5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30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007,8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17 584,8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18 325,5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19 211,0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404665"/>
            <a:ext cx="6408712" cy="877162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63747"/>
            <a:ext cx="748883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kern="0" dirty="0">
                <a:solidFill>
                  <a:schemeClr val="accent3">
                    <a:lumMod val="50000"/>
                  </a:schemeClr>
                </a:solidFill>
                <a:latin typeface="Garamond"/>
                <a:cs typeface="Arial"/>
              </a:rPr>
              <a:t>ОСНОВНЫЕ ПОКАЗАТЕЛИ ПРОГНОЗА СОЦИАЛЬНО-ЭКОНОМИЧЕСКОГО РАЗВИТИЯ ГОРОДСКОГО ОКРУГА </a:t>
            </a:r>
          </a:p>
          <a:p>
            <a:pPr algn="ctr">
              <a:defRPr/>
            </a:pPr>
            <a:r>
              <a:rPr lang="ru-RU" altLang="ru-RU" b="1" kern="0" dirty="0">
                <a:solidFill>
                  <a:schemeClr val="accent3">
                    <a:lumMod val="50000"/>
                  </a:schemeClr>
                </a:solidFill>
                <a:latin typeface="Garamond"/>
                <a:cs typeface="Arial"/>
              </a:rPr>
              <a:t>ЛОБНЯ МОСКОВСКОЙ ОБЛАСТИ НА 2021-2023 ГОДЫ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332656"/>
            <a:ext cx="5400600" cy="792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Основные параметры бюджета городского округа Лобня за 2018-2023 годы</a:t>
            </a: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1"/>
          </p:nvPr>
        </p:nvSpPr>
        <p:spPr>
          <a:xfrm>
            <a:off x="1979712" y="5877272"/>
            <a:ext cx="6781800" cy="720080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altLang="ru-RU" sz="1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92.1. Бюджетного Кодекса Российской Федерации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1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7177403"/>
              </p:ext>
            </p:extLst>
          </p:nvPr>
        </p:nvGraphicFramePr>
        <p:xfrm>
          <a:off x="323528" y="1196752"/>
          <a:ext cx="8352929" cy="44644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4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62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2018 год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2019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         </a:t>
                      </a:r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 2021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2022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2023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2 957 419,4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3 315 018,1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3 244 169,2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3 428 946,8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3 165 558,8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3 094 396,3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1 496 594,7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1 550 670,5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458 286,9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1 478 973,5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1 514 687,7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1 574 429,2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1 460 824,7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1 764 347,6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1 785 882,3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1 949 973,3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1 650 871,1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1 519 967,1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2 972 203,1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3 385 527,2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3 384 351,7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3 575 144,2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3 312 778,6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3 137 564,4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1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113,9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105,6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11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 профицит (+)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-14 783,7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-70 509,1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140 182,5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-146 197,4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-147 219,8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-43 168,1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389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6" marR="980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9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внутреннего финансирования дефицита бюджета, всего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14 783,7</a:t>
                      </a:r>
                      <a:endParaRPr lang="ru-RU" sz="1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70 509,1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140 182,5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r>
                        <a:rPr lang="ru-RU" sz="120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197,4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147 219,8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43 168,1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8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70 509,1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140 182,5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146 197,4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147 219,8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43 168,1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Текст 3"/>
          <p:cNvSpPr txBox="1">
            <a:spLocks/>
          </p:cNvSpPr>
          <p:nvPr/>
        </p:nvSpPr>
        <p:spPr bwMode="auto">
          <a:xfrm>
            <a:off x="416325" y="5157192"/>
            <a:ext cx="1295400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2">
              <a:buFont typeface="Wingdings" pitchFamily="2" charset="2"/>
              <a:buChar char="ü"/>
              <a:defRPr/>
            </a:pPr>
            <a:r>
              <a:rPr lang="ru-RU" sz="11200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0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488832" cy="115212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Динамика изменений основных параметров бюджета 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городского 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округа Лобня, тыс. рублей</a:t>
            </a:r>
          </a:p>
        </p:txBody>
      </p:sp>
      <p:graphicFrame>
        <p:nvGraphicFramePr>
          <p:cNvPr id="2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150791"/>
              </p:ext>
            </p:extLst>
          </p:nvPr>
        </p:nvGraphicFramePr>
        <p:xfrm>
          <a:off x="467544" y="1484784"/>
          <a:ext cx="8229600" cy="477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83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892480" cy="86409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Структура доходов бюджета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городского округа Лобня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237253"/>
              </p:ext>
            </p:extLst>
          </p:nvPr>
        </p:nvGraphicFramePr>
        <p:xfrm>
          <a:off x="467544" y="4005064"/>
          <a:ext cx="2590800" cy="187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349644"/>
              </p:ext>
            </p:extLst>
          </p:nvPr>
        </p:nvGraphicFramePr>
        <p:xfrm>
          <a:off x="2555776" y="3717032"/>
          <a:ext cx="41044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662223"/>
              </p:ext>
            </p:extLst>
          </p:nvPr>
        </p:nvGraphicFramePr>
        <p:xfrm>
          <a:off x="6228185" y="4005064"/>
          <a:ext cx="2915816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52106"/>
              </p:ext>
            </p:extLst>
          </p:nvPr>
        </p:nvGraphicFramePr>
        <p:xfrm>
          <a:off x="251520" y="1412776"/>
          <a:ext cx="2952328" cy="26239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2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98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9600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36005" marB="3600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512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3 428 946,8</a:t>
                      </a:r>
                      <a:endParaRPr lang="ru-RU" sz="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1 279 730,4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199 243,1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1 949 973,3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475 442,3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1 392 831,0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699414"/>
              </p:ext>
            </p:extLst>
          </p:nvPr>
        </p:nvGraphicFramePr>
        <p:xfrm>
          <a:off x="3347864" y="1412776"/>
          <a:ext cx="2772347" cy="23762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4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3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3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6870">
                <a:tc rowSpan="2">
                  <a:txBody>
                    <a:bodyPr/>
                    <a:lstStyle/>
                    <a:p>
                      <a:pPr algn="ctr"/>
                      <a:endParaRPr lang="ru-RU" sz="8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953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3 165 558,8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1 328 039,7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4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186 648,0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951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1 650 871,1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270 511,1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1 378 660,0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909829"/>
              </p:ext>
            </p:extLst>
          </p:nvPr>
        </p:nvGraphicFramePr>
        <p:xfrm>
          <a:off x="6228184" y="1412776"/>
          <a:ext cx="2700338" cy="23762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3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0550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209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3 094 396,3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1 384 839,7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8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189 589,5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8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1 519 967,1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136 078,1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1 382 189,0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5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080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поступлений доходов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 бюджет 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882089"/>
              </p:ext>
            </p:extLst>
          </p:nvPr>
        </p:nvGraphicFramePr>
        <p:xfrm>
          <a:off x="323528" y="1484784"/>
          <a:ext cx="8496945" cy="46767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7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9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1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34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64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6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  <a:r>
                        <a:rPr lang="ru-RU" sz="110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ИТОГО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3 428 946,8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3 165 558,8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3 094 396,3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1 478 973,5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1 514 687,7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1 574 429,2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000 1 01 02000 01 0000 110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756 090,7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776 950,0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788 700,0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000 1 03 02000 01 0000 110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10 139,7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10 139,7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10 139,7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275 900,0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000 1 05 01000 00 0000 110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258 400,0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000 1 05 02000 00 0000 110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000 1 05 04000 02 0000 110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65 500,0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65 800,0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66 500,0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000 1 08 03000 01 0000 110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12 250,0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186 151,8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173 576,7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176 618,2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893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000 1 11 05000 00 0000 120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164 600,0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154 200,0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157 400,0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-612576" y="260648"/>
            <a:ext cx="9433048" cy="1080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поступлений доходов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 бюджет 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869531"/>
              </p:ext>
            </p:extLst>
          </p:nvPr>
        </p:nvGraphicFramePr>
        <p:xfrm>
          <a:off x="323528" y="1268762"/>
          <a:ext cx="8496944" cy="5246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9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1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34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64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2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9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000 1 11 09000 00 0000 120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21 551,8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19 376,7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19 218,2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4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000 1 12 01000 01 0000 120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5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8 601,3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8 601,3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8 601,3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000 1 14 00000 00 0000 430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4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4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1 949 973,3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1 650 871,1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1 519 967,1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55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1 948 273,3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1 649 171,1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1 518 267,1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55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000 2 02 20000 00 0000 150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475 442,3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270 511,1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136 078,1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3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000 2 02 30000 00 0000 150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1 392 831,0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1 378 660,0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1 382 189,0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3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МБТ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000 2 02 40000 00 0000 150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12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9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320480" cy="122413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Динамика налоговых и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неналоговых доходов, млн. рублей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683395"/>
              </p:ext>
            </p:extLst>
          </p:nvPr>
        </p:nvGraphicFramePr>
        <p:xfrm>
          <a:off x="251520" y="1412776"/>
          <a:ext cx="8640960" cy="528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50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5184576" cy="1080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поступлений налоговых доходов, млн. рублей 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808219"/>
              </p:ext>
            </p:extLst>
          </p:nvPr>
        </p:nvGraphicFramePr>
        <p:xfrm>
          <a:off x="268743" y="1196752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83567" y="6093296"/>
            <a:ext cx="815245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бюджетообразующим доходным источником бюджета городского округа Лобня 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является налог на доходы физических лиц.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Крупнейшим плательщиком НДФЛ является ОАО "Аэрофлот - российские авиалинии"</a:t>
            </a:r>
          </a:p>
        </p:txBody>
      </p:sp>
    </p:spTree>
    <p:extLst>
      <p:ext uri="{BB962C8B-B14F-4D97-AF65-F5344CB8AC3E}">
        <p14:creationId xmlns:p14="http://schemas.microsoft.com/office/powerpoint/2010/main" val="11128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987824" y="620688"/>
            <a:ext cx="3384376" cy="427037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428553"/>
              </p:ext>
            </p:extLst>
          </p:nvPr>
        </p:nvGraphicFramePr>
        <p:xfrm>
          <a:off x="251521" y="1124745"/>
          <a:ext cx="8208912" cy="566910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831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Основные понятия и определения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Основные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и приоритеты 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политики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Основные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и приоритеты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налоговой политики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Установленные местные налоги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Оценка потерь бюджета городского округа Лобня от предоставленных налоговых льгот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3041548887"/>
                  </a:ext>
                </a:extLst>
              </a:tr>
              <a:tr h="377465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Основные показатели прогноза социально – экономического развития городского</a:t>
                      </a:r>
                      <a:r>
                        <a:rPr lang="ru-RU" sz="10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 Московской области на 2021 - 2023 годы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Основные параметры бюджета городского округа Лобня за 2019-2023 годы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Структура доходов бюджета городского округа Лобня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Объем поступлений доходов в бюджет городского</a:t>
                      </a:r>
                      <a:r>
                        <a:rPr lang="ru-RU" sz="10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Объем доходов городского округа Лобня на душу населения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Муниципальный долг городского округа Лобня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Сравнительный анализ бюджета городского округа Лобня на текущий 2020 год и на очередной 2021 год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Основные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и приоритеты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 бюджета городского округа Лобня в 2021-2023 годах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Структура расходов бюджета городского округа Лобня на 2021 год и на плановый период 2022 и 2023 годов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Расходы бюджета городского округа Лобня по разделам на 2021 год и на плановый период 2022 и 2023 годов 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Расходы бюджета городского округа Лобня по муниципальным программам на 2021 год и на плановый период 2022 и 2023 годов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Показатели муниципальных программ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Социально-значимые объекты, реализуемые в городском округе Лобня в 2021-2023 годах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Инвестиционные объекты</a:t>
                      </a:r>
                      <a:r>
                        <a:rPr lang="ru-RU" sz="10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реализуемые в городском округе Лобня в 2021-2023 годах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Меры социальной поддержки в 2021 году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77465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Информация об объеме расходов бюджета городского округа Лобня на душу населения по отраслям экономики и  социальной сферы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Контактные данные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4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496944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Крупнейшие налогоплательщики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бюджета 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1051207"/>
              </p:ext>
            </p:extLst>
          </p:nvPr>
        </p:nvGraphicFramePr>
        <p:xfrm>
          <a:off x="251520" y="1268760"/>
          <a:ext cx="8640960" cy="3773252"/>
        </p:xfrm>
        <a:graphic>
          <a:graphicData uri="http://schemas.openxmlformats.org/drawingml/2006/table">
            <a:tbl>
              <a:tblPr/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6849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Налогоплательщик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Объем  полученных доходов  в бюджет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городского округа Лобня, млн. рублей</a:t>
                      </a:r>
                    </a:p>
                  </a:txBody>
                  <a:tcPr marL="49959" marR="499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68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34617" marR="3461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34617" marR="3461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34617" marR="3461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2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«Аэрофлот – российские авиалинии»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531,0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625,8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637,7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498,4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Центральная дирекция по обслуживанию пассажиров в пригородном сообщении МОСК ж.д.ОАО "РЖД"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ЗАО Тетра Пак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ШАВАРА ЛИМИТЕД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"Рольф-Лоджистик"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«ТНК-Шереметьево»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22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«Компания Металл Профиль»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"ДЕЛЕР НФ И  БИ"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«Агро-Авто»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«ЭСК»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«Зика»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ЗАО «Тэлпрайс»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«Авангард Техник»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121547"/>
              </p:ext>
            </p:extLst>
          </p:nvPr>
        </p:nvGraphicFramePr>
        <p:xfrm>
          <a:off x="251520" y="5090615"/>
          <a:ext cx="8640960" cy="165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82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056784" cy="64807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поступлений неналоговых доходов, млн. рублей 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0025594"/>
              </p:ext>
            </p:extLst>
          </p:nvPr>
        </p:nvGraphicFramePr>
        <p:xfrm>
          <a:off x="323529" y="1268760"/>
          <a:ext cx="828091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67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056784" cy="1080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безвозмездных поступлений, млн. рублей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161624"/>
              </p:ext>
            </p:extLst>
          </p:nvPr>
        </p:nvGraphicFramePr>
        <p:xfrm>
          <a:off x="251520" y="1196752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57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15212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доходов городского округа Лобня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на душу населения,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4537490"/>
              </p:ext>
            </p:extLst>
          </p:nvPr>
        </p:nvGraphicFramePr>
        <p:xfrm>
          <a:off x="35496" y="1340768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22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9468544" cy="151216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налоговых и неналоговых доходов на душу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населения в городских округах Московской области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 численностью постоянного населения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от 55 тыс. до 120 тыс. человек на 01.01.2020г.</a:t>
            </a:r>
          </a:p>
        </p:txBody>
      </p:sp>
      <p:graphicFrame>
        <p:nvGraphicFramePr>
          <p:cNvPr id="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318292"/>
              </p:ext>
            </p:extLst>
          </p:nvPr>
        </p:nvGraphicFramePr>
        <p:xfrm>
          <a:off x="395536" y="1772816"/>
          <a:ext cx="8496944" cy="49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2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-180528" y="44624"/>
            <a:ext cx="9289250" cy="115212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Муниципальный долг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городского округа Лобня, млн. рублей</a:t>
            </a: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357945"/>
              </p:ext>
            </p:extLst>
          </p:nvPr>
        </p:nvGraphicFramePr>
        <p:xfrm>
          <a:off x="230312" y="1412776"/>
          <a:ext cx="5181600" cy="529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952459"/>
              </p:ext>
            </p:extLst>
          </p:nvPr>
        </p:nvGraphicFramePr>
        <p:xfrm>
          <a:off x="5364088" y="1340768"/>
          <a:ext cx="3240360" cy="5317238"/>
        </p:xfrm>
        <a:graphic>
          <a:graphicData uri="http://schemas.openxmlformats.org/drawingml/2006/table">
            <a:tbl>
              <a:tblPr/>
              <a:tblGrid>
                <a:gridCol w="986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74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Городские округа Московской области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Муниципальный долг 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на 01.01.2020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Уровень муниципального долга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Подольск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2 365,39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48,09%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Солнечногорск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1 809,03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50,48%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Одинцовский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1 487,53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45,37%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Наро-Фоминский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1 467,00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60,13%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Сергиево-Посадский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1 417,68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52,25%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Богородский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1 407,06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40,14%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Пушкинский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1 070,00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37,74%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Химки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864,15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12,13%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Домодедово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756,52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15,72%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Серпухов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715,00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60,02%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Чехов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688,00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35,37%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Дубна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650,00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69,74%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Королев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580,00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19,25%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Жуковский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497,00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28,96%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Красногорск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450,00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5,86%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Мытищи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425,00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6,43%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Дзержинский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422,05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46,35%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Дмитровский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12,67%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Электросталь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380,00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22,38%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Орехово-Зуевский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371,00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31,33%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Ступино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318,00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17,35%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Лыткарино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307,72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42,21%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Клин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284,13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18,94%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Фрязино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239,90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32,18%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Лобня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234,28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15,11%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Луховицы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188,23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24,49%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Егорьевск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161,39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16,92%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78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Ивантеевка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149,50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21,67%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Воскресенск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147,84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10,61%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78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Рузский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119,21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8,93%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Протвино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36,42%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Можайский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87,0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8,95%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Зарайск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80,0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24,99%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Котельники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80,00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7,95%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Шатура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80,00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14,98%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Серебряные пруды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76,10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37,05%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Истра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70,00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1,78%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0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7"/>
          <p:cNvSpPr>
            <a:spLocks noGrp="1"/>
          </p:cNvSpPr>
          <p:nvPr>
            <p:ph type="title"/>
          </p:nvPr>
        </p:nvSpPr>
        <p:spPr>
          <a:xfrm>
            <a:off x="-252536" y="240680"/>
            <a:ext cx="9145016" cy="1316112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Сравнительный анализ бюджета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городского округа Лобня на текущий 2020 год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и на очередной 2021 год, тыс. рублей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4065352"/>
              </p:ext>
            </p:extLst>
          </p:nvPr>
        </p:nvGraphicFramePr>
        <p:xfrm>
          <a:off x="395537" y="1556792"/>
          <a:ext cx="7992888" cy="50605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62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8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3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47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47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прироста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39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3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324 595,5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353 081,3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6 589,1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6 645,0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33 492,3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34 670,9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42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3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161 719,4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127 669,0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662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299 647,1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334 430,2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783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1 434,2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143,3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048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2 141 580,9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2 284 027,9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lang="ru-RU" sz="13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кинематография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167 599,8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165 366,1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744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3 170,0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3 582,0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125 533,9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131 145,3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72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103 342,3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103 771,5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992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5 765,0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15 526,7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23 000,0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148,1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3 389 996,2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3 575 144,2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840760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Сравнительный анализ бюджета городского округа Лобня на текущий 2020 год и на очередной финансовый 2021 год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06564"/>
              </p:ext>
            </p:extLst>
          </p:nvPr>
        </p:nvGraphicFramePr>
        <p:xfrm>
          <a:off x="323528" y="1600200"/>
          <a:ext cx="864096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23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476250" y="1340768"/>
            <a:ext cx="8200206" cy="549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приоритеты расходов бюджета городского округа в 202</a:t>
            </a:r>
            <a:r>
              <a:rPr lang="en-US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-202</a:t>
            </a:r>
            <a:r>
              <a:rPr lang="en-US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годах 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определены с учетом необходимости решения неотложных проблем экономического и социального развития, достижения целевых показателей, обозначенных в указах Президента Российской Федерации от 7 мая 2012 года, в их числе: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оплаты труда работникам бюджетной сферы;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эффективности и качества услуг в сфере образования, науки, культуры, здравоохранения;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индексация расходов бюджетных учреждений на оплату коммунальных услуг и материальные затраты, увеличение расходов на проведение капитального ремонта учреждений.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202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году 75,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%  расходов бюджета городского округа Лобня или 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2 693 592,8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тыс. рублей составят расходы на социально-культурную сферу (на образование, культуру, физическую культуру и спорт, здравоохранение, социальную политику, средства массовой информации).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Основные социальные приоритеты бюджетной политики в 202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- 202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годах: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обязательств в сфере образования, культуры, физической культуры и спорта с учетом определения объема гарантированных муниципальных услуг в данных сферах;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реализации первоочередных задач социальной сферы, поставленных в указах Президента Российской Федерации от 07.05.2012 года № 597 «О мероприятиях по реализации государственной социальной политики».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Дальнейшая реализация программно-целевого принципа планирования бюджета города повышает обоснованность бюджетных ассигнований, обеспечивает их большую прозрачность для общества и наличие более широких возможностей для оценки их эффективности.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04664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задачи и приоритеты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расходов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бюджета городского округа Лобня</a:t>
            </a:r>
          </a:p>
        </p:txBody>
      </p:sp>
    </p:spTree>
    <p:extLst>
      <p:ext uri="{BB962C8B-B14F-4D97-AF65-F5344CB8AC3E}">
        <p14:creationId xmlns:p14="http://schemas.microsoft.com/office/powerpoint/2010/main" val="15652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395536" y="908720"/>
            <a:ext cx="7560840" cy="122413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Структура расходов бюджета городского округа Лобня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на 2021 год и на плановый период 2022 и 2023 годов, тыс. руб.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053625"/>
              </p:ext>
            </p:extLst>
          </p:nvPr>
        </p:nvGraphicFramePr>
        <p:xfrm>
          <a:off x="395536" y="2204864"/>
          <a:ext cx="8280920" cy="36004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3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9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98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24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3967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пп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5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5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57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</a:t>
                      </a:r>
                      <a:r>
                        <a:rPr lang="ru-RU" sz="15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3 517 812,6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3 229 561,3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3 017 780,8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7742">
                <a:tc>
                  <a:txBody>
                    <a:bodyPr/>
                    <a:lstStyle/>
                    <a:p>
                      <a:pPr algn="ctr"/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программных расходов в</a:t>
                      </a:r>
                      <a:r>
                        <a:rPr lang="ru-RU" sz="15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общей сумме расходов %</a:t>
                      </a:r>
                      <a:endParaRPr lang="ru-RU" sz="15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5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5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5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57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57 331,6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41 627,1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38 818,7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396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41 590,2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80 964,9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575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3 575 144,2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3 312 778,6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3 137 564,4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836712"/>
            <a:ext cx="6624736" cy="533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понятия и определения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556792"/>
            <a:ext cx="8136904" cy="4824536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объем денежных средств, который поступает казну государства на безвозмездной и безвозвратной основе (например, налоги юридических и физических лиц, административные платежи и сборы, безвозмездно поступление и другие)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 направляемые на финансовое обеспечение функций государства и удовлетворение общественных потребностей в сфере образования, здравоохранения, жилищно-коммунального хозяйства, физкультуры и спорта, культуры и других.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 перечисляемые из одного бюджета другому бюджету бюджетной системы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или муниципальный долг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финансовые обязательства возникающие в связи с привлечением кредитов в кредитных организациях, получением бюджетных кредитов и представлением государственных или муниципальных гарантий, а также по выпущенным ценным бумагам</a:t>
            </a:r>
          </a:p>
        </p:txBody>
      </p:sp>
    </p:spTree>
    <p:extLst>
      <p:ext uri="{BB962C8B-B14F-4D97-AF65-F5344CB8AC3E}">
        <p14:creationId xmlns:p14="http://schemas.microsoft.com/office/powerpoint/2010/main" val="20454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197372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Расходы бюджета городского округа Лобня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по разделам на 2021 год и на плановый период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2022 и 2023 годов тыс. рублей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915653"/>
              </p:ext>
            </p:extLst>
          </p:nvPr>
        </p:nvGraphicFramePr>
        <p:xfrm>
          <a:off x="323528" y="1628800"/>
          <a:ext cx="8496944" cy="5166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7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34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18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расходов</a:t>
                      </a:r>
                      <a:r>
                        <a:rPr lang="ru-RU" sz="13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40835" algn="l"/>
                        </a:tabLst>
                        <a:defRPr/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353 081,3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335 613,6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332 124,2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0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34 670,9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34 670,9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34 670,9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127 669,0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138 239,0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136 973,0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57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334 430,2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410 943,4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229 238,5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94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39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2 284 027,9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1 920 575,0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1 895 888,3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8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165 366,1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156 156,8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155 443,9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3 582,0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2 932,0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2 932,0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3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131 145,3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123 836,2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118 107,2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39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103 771,5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101 421,5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101 421,5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62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23 000,0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1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3 575 144,2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3 271 188,4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3 056 599,5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3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6984776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городского округа Лобня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841211"/>
              </p:ext>
            </p:extLst>
          </p:nvPr>
        </p:nvGraphicFramePr>
        <p:xfrm>
          <a:off x="359532" y="2060848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179513" y="620688"/>
            <a:ext cx="7416823" cy="110647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Расходы бюджета городского округа Лобня по муниципальным программам, тыс. рублей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442485"/>
              </p:ext>
            </p:extLst>
          </p:nvPr>
        </p:nvGraphicFramePr>
        <p:xfrm>
          <a:off x="359532" y="1724242"/>
          <a:ext cx="8604955" cy="51377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8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6106">
                  <a:extLst>
                    <a:ext uri="{9D8B030D-6E8A-4147-A177-3AD203B41FA5}">
                      <a16:colId xmlns:a16="http://schemas.microsoft.com/office/drawing/2014/main" xmlns="" val="2594530999"/>
                    </a:ext>
                  </a:extLst>
                </a:gridCol>
                <a:gridCol w="882560">
                  <a:extLst>
                    <a:ext uri="{9D8B030D-6E8A-4147-A177-3AD203B41FA5}">
                      <a16:colId xmlns:a16="http://schemas.microsoft.com/office/drawing/2014/main" xmlns="" val="1431942775"/>
                    </a:ext>
                  </a:extLst>
                </a:gridCol>
                <a:gridCol w="956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2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93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2019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2020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2021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2022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"Здравоохранение»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5 691,7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7 898,0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7 248,0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7 248,0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«Культура»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205 877,6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160 184,7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207 508,7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197 644,4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196 931,5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«Образование»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1 881 357,5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1 809 072,0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1 885 879,4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1 879 899,8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1 862 291,4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«Социальная защита населения»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81 626,4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71 881,3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86 712,2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87 190,2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87 944,2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«Спорт»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165 298,1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99 780,0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103 211,5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100 861,5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100 861,5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«Развитие сельского хозяйства»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913,8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1 629,0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1 629,0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1 629,0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«Экология и окружающая среда»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2 966,2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1 241,7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1 455,0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1 455,0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«Безопасность и обеспечение безопасности жизнедеятельности населения»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31 653,0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37 025,7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41 406,3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41 406,3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41 406,3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«Жилище»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34 270,5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18 415,1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28 023,9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20 236,8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13 753,8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9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«Развитие инженерной инфраструктуры и энергоэффективности»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27 234,0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23 107,2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13 012,0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11 012,0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8 012,0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«Предпринимательство»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7 795,0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5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«Управление имуществом и муниципальными финансами»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315 299,8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243 400,6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267 189,5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277 085,3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280 024,3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институтов гражданского общества, повышение эффективности</a:t>
                      </a:r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самоуправления и реализации молодежной политики»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19 608,9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21 735,5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20 421,5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19 801,5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«Развитие и</a:t>
                      </a:r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дорожно-транспортного </a:t>
                      </a:r>
                    </a:p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комплекса»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133 512,8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123 590,7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122 733,0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136 303,0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135 037,0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 «Цифровое</a:t>
                      </a:r>
                    </a:p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муниципальное образование»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64 685,3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62 668,1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78 609,4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71 531,1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«Архитектура и градостроительство»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379,3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478,0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6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«Формирование  современной комфортной городской среды»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424 208,3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234 036,1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281 597,7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287 876,2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187 876,2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1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«Строительство объектов  социальной инфраструктуры»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93 696,5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373 104,6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9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«Переселение граждан из  аварийного жилищного фонда»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3 815,5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9 470,2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78 704,9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6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Итого непрограммных расходов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74 427,8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34 235,1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57 331,6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41 627,1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38 818,7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 РАСХОДОВ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3 385 527,2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3 046 261,2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3 575 144,2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3 271 188,4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3 056 599,5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1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-36512" y="404664"/>
            <a:ext cx="7416824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Структура расходов бюджета по муниципальным программам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95084"/>
              </p:ext>
            </p:extLst>
          </p:nvPr>
        </p:nvGraphicFramePr>
        <p:xfrm>
          <a:off x="107504" y="1412776"/>
          <a:ext cx="89289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739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3139320"/>
            <a:ext cx="8234139" cy="341479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55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  <a:r>
              <a:rPr lang="ru-RU" sz="15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муниципальное учреждение, осуществляющее оказание муниципальных услуг, выполнение работ и (или) исполнение муниципальных функций в целях обеспечения реализации предусмотренных законодательством Российской Федерации полномочий органов местного самоуправления, финансовое обеспечение деятельности которого осуществляется за счет средств бюджета городского округа на основании бюджетной сметы.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–</a:t>
            </a:r>
            <a:r>
              <a:rPr lang="ru-RU" sz="15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некоммерческая организация, созданная органом исполнительной власти городского округа для выполнения работ, оказания услуг в целях обеспечения реализации полномочий городского округа в сферах образования, культуры, физической культуры и спорта , а также в иных сферах.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</a:t>
            </a:r>
            <a:r>
              <a:rPr lang="ru-RU" sz="155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организация, созданная муниципальным образованием для выполнения работ, оказания услуг в целях осуществления предусмотренных законодательством Российской Федерации полномочий органов местного самоуправления в сферах науки, образования, здравоохранения, культуры, социальной защиты, занятости населения, физической культуры и спорта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563182"/>
            <a:ext cx="8141853" cy="1361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городском округе Лобня осуществляют свою деятельность:</a:t>
            </a:r>
            <a:b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- 6 казенных учреждений;</a:t>
            </a:r>
            <a:b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- 46 бюджетных учреждений;</a:t>
            </a:r>
            <a:b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- 7 автономных учреждений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64807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Сведения о количестве муниципальных учреждений осуществляющих свою деятельность на территории </a:t>
            </a:r>
          </a:p>
          <a:p>
            <a:pPr algn="ctr"/>
            <a:r>
              <a:rPr lang="ru-RU" sz="22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79512" y="4221088"/>
            <a:ext cx="4248472" cy="2520280"/>
            <a:chOff x="-167989" y="940067"/>
            <a:chExt cx="4488469" cy="21217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940067"/>
              <a:ext cx="4320480" cy="21217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-167989" y="1061310"/>
              <a:ext cx="4488469" cy="2000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75" tIns="20320" rIns="113792" bIns="20320" numCol="1" spcCol="1270" anchor="t" anchorCtr="0">
              <a:noAutofit/>
            </a:bodyPr>
            <a:lstStyle/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Комитет по физической культуре, спорту и работе с молодежью Администрации городского округа Лобня:</a:t>
              </a:r>
              <a:endParaRPr lang="ru-RU" sz="1600" kern="1200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r>
                <a:rPr lang="ru-RU" sz="1600" kern="1200" dirty="0">
                  <a:solidFill>
                    <a:schemeClr val="accent3">
                      <a:lumMod val="50000"/>
                    </a:schemeClr>
                  </a:solidFill>
                </a:rPr>
                <a:t> бюджетных учреждения;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r>
                <a:rPr lang="ru-RU" sz="1600" kern="1200" dirty="0">
                  <a:solidFill>
                    <a:schemeClr val="accent3">
                      <a:lumMod val="50000"/>
                    </a:schemeClr>
                  </a:solidFill>
                </a:rPr>
                <a:t> автономных учреждения.</a:t>
              </a:r>
            </a:p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Администрация городского округа Лобня:</a:t>
              </a:r>
              <a:endParaRPr lang="ru-RU" sz="1600" kern="1200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r>
                <a:rPr lang="ru-RU" sz="1600" kern="1200" dirty="0">
                  <a:solidFill>
                    <a:schemeClr val="accent3">
                      <a:lumMod val="50000"/>
                    </a:schemeClr>
                  </a:solidFill>
                </a:rPr>
                <a:t> казенных учреждений;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r>
                <a:rPr lang="ru-RU" sz="1600" kern="1200" dirty="0">
                  <a:solidFill>
                    <a:schemeClr val="accent3">
                      <a:lumMod val="50000"/>
                    </a:schemeClr>
                  </a:solidFill>
                </a:rPr>
                <a:t> бюджетное учреждение.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427984" y="1412776"/>
            <a:ext cx="4119446" cy="2806144"/>
          </a:xfrm>
          <a:prstGeom prst="rect">
            <a:avLst/>
          </a:prstGeom>
        </p:spPr>
        <p:txBody>
          <a:bodyPr/>
          <a:lstStyle/>
          <a:p>
            <a:pPr lvl="1" rtl="0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Управление образования Администрации городского округа Лобня: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lvl="1" rtl="0"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казенное учреждение;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36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бюджетных учреждений.</a:t>
            </a:r>
          </a:p>
          <a:p>
            <a:pPr lvl="1" rtl="0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Управление культуры Администрации городского округа Лобня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бюджетных учреждений;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автономных учреждения.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972616" y="260648"/>
            <a:ext cx="9808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Подведомственные учреждения 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главных распорядителей бюджетных средств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868BF73-561E-4EB0-BC59-A0F85F3D8C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9" y="1604992"/>
            <a:ext cx="4119446" cy="2613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F589D61-0C7B-4710-8754-77DF77AF172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4218920"/>
            <a:ext cx="4248470" cy="2522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3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416"/>
            <a:ext cx="6252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Образование</a:t>
            </a:r>
          </a:p>
        </p:txBody>
      </p:sp>
      <p:sp>
        <p:nvSpPr>
          <p:cNvPr id="3" name="Овал 2"/>
          <p:cNvSpPr/>
          <p:nvPr/>
        </p:nvSpPr>
        <p:spPr>
          <a:xfrm>
            <a:off x="4802384" y="5589240"/>
            <a:ext cx="4234112" cy="108034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19 дошкольных учреждений</a:t>
            </a:r>
          </a:p>
        </p:txBody>
      </p:sp>
      <p:sp>
        <p:nvSpPr>
          <p:cNvPr id="4" name="Овал 3"/>
          <p:cNvSpPr/>
          <p:nvPr/>
        </p:nvSpPr>
        <p:spPr>
          <a:xfrm>
            <a:off x="107504" y="2237456"/>
            <a:ext cx="3888432" cy="1141187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13 общеобразовательных учреждений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7504" y="5589240"/>
            <a:ext cx="4464496" cy="108034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4 учреждения дополнительного образования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4716016" y="2237456"/>
            <a:ext cx="4369959" cy="108034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1 учреждение молодежной политики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07504" y="1196752"/>
            <a:ext cx="8928992" cy="86409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Расходы на образование в 202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году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запланированы в объеме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2 284 027,9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тыс. руб.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Оказание услуг в сфере образования осуществляют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5B8F619-E819-4FFB-A1D8-86A6390FB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69022"/>
            <a:ext cx="5100666" cy="3496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95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650" y="1628800"/>
            <a:ext cx="83185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202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запланированы в сумме 16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5 366,1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сфере культуры: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жителей городского округа услугами организаций культуры,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библиотечного обслуживания населения,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комплектование обеспечения сохранности библиотечных фондов библиотек городского округа,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досуга на территории городского округа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4868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направления расходов в сфере культуры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AB4D4B4-97C1-4043-BBAF-B213F5BD0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3" y="3774631"/>
            <a:ext cx="6859873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4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1196752"/>
            <a:ext cx="7704855" cy="486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физическую культуру и спорт в 202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году запланированы в сумме         10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3 771,5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тыс. рублей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расходов в сфере физической культуры и спорта: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вовлечение жителей города Лобня в систематические занятия физической культурой и спортом,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условий для инвалидов и лиц с ограниченными возможностями здоровья заниматься физической культурой и спортом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-900608" y="260649"/>
            <a:ext cx="10044608" cy="129669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направления расходов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в сфере физической культуры и спорта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7F427F-4177-40C9-981B-3533D3342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3689002"/>
            <a:ext cx="6798054" cy="2692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74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-180528" y="681848"/>
            <a:ext cx="8784976" cy="109096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Расходы на жилищно-коммунальное хозяйство в 2021 году</a:t>
            </a:r>
          </a:p>
        </p:txBody>
      </p:sp>
      <p:sp>
        <p:nvSpPr>
          <p:cNvPr id="43011" name="Текст 12"/>
          <p:cNvSpPr>
            <a:spLocks noGrp="1"/>
          </p:cNvSpPr>
          <p:nvPr>
            <p:ph sz="half" idx="1"/>
          </p:nvPr>
        </p:nvSpPr>
        <p:spPr>
          <a:xfrm>
            <a:off x="72008" y="1340768"/>
            <a:ext cx="8532440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Жилищное хозяйство  47 506,4 тыс. рублей</a:t>
            </a:r>
          </a:p>
          <a:p>
            <a:pPr marL="0" indent="0" algn="ctr">
              <a:buNone/>
            </a:pP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Взнос в Фонд капитального ремонта общего имущества многоквартирных домов, за помещения, находящиеся в муниципальной собственности  Оснащение МКД общедомовыми приборами учета энергетических ресурсов и воды Проведение капитального ремонта МКД  Мероприятие по переселению граждан из аварийного жилого фонда  </a:t>
            </a:r>
          </a:p>
          <a:p>
            <a:pPr marL="0" indent="0" algn="just">
              <a:buNone/>
            </a:pPr>
            <a:endParaRPr lang="ru-RU" altLang="ru-RU" sz="1300" dirty="0">
              <a:solidFill>
                <a:schemeClr val="accent3">
                  <a:lumMod val="50000"/>
                </a:schemeClr>
              </a:solidFill>
              <a:highlight>
                <a:srgbClr val="00FFFF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Объект 29">
            <a:extLst>
              <a:ext uri="{FF2B5EF4-FFF2-40B4-BE49-F238E27FC236}">
                <a16:creationId xmlns:a16="http://schemas.microsoft.com/office/drawing/2014/main" xmlns="" id="{EB43407B-A6B2-47A9-B6BA-2BCB466702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9" y="2492896"/>
            <a:ext cx="5976664" cy="2747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08" name="Прямоугольник 43007">
            <a:extLst>
              <a:ext uri="{FF2B5EF4-FFF2-40B4-BE49-F238E27FC236}">
                <a16:creationId xmlns:a16="http://schemas.microsoft.com/office/drawing/2014/main" xmlns="" id="{F0C1BA6C-636D-47E7-B6BC-7C8182A80A5D}"/>
              </a:ext>
            </a:extLst>
          </p:cNvPr>
          <p:cNvSpPr/>
          <p:nvPr/>
        </p:nvSpPr>
        <p:spPr>
          <a:xfrm>
            <a:off x="203344" y="4995068"/>
            <a:ext cx="4083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 11 663,5 тыс. рублей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Разработка, актуализация схем теплоснабжения, водоснабжения и водоотведения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 инфраструктуры 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оборудования, обеспечивающего работу в экономичном энергопотребляющем режиме в муниципальных учреждениях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DF14E28-590F-4ED7-AB9C-27F659B440F6}"/>
              </a:ext>
            </a:extLst>
          </p:cNvPr>
          <p:cNvSpPr/>
          <p:nvPr/>
        </p:nvSpPr>
        <p:spPr>
          <a:xfrm>
            <a:off x="4856706" y="5013176"/>
            <a:ext cx="41432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  275 260,3 тыс. рублей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старых, устройство новых тротуаров и пешеходных зон, велодорожек, автопарковок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Санитарное содержание территории города 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 и содержание дворовых территорий, включая установку и модернизацию детских игровых, спортивных  и иных 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38785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36712"/>
            <a:ext cx="6120680" cy="10081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задачи и приоритеты </a:t>
            </a:r>
            <a:b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бюджетной политики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74278" y="2060848"/>
            <a:ext cx="7704856" cy="424847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расходов и переориентация бюджетных ассигнований в рамках существующих бюджетных ограничений на реализацию приоритетных направлений социально-экономической политики городского округа 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endParaRPr lang="ru-RU" alt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измеримых общественно значимых результатов, наиболее важные из которых установлены Указами Президента Российской Федерации и поручениями Губернатора Московской области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en-US" alt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эффективности, прозрачности и подотчетности использования бюджетных средств, при реализации приоритетов и целей социально-экономического развития городского округа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ru-RU" alt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Минимизировать риски несбалансированности бюджета при бюджетном планировании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en-US" alt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муниципального финансового контроля с целью его ориентации на оценку эффективности бюджетных расходов </a:t>
            </a:r>
          </a:p>
        </p:txBody>
      </p:sp>
    </p:spTree>
    <p:extLst>
      <p:ext uri="{BB962C8B-B14F-4D97-AF65-F5344CB8AC3E}">
        <p14:creationId xmlns:p14="http://schemas.microsoft.com/office/powerpoint/2010/main" val="17759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539552" y="323900"/>
            <a:ext cx="6624736" cy="851307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Расходы на дорожное хозяйство в 2021 году</a:t>
            </a:r>
          </a:p>
        </p:txBody>
      </p:sp>
      <p:sp>
        <p:nvSpPr>
          <p:cNvPr id="44036" name="Объект 3"/>
          <p:cNvSpPr>
            <a:spLocks noGrp="1"/>
          </p:cNvSpPr>
          <p:nvPr>
            <p:ph sz="half" idx="1"/>
          </p:nvPr>
        </p:nvSpPr>
        <p:spPr>
          <a:xfrm>
            <a:off x="5220072" y="4005064"/>
            <a:ext cx="3888431" cy="1124881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altLang="ru-RU" sz="1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  </a:t>
            </a:r>
          </a:p>
          <a:p>
            <a:pPr marL="0" indent="0">
              <a:buNone/>
              <a:defRPr/>
            </a:pPr>
            <a:r>
              <a:rPr lang="ru-RU" altLang="ru-RU" sz="1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31 733,00 тыс. рублей.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9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77824D-1F31-4CB7-BD80-45F104A96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1" y="3725789"/>
            <a:ext cx="4365131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C07B0ED-A5D8-4651-9584-CDD6F3DB26AE}"/>
              </a:ext>
            </a:extLst>
          </p:cNvPr>
          <p:cNvSpPr/>
          <p:nvPr/>
        </p:nvSpPr>
        <p:spPr>
          <a:xfrm>
            <a:off x="107503" y="1735942"/>
            <a:ext cx="4572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и ямочный ремонт автомобильных дорог  73 000,0 тыс. рублей.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0E39BEA-B876-44B4-BD72-BF820D82CEAF}"/>
              </a:ext>
            </a:extLst>
          </p:cNvPr>
          <p:cNvSpPr/>
          <p:nvPr/>
        </p:nvSpPr>
        <p:spPr>
          <a:xfrm>
            <a:off x="71747" y="2924945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асфальтового покрытия дворовых территорий 30 500,0 тыс. рублей.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059E1DF-4820-45B0-8525-3F3B70BBA269}"/>
              </a:ext>
            </a:extLst>
          </p:cNvPr>
          <p:cNvSpPr/>
          <p:nvPr/>
        </p:nvSpPr>
        <p:spPr>
          <a:xfrm>
            <a:off x="5220072" y="522920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движения  6 000,0 тыс. рублей.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79FA58-874A-41AD-A345-8313284EF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73" y="1274461"/>
            <a:ext cx="3986603" cy="2886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89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128792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программы «Здравоохранение»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805147"/>
              </p:ext>
            </p:extLst>
          </p:nvPr>
        </p:nvGraphicFramePr>
        <p:xfrm>
          <a:off x="467544" y="2132856"/>
          <a:ext cx="8352928" cy="2302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80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80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82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606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участковых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врачей 1 врач – 1 участок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прошедшего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(Диспансеризация)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7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560840" cy="671497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854480"/>
              </p:ext>
            </p:extLst>
          </p:nvPr>
        </p:nvGraphicFramePr>
        <p:xfrm>
          <a:off x="395536" y="1628800"/>
          <a:ext cx="8352790" cy="43396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421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9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13962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библиотек, внедривших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стандарты деятельности библиотеки нового формата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51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библиотек, соответствующих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требованиям к условиям деятельности библиотек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 (стандарту)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91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посещаемости общедоступных (публичных)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библиотек, а также культурно-массовых мероприятий,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проводимых в библиотеках Московской области к уровню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3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посетителей театрально-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концертных и киномероприятий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3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посетителей киномероприятий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5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848872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537216"/>
              </p:ext>
            </p:extLst>
          </p:nvPr>
        </p:nvGraphicFramePr>
        <p:xfrm>
          <a:off x="467360" y="1484630"/>
          <a:ext cx="8352790" cy="4474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8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7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958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64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организаций культуры МАУ по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отношению к уровню 2010 года театр «Камерная сцена»/театр «Куклы и люди»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по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отношению 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базовому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значению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348/213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350/215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351/216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352/217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8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посещений театров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(мероприятий в России)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6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на 15% числа посещений организаций культуры 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уровню 2017 года 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базовому году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966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объектов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 культуры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(по которым проведен капитальный ремонт, техническое переоснащение современным непроизводственным оборудованием и благоустройство территории)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5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организаций культуры, получивших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современное оборудование, в т.ч. кинооборудование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0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920880" cy="5485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505104"/>
              </p:ext>
            </p:extLst>
          </p:nvPr>
        </p:nvGraphicFramePr>
        <p:xfrm>
          <a:off x="467544" y="1556792"/>
          <a:ext cx="8352790" cy="4165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405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28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учреждений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клубного типа, соответствующих Требованиям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условиям деятельности культурно-досуговых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 Московской области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посещений платных культурно-массовых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 клубов и домов культуры к уровню 2017 года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участников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клубных формирований 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уровню 2017 года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91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учреждений культуры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области, по которым осуществлено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материально-технической базы (в части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увеличения стоимости основных средств)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0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488832" cy="576063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845851"/>
              </p:ext>
            </p:extLst>
          </p:nvPr>
        </p:nvGraphicFramePr>
        <p:xfrm>
          <a:off x="467544" y="1556792"/>
          <a:ext cx="8352790" cy="48358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306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83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документов,хранящихся в муниципальном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архиве в нормативных условиях, обеспечивающих 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постоянное (вечное) и долговременное хранение, в общем количестве документов в муниципальном архиве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1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фондов муниципального архива,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внесенных в общеотраслевую базу данных «Архивный фонд», от общего количества архивных фондов, хранящихся вмуниципальном архиве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46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переведенных в электронно-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цифровую форму, от общего количества документов,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находящихся на хранении в муниципальном архиве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799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средней заработной платы работников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 культуры к среднемесячной начисленной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заработной плате наемных работников в организациях, 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индивидуальных предпринимателей и физических лиц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(среднемесячному доходу от трудовой деятельности)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6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посетителей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культуры и отдыха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7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06489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«Социальная защита населения»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665197"/>
              </p:ext>
            </p:extLst>
          </p:nvPr>
        </p:nvGraphicFramePr>
        <p:xfrm>
          <a:off x="395535" y="1556793"/>
          <a:ext cx="8538464" cy="48965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58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6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99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1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2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2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740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7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бедности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0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граждан старшего возраста, ведущих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 образ жизни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78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среда – Доступность для инвалидов и других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маломобильных групп населения муниципальных приоритетных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55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 численности детей-инвалидов такого возраста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78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18 лет, получающих дополнительное образование,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 численности детей-инвалидов такого возраста.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683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которы созданы условия для получения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качественного начального общего, основного общего,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 общего образования, в общей численности детей-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инвалидов школьного возрастакоторым созданы условия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65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141712"/>
              </p:ext>
            </p:extLst>
          </p:nvPr>
        </p:nvGraphicFramePr>
        <p:xfrm>
          <a:off x="452065" y="1556792"/>
          <a:ext cx="8296399" cy="51159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76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9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4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9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99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93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56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528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0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находящихся втрудной жизненной ситуации,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охваченных отдыхом и оздоровлением, в общей численности детей в возрасте от 7 до 15 лет, находящихся в трудной жизненной ситуации,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подлежащих оздоровлению.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оказана поддержка в городском округе Лобня, всего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расходов, направляемых на предоставление субсидий СО НКО, в общем объеме расходов бюджета городского округа Лобня на социальную сферу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9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оказана финансовая поддержка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Администрацией городского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Лобня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1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имущественная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Администрацией городского округа Лобня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предоставленной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Администрацией городского округа Лобня площади на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льготных условиях или в безвозмездное пользование СОНКО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2520,6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2433,9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2433,9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2433,9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2433,9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87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консультационная поддержка Администрацией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Лобня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95E5DD1-AA2A-4DF9-AC37-B2D97B5B97BF}"/>
              </a:ext>
            </a:extLst>
          </p:cNvPr>
          <p:cNvSpPr txBox="1">
            <a:spLocks/>
          </p:cNvSpPr>
          <p:nvPr/>
        </p:nvSpPr>
        <p:spPr>
          <a:xfrm>
            <a:off x="611560" y="908720"/>
            <a:ext cx="7416824" cy="576064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«Социальная защита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5963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632848" cy="504056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236453"/>
              </p:ext>
            </p:extLst>
          </p:nvPr>
        </p:nvGraphicFramePr>
        <p:xfrm>
          <a:off x="467544" y="1412776"/>
          <a:ext cx="8352926" cy="52117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29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5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5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9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9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8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247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49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численностидетей в возрасте от 3 до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лет, получающих дошкольное образование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текущем году, к суммечисленности детей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возрасте от 3 до 7 лет, получающих дошкольное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в текущем году, и численности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в возрасте от 3 до 7 лет, находящихся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очереди на получение в текущем году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 образования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от полутора до трех лет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6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6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педагогических работников общеобразовательных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 общегообразования к среднемесячному доходу от трудовой деятельности,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36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детей, получивших рекомендации по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построению индивидуального учебного плана в соответствии с выбранными профессиональными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компетенциями (профессиональными областями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5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04856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011350"/>
              </p:ext>
            </p:extLst>
          </p:nvPr>
        </p:nvGraphicFramePr>
        <p:xfrm>
          <a:off x="467544" y="1628800"/>
          <a:ext cx="8229600" cy="48576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4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1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2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 текущего года, набравших 220 баллов и более по 3 предметам, к общему количеству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выпускников текущего года, сдавших ЕГЭ по 3 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предметам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0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педагогических работников организаций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 образования детей 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средней заработной плате учителей в Московской области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90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17 лет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(включительно), посещающих объединения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организаций, участвующих в проекте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«Наука в Подмосковье»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90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образовательных организаций в сфере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(детские школы по видам искусств), оснащенных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музыкальными инструментами, оборудованием, материалами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3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привлекаемых к участию в творческих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мероприятиях сферы культуры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5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6912768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задачи и приоритеты 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налоговой политики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7560840" cy="496855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эффективной и стабильной налоговой системы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сбалансированности и создание условий для устойчивого исполнения бюджета города, увеличение налоговых и неналоговых доходов 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налогового администрирования, взаимодействие и совместная работа с администраторами доходов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 по противодействию уклонения от налогообложения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развитие новых производств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развитие среднего и малого предпринимательства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инвестиций, создание благоприятных условий для осуществления инвестиционной деятельности в городском округе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дополнительной социальной поддержки жителей городского округа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мониторинга и совершенствование системы налогообложения недвижимого имущества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существующей системы налоговых льгот, осуществление мониторинга эффективности налоговых льгот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недоимки по налогам и сборам, по арендным и иным платежам в бюджет городского округа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эффективного использования имущества, находящегося в муниципальной собственности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снижения уровня поступления неналоговых платежей в бюджет городского округа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новых источников пополнения бюджета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5201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32848" cy="43204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«Спорт»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253008"/>
              </p:ext>
            </p:extLst>
          </p:nvPr>
        </p:nvGraphicFramePr>
        <p:xfrm>
          <a:off x="467544" y="1412776"/>
          <a:ext cx="8229600" cy="52717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782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4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Московской области, систематически занимающихся физической культурой и спортом, в общей численности населения Московской области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0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молодежи (возраст 3-29 лет), систематически занимающихся физической культурой и спортом, в общей численности детей и молодежи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среднего возраста (женщины: 30-54 года; мужчины: 30-59 лет), систематически занимающихся физической культурой и спортом, в общей численности граждан среднего возраста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старшего возраста (женщины: 55-79 лет; мужчины: 60-79 лет), систематически занимающихся физической культурой и спортом, в общей численности граждан старшего возраста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8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спортивных площадок, управляемых в соответствии со стандартом их использования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47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Московской области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24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6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560840" cy="430335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«Спорт»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710308"/>
              </p:ext>
            </p:extLst>
          </p:nvPr>
        </p:nvGraphicFramePr>
        <p:xfrm>
          <a:off x="467544" y="1412777"/>
          <a:ext cx="8358758" cy="5193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394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5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Московской области, занимающихся в спортивных организациях, в общей численности детей и молодежи в возрасте 6-15 лет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88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 Московской области, занятого в экономике, занимающегося физической культурой и спортом, в общей численности населения, занятого в экономике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488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724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619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и студентов Московской области,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50,6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50,9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4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715200" cy="712787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«Развитие сельского хозяйства»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747237"/>
              </p:ext>
            </p:extLst>
          </p:nvPr>
        </p:nvGraphicFramePr>
        <p:xfrm>
          <a:off x="395536" y="1700808"/>
          <a:ext cx="8359120" cy="14186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7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7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72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405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5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отловленных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безнадзорных животных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9532" y="3344809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«ЭКОЛОГИЯ»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65599"/>
              </p:ext>
            </p:extLst>
          </p:nvPr>
        </p:nvGraphicFramePr>
        <p:xfrm>
          <a:off x="323528" y="4077072"/>
          <a:ext cx="8507289" cy="13685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7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52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5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4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74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74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204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8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вовлеченного в экологические мероприятия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4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992888" cy="64807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программы «Безопасность»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792276"/>
              </p:ext>
            </p:extLst>
          </p:nvPr>
        </p:nvGraphicFramePr>
        <p:xfrm>
          <a:off x="323528" y="1700808"/>
          <a:ext cx="8496944" cy="46075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84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3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79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7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76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76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76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606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77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готовности городского округа Лобня Московской области к действиям по предназначению при возникновении чрезвычайных ситуаций (происшествий) природного и техногенного характера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1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3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Процент исполнения органом местного самоуправления муниципального образования полномочия по обеспечению безопасности людей на воде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3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городского округа Лобня Московской области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680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Процент построения и развития систем аппаратно-программного комплекса «Безопасный город» на территории муниципального образования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80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городского округа Лобня Московской области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5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416824" cy="720081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программы «Безопасность»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739518"/>
              </p:ext>
            </p:extLst>
          </p:nvPr>
        </p:nvGraphicFramePr>
        <p:xfrm>
          <a:off x="323528" y="2204864"/>
          <a:ext cx="8424936" cy="288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19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3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61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6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61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61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204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21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Повышение степени пожарной защищенности городского округа Лобня Московской области, по отношению к базовому периоду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Увеличение процента запасов материально-технических, продовольственных, медицинских и иных средств в целях гражданской обороны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Увеличение степени готовности к использованию по предназначению защитных сооружений и иных объектов ГО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1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755576" y="360174"/>
            <a:ext cx="5328592" cy="83657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«Жилище»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512782"/>
              </p:ext>
            </p:extLst>
          </p:nvPr>
        </p:nvGraphicFramePr>
        <p:xfrm>
          <a:off x="323528" y="1219843"/>
          <a:ext cx="8640958" cy="52779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7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65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5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53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60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53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374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31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00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подпрограммы,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76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помещениями, в отчетном году 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62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 детей - сирот и детей, оставшихся без попечения родителей, лиц из 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 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lnSpc>
                          <a:spcPct val="470000"/>
                        </a:lnSpc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  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4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5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«РАЗВИТИЕ ИНЖЕНЕРНОЙ ИНФРАСТРУКТУРЫ  И ЭНЕРГОЭФФЕКТИВНОСТИ»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785359"/>
              </p:ext>
            </p:extLst>
          </p:nvPr>
        </p:nvGraphicFramePr>
        <p:xfrm>
          <a:off x="251520" y="1628799"/>
          <a:ext cx="8596497" cy="49671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22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2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6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2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72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72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72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742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8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актуализированных схем теплоснабжения, водоснабжения и водоотведения, программ комплексного развития коммунальной инфраструктуры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коммунальной инфраструктуры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8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готовности объектов жилищно-коммунального хозяйства городского округа к осенне-зимнему периоду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8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В, С, D)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1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99,1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04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Бережливый учет- оснащенность многоквартирных домов общедомовыми приборами учета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79,73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102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 с присвоенными  классами энергоэффективности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7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544616" cy="122413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программы 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41322"/>
              </p:ext>
            </p:extLst>
          </p:nvPr>
        </p:nvGraphicFramePr>
        <p:xfrm>
          <a:off x="539552" y="1556792"/>
          <a:ext cx="8280921" cy="47048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8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69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99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99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99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99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202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заполняемости многопрофильных индустриальных парков, технологических парков, промышленных площадок индустриальных парков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многопрофильных индустриальных парков, технологических парков, промышленных площадок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привлеченных резидентов на территории муниципальных образований Московской области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4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Площадь территории, на которую привлечены новые резиденты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41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 труда в базовых несырьевых отраслях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410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4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00800" cy="108012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программы «Предпринимательство»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071370"/>
              </p:ext>
            </p:extLst>
          </p:nvPr>
        </p:nvGraphicFramePr>
        <p:xfrm>
          <a:off x="467544" y="1484784"/>
          <a:ext cx="8352928" cy="50936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8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98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05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60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60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4221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5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7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несостоявшихся торгов от общего количества объявленных торгов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6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общей экономии денежных средств от общей суммы объявленных торгов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646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3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количество участников на торгах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913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318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17,09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688632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программы «Предпринимательство»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994505"/>
              </p:ext>
            </p:extLst>
          </p:nvPr>
        </p:nvGraphicFramePr>
        <p:xfrm>
          <a:off x="539552" y="1484784"/>
          <a:ext cx="8064433" cy="48218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6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3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3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31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8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86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09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386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8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Вновь созданные предприятия МСП в сфере производства или услуг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вновь созданных субъектов МСП участниками проекта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тыс.ед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занятых в сфере малого и среднего предпринимательства, включая индивидуальных предпринимателей" за отчетный период (прошедший год)</a:t>
                      </a:r>
                      <a:endParaRPr lang="ru-RU" sz="11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10199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10637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11424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12132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площадью торговых объектов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кв.м/1000 человек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1213,5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1275,1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1280,0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1281,0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1282,0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площадей торговых объектов 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кв.м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незаконных нестационарных торговых объектов 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посадочных мест на объектах общественного питания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Посадочные места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рабочих мест на объектах бытового обслуживания 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места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6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768752" cy="6480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26044"/>
              </p:ext>
            </p:extLst>
          </p:nvPr>
        </p:nvGraphicFramePr>
        <p:xfrm>
          <a:off x="467544" y="1844824"/>
          <a:ext cx="8207375" cy="39929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4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1375">
                <a:tc>
                  <a:txBody>
                    <a:bodyPr/>
                    <a:lstStyle/>
                    <a:p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  в отношении земельных участков:</a:t>
                      </a:r>
                    </a:p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          </a:r>
                    </a:p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строительства;</a:t>
                      </a:r>
                    </a:p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приобретенных (предоставленных) для личного подсобного хозяйства, садоводства, огородничества или животноводства, а также дачного хозяйства;</a:t>
                      </a:r>
                    </a:p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          </a:r>
                    </a:p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  в отношении прочих земельных участков.</a:t>
                      </a: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  12,5%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   13,1%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   12,8%</a:t>
                      </a:r>
                    </a:p>
                    <a:p>
                      <a:pPr algn="ctr"/>
                      <a:endParaRPr lang="ru-RU" sz="12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4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52728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«Управление имуществом и муниципальными финансами»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967663"/>
              </p:ext>
            </p:extLst>
          </p:nvPr>
        </p:nvGraphicFramePr>
        <p:xfrm>
          <a:off x="457200" y="1556792"/>
          <a:ext cx="8229600" cy="51255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15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6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79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4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0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средств в бюджет от аренды и продажи земельных участков, государственная собственность на которые не разграничена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средств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бюджет от аренды и продажи муниципального имущества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государственных и муниципальных услуг в области земельных отношений, по которым соблюдены регламентные сроки оказания услуг, к общему количеству государственных и муниципальных услуг в области земельных отношений, оказанных ОМСУ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земельного налога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1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6696744" cy="122413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«Управление имуществом и муниципальными финансами»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18770"/>
              </p:ext>
            </p:extLst>
          </p:nvPr>
        </p:nvGraphicFramePr>
        <p:xfrm>
          <a:off x="467544" y="1772816"/>
          <a:ext cx="8435278" cy="44761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2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4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2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10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10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29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127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4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незаконных решений по земле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47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муниципальным заказом, от общего числа муниципальных служащих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муниципального долга городского округа Лобня к годовому объему доходов бюджета городского округа Лобня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5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расходов на обслуживание муниципального долга к объему расходов бюджета муниципального образования, за исключением объема расходов, которые осуществляются за счет субвенций, предоставляемых из бюджета бюджетной системы РФ (статья 111 БК РФ)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16824" cy="165618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«Развитие институтов гражданского общества, повышение  эффективности   местного самоуправления и реализации молодежной политики»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486216"/>
              </p:ext>
            </p:extLst>
          </p:nvPr>
        </p:nvGraphicFramePr>
        <p:xfrm>
          <a:off x="323528" y="2060848"/>
          <a:ext cx="8424937" cy="41286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9124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населения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СМИ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174,96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в социальных сетях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08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323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857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граждан, вовлеченных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центрами поддержки добровольчества на базе образовательных организаций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добровольческую деятельность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млн.чел.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0,00585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0,00590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0,00595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6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вовлечению в творческую деятельность, от общего числа молодежи муниципального образования, 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7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реализованных общественных инициатив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4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-180528" y="332656"/>
            <a:ext cx="8867328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«Развитие и функционирование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дорожно-транспортного комплекса»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733047"/>
              </p:ext>
            </p:extLst>
          </p:nvPr>
        </p:nvGraphicFramePr>
        <p:xfrm>
          <a:off x="467544" y="1844824"/>
          <a:ext cx="8280921" cy="41349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7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3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7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92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67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67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00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9017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8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дорогах, количество погибших на 100 тыс.населения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количество погибших на 100 тыс.населения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8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(капитальный ремонт) сети автомобильных дорог общего пользования местного значения (оценивается на конец года)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км/тыс.кв.м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26,36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6,091/42,6312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74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поездок, оплаченных посредством безналичных расчетов, в общем количестве оплаченных пассажирами поездок на конец года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58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парковочного пространства на улично-дорожной сети (оценивается на конец года)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машиноместа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35409	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5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расписания на автобусных маршрутах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3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6264696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79507"/>
              </p:ext>
            </p:extLst>
          </p:nvPr>
        </p:nvGraphicFramePr>
        <p:xfrm>
          <a:off x="395536" y="1772816"/>
          <a:ext cx="8435279" cy="44945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2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0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4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29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10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10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29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26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17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4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ожидания в очереди  для получения государственных (муниципальных) услуг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4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заявителей МФЦ, ожидающих в очереди более 11,5 минут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4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требований комфортности и доступности МФЦ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2637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480720" cy="108012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277304"/>
              </p:ext>
            </p:extLst>
          </p:nvPr>
        </p:nvGraphicFramePr>
        <p:xfrm>
          <a:off x="467545" y="1484785"/>
          <a:ext cx="8445623" cy="51125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7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1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53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8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20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20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38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797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7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Стоимостная доля закупаемого и арендуемого ОМСУ муниципального образования Московской области иностранного ПО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5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7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 направляемых исключительно в электронном виде с использованием МСЭД и средств электронной подписи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7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5832648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«Цифровое муниципальное 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146757"/>
              </p:ext>
            </p:extLst>
          </p:nvPr>
        </p:nvGraphicFramePr>
        <p:xfrm>
          <a:off x="323528" y="1556792"/>
          <a:ext cx="8496943" cy="47151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19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6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1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80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67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67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80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059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4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граждан, использующих механизм получения государственных и муниципальных услуг в электронной форме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3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граждан, зарегистрированных в ЕСИА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51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 услуги – Доля муниципальных (государственных) услуг, по которым нарушены регламентные сроки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9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94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Повторные обращения – Доля обращений, поступивших на портал «Добродел», по которым поступили повторные обращения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094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Отложенные решения – Доля отложенных решений от числа ответов, предоставленных на портале «Добродел» (по проблемам со сроком решения 8 р.д.)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Ответь вовремя – Доля жалоб, поступивших на портал «Добродел», по которым нарушен срок подготовки ответа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0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840760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467172"/>
              </p:ext>
            </p:extLst>
          </p:nvPr>
        </p:nvGraphicFramePr>
        <p:xfrm>
          <a:off x="251520" y="1700808"/>
          <a:ext cx="8568950" cy="491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46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9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0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34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34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40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980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1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ОМСУ муниципального образования Московской области и их подведомственных учреждений, использующих региональные межведомственные информационные системы поддержки обеспечивающих функций и контроля результативности деятельности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6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используемых в деятельности ОМСУ муниципального образования Московской области информационно-аналитических сервисов ЕИАС ЖКХ МО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21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дошкольных образовательных организаций и муниципальных общеобразовательных организаций в муниципальном образовании Московской области, подключенных к сети Интернет на скорости:для дошкольных образовательных организаций – не менее 2 Мбит/с;для общеобразовательных организаций, расположенных в городских поселениях и городских округах – не менее 100 Мбит/с;для общеобразовательных организаций, расположенных в сельских населенных пунктах, – не менее 50 Мбит/с**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64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образовательных организаций, у которых есть широкополосный доступ к сети Интернет (не менее 100 Мбит/с), за исключением дошкольных**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85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современных компьютеров (со сроком эксплуатации не более семи лет) на 100 обучающихся в общеобразовательных организациях муниципального образования Московской области**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2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331641" y="476672"/>
            <a:ext cx="5760639" cy="122413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«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Цифровое муниципальное образование»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990739"/>
              </p:ext>
            </p:extLst>
          </p:nvPr>
        </p:nvGraphicFramePr>
        <p:xfrm>
          <a:off x="395536" y="1916832"/>
          <a:ext cx="8496472" cy="41764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1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3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8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7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08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08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7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739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80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организаций в муниципальном образовании Московской области обеспеченных современными аппаратно-программными комплексами со средствами криптографической защиты информации**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16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886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скорости:для учреждений культуры, расположенных в городских населенных пунктах, – не менее 50 Мбит/с;для учреждений культуры, расположенных в сельских населенных пунктах, – не менее 10 Мбит/с***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8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475657" y="476672"/>
            <a:ext cx="540060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«Архитектура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826316"/>
              </p:ext>
            </p:extLst>
          </p:nvPr>
        </p:nvGraphicFramePr>
        <p:xfrm>
          <a:off x="323528" y="1484784"/>
          <a:ext cx="8517632" cy="40760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86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19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58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58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407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утвержденного генерального плана городского округа (внесение изменений в генеральный план городского округа)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3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ликвидированных самовольных, недостроенных и аварийных объектов на территории городского округа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9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5832648" cy="50405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494243"/>
              </p:ext>
            </p:extLst>
          </p:nvPr>
        </p:nvGraphicFramePr>
        <p:xfrm>
          <a:off x="467544" y="1268760"/>
          <a:ext cx="8207375" cy="51359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2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5073">
                <a:tc>
                  <a:txBody>
                    <a:bodyPr/>
                    <a:lstStyle/>
                    <a:p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12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 если к</a:t>
                      </a: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адастровая стоимость объекта не превышает 300 млн. рублей: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квартира, комната - 0,1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незавершенного строительства в случае, если проектируемым назначением таких объектов является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недвижимые комплексы, в состав которых входит хотя бы один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гаражи и машино-места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хозяйственные строения или сооружения, площадь каждого из которых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Федерации,</a:t>
                      </a:r>
                      <a:r>
                        <a:rPr lang="ru-RU" sz="12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процента.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налогообложения, кадастровая стоимость каждого из которых превышает 300 млн. рублей, - 2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прочих объектов налогообложения - 0,5 процента.</a:t>
                      </a: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  4,4%</a:t>
                      </a:r>
                    </a:p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   4,4%</a:t>
                      </a:r>
                    </a:p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   3,2%</a:t>
                      </a: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9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9553" y="620688"/>
            <a:ext cx="6984776" cy="108012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«Формирование современной комфортной городской среды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971316"/>
              </p:ext>
            </p:extLst>
          </p:nvPr>
        </p:nvGraphicFramePr>
        <p:xfrm>
          <a:off x="323528" y="1700808"/>
          <a:ext cx="8363272" cy="49888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2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2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2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43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43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69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272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1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реализованных мероприятий по 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йству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общественных территорий, в том числе: - зоны отдыха; пешеходные зоны; набережные; скверы; площади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стелы, парки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1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разработанных концепций благоустройства общественных территорий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38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разработанных проектов благоустройства общественных территорий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детских игровых площадок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</a:t>
                      </a: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дворовы</a:t>
                      </a: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alt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</a:t>
                      </a: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21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электросетевого хозяйства, систем наружного и архитектурно художественного освещения  на которых  реализованы мероприятия по устройству и капитальному ремонту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055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210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реализованных комплексных проектов благоустройства общественных территорий в общем количестве реализованных в течение планового года проектов благоустройства общественных территорий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/>
          <p:nvPr/>
        </p:nvGraphicFramePr>
        <p:xfrm>
          <a:off x="4572000" y="2895600"/>
          <a:ext cx="97536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/>
          <p:nvPr/>
        </p:nvGraphicFramePr>
        <p:xfrm>
          <a:off x="4572000" y="2895600"/>
          <a:ext cx="9753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0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56784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Формирование современной комфортной городской среды»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219197"/>
              </p:ext>
            </p:extLst>
          </p:nvPr>
        </p:nvGraphicFramePr>
        <p:xfrm>
          <a:off x="431541" y="2060848"/>
          <a:ext cx="8363271" cy="44327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2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2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2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9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43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43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69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7728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9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нормативу обеспеченности парками культуры и отдыха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9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посетителей парков культуры и отдыха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02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Протяженность линий наружного освещения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70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Потребление электроэнергии на уличное освещение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тыс.кВт/ч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79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домов, в которых проведен капитальный ремонт в рамках программы "Проведение капитального ремонта общего имущества в многоквартирных домах, расположенных на территории Московской области на 2014-2038гг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27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подъездов многоквартирных домов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отремонтированных объектов жилищного фонда (домов)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/>
          <p:nvPr/>
        </p:nvGraphicFramePr>
        <p:xfrm>
          <a:off x="4572000" y="2895600"/>
          <a:ext cx="97536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9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836712"/>
            <a:ext cx="6984776" cy="1008112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ru-RU" altLang="ru-RU" sz="18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8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«Строительство объектов социальной инфраструктуры</a:t>
            </a:r>
            <a:r>
              <a:rPr lang="ru-RU" altLang="ru-RU" sz="18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1800" b="1" kern="0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063690"/>
              </p:ext>
            </p:extLst>
          </p:nvPr>
        </p:nvGraphicFramePr>
        <p:xfrm>
          <a:off x="539552" y="2276872"/>
          <a:ext cx="8219256" cy="23042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6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4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38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1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79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79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91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2008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8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дошкольного образования за счет бюджетных средств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(единица)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0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(единица)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7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6840760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«Переселение граждан из аварийного жилищного фонда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766170"/>
              </p:ext>
            </p:extLst>
          </p:nvPr>
        </p:nvGraphicFramePr>
        <p:xfrm>
          <a:off x="565212" y="2204864"/>
          <a:ext cx="8229600" cy="32433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36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0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47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58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31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31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58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95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05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аварийного фонда, подлежащая расселению до 01.09.2025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0,34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0,29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0,38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96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квадратных метров расселенного аварийного жилищного фонда за счет внебюджетных источников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971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0,34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0,29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0,38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endParaRPr lang="en-US" sz="1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97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расселенных </a:t>
                      </a: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помещений</a:t>
                      </a: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аварийного жилищного фонда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97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переселенных</a:t>
                      </a: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жителей</a:t>
                      </a: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аварийного жилищного фонда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1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4"/>
          <p:cNvSpPr>
            <a:spLocks noGrp="1"/>
          </p:cNvSpPr>
          <p:nvPr>
            <p:ph type="title"/>
          </p:nvPr>
        </p:nvSpPr>
        <p:spPr>
          <a:xfrm>
            <a:off x="467545" y="620688"/>
            <a:ext cx="7560840" cy="122413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Социально-значимые объекты, реализуемые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в городском округе Лобня в 2021-2023 годах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215344"/>
              </p:ext>
            </p:extLst>
          </p:nvPr>
        </p:nvGraphicFramePr>
        <p:xfrm>
          <a:off x="467544" y="1700808"/>
          <a:ext cx="8352928" cy="4632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8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2035">
                  <a:extLst>
                    <a:ext uri="{9D8B030D-6E8A-4147-A177-3AD203B41FA5}">
                      <a16:colId xmlns:a16="http://schemas.microsoft.com/office/drawing/2014/main" xmlns="" val="264667280"/>
                    </a:ext>
                  </a:extLst>
                </a:gridCol>
                <a:gridCol w="11220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3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2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98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43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0475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	</a:t>
                      </a: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</a:t>
                      </a: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T="45707" marB="45707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Сумма (тыс. руб.)	</a:t>
                      </a:r>
                    </a:p>
                  </a:txBody>
                  <a:tcPr marT="45707" marB="45707" anchor="ctr"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от реализации проекта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202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</a:txBody>
                  <a:tcPr marT="45707" marB="45707" anchor="ctr"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72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400 мест к зданию МБОУ СОШ № 6, расположенная по адресу:  Московская область г.Лобня, ул.Аэропортовская, д.1 (ПИР и строительство)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373 104,6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второй смены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335 694,1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37 410,5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4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участков водопровода по ул. Ворошилова, ул. Панфилова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уровня надежности системы водоснабжения, строительство новых объектов водоснабжения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50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Проектирование, строительство, реконструкция участков ливневой канализации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сохранности дорожного полотна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0991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и развитие систем наружного освещения, ввод в строй новых объектов уличного освещения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благоустроенных общественных территорий, комплексное благоустройство детских площадок.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572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385 704,6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12 600,0 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12 600,0 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5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335 694,1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2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50 010,5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12 600,0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12 600,0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9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323702"/>
              </p:ext>
            </p:extLst>
          </p:nvPr>
        </p:nvGraphicFramePr>
        <p:xfrm>
          <a:off x="899593" y="1772816"/>
          <a:ext cx="6120679" cy="246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7" name="Заголовок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6480721" cy="122413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Инвестиционные  объекты</a:t>
            </a:r>
            <a:r>
              <a:rPr lang="en-US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дорожного хозяйства,</a:t>
            </a:r>
            <a:r>
              <a:rPr lang="en-US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реализуемые в городском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округе Лобня в 2021-2023 годах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5086B3-394D-46CD-9C4C-BBD523DF09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509120"/>
            <a:ext cx="421338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04665"/>
            <a:ext cx="6213745" cy="43204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Меры социальной поддержки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F5BBCC0-C29A-4D09-B463-3CFDD36F5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261285"/>
              </p:ext>
            </p:extLst>
          </p:nvPr>
        </p:nvGraphicFramePr>
        <p:xfrm>
          <a:off x="467543" y="1360958"/>
          <a:ext cx="7848872" cy="54013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48407">
                  <a:extLst>
                    <a:ext uri="{9D8B030D-6E8A-4147-A177-3AD203B41FA5}">
                      <a16:colId xmlns:a16="http://schemas.microsoft.com/office/drawing/2014/main" xmlns="" val="869879291"/>
                    </a:ext>
                  </a:extLst>
                </a:gridCol>
                <a:gridCol w="324400">
                  <a:extLst>
                    <a:ext uri="{9D8B030D-6E8A-4147-A177-3AD203B41FA5}">
                      <a16:colId xmlns:a16="http://schemas.microsoft.com/office/drawing/2014/main" xmlns="" val="3022718603"/>
                    </a:ext>
                  </a:extLst>
                </a:gridCol>
                <a:gridCol w="648798">
                  <a:extLst>
                    <a:ext uri="{9D8B030D-6E8A-4147-A177-3AD203B41FA5}">
                      <a16:colId xmlns:a16="http://schemas.microsoft.com/office/drawing/2014/main" xmlns="" val="2084054525"/>
                    </a:ext>
                  </a:extLst>
                </a:gridCol>
                <a:gridCol w="1297597">
                  <a:extLst>
                    <a:ext uri="{9D8B030D-6E8A-4147-A177-3AD203B41FA5}">
                      <a16:colId xmlns:a16="http://schemas.microsoft.com/office/drawing/2014/main" xmlns="" val="574230575"/>
                    </a:ext>
                  </a:extLst>
                </a:gridCol>
                <a:gridCol w="2877958">
                  <a:extLst>
                    <a:ext uri="{9D8B030D-6E8A-4147-A177-3AD203B41FA5}">
                      <a16:colId xmlns:a16="http://schemas.microsoft.com/office/drawing/2014/main" xmlns="" val="1193701218"/>
                    </a:ext>
                  </a:extLst>
                </a:gridCol>
                <a:gridCol w="940211">
                  <a:extLst>
                    <a:ext uri="{9D8B030D-6E8A-4147-A177-3AD203B41FA5}">
                      <a16:colId xmlns:a16="http://schemas.microsoft.com/office/drawing/2014/main" xmlns="" val="1476245451"/>
                    </a:ext>
                  </a:extLst>
                </a:gridCol>
                <a:gridCol w="911501">
                  <a:extLst>
                    <a:ext uri="{9D8B030D-6E8A-4147-A177-3AD203B41FA5}">
                      <a16:colId xmlns:a16="http://schemas.microsoft.com/office/drawing/2014/main" xmlns="" val="2245198732"/>
                    </a:ext>
                  </a:extLst>
                </a:gridCol>
              </a:tblGrid>
              <a:tr h="13774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правовой акт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расходов: льготы, надбавки,     доплаты,                  компенсации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Получатели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 (чел.)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расходов, тыс.руб.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xmlns="" val="436340303"/>
                  </a:ext>
                </a:extLst>
              </a:tr>
              <a:tr h="4031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депутатов, постановление 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5383552"/>
                  </a:ext>
                </a:extLst>
              </a:tr>
              <a:tr h="1533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01.02.2010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 по ЖКХ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удостоенные звания "Почетный гражданин  г.Лобня"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extLst>
                  <a:ext uri="{0D108BD9-81ED-4DB2-BD59-A6C34878D82A}">
                    <a16:rowId xmlns:a16="http://schemas.microsoft.com/office/drawing/2014/main" xmlns="" val="694948813"/>
                  </a:ext>
                </a:extLst>
              </a:tr>
              <a:tr h="247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1307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19.07.2007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лекарственное обеспечение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677178800"/>
                  </a:ext>
                </a:extLst>
              </a:tr>
              <a:tr h="270434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01.02.2010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 по ЖКХ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в пенсионном удостоверении отметку "Ветеран труда"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2515615858"/>
                  </a:ext>
                </a:extLst>
              </a:tr>
              <a:tr h="535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фонда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764931651"/>
                  </a:ext>
                </a:extLst>
              </a:tr>
              <a:tr h="489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статус инвалида, семьи, имеющие ребенка-инвалида-проживающих в жилых помещениях частного (кроме приватизированного) жилищного фонда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6 250,0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645749337"/>
                  </a:ext>
                </a:extLst>
              </a:tr>
              <a:tr h="2874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22.06.2016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 за проживание в общежитии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муниципальных образовательных учреждений, их несовершеннолетние дети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c</a:t>
                      </a:r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отр.+ 11 дет.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1 215,7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2395715594"/>
                  </a:ext>
                </a:extLst>
              </a:tr>
              <a:tr h="3223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08.08.2016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 за проживание в общежитии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 ЛЦГБ (станция скорой медицинской помощи)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сотр.+ 8 детей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1 656,0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799011048"/>
                  </a:ext>
                </a:extLst>
              </a:tr>
              <a:tr h="3685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05.05.2015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компенсационная выплата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Участковые врачи педиатры Лобненской детской городской поликлиники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педиатров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2662333864"/>
                  </a:ext>
                </a:extLst>
              </a:tr>
              <a:tr h="4310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07.04.2015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Частичное возмещение расходов, связанных с арендой жилого помещения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Участковые врачи педиатры Лобненской детской городской поликлиники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сотрудников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947711081"/>
                  </a:ext>
                </a:extLst>
              </a:tr>
              <a:tr h="2704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24.02.2005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Адресная материальная помощь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Нуждающиеся, малообеспеченные граждане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чел.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3095227353"/>
                  </a:ext>
                </a:extLst>
              </a:tr>
              <a:tr h="331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24.02.2005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Частичная компенсация стоимости школьной формы 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Малообеспеченные многодетные семьи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чел.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2980303819"/>
                  </a:ext>
                </a:extLst>
              </a:tr>
              <a:tr h="2704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29.04.2019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категории граждан (узники, блокадники, участники ВОВ, чернобыльцы, инвалиды,   репрессированные)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 чел.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3040051538"/>
                  </a:ext>
                </a:extLst>
              </a:tr>
              <a:tr h="5358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Лобня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69/57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28.04.2020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 выплата многодетной семье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семьи, в которых не менее 3-х несовершеннолетних детей, прописанные в городском округе Лобня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 семей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10 500,0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14232658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34 714,7</a:t>
                      </a:r>
                      <a:endParaRPr lang="ru-RU" sz="1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394195203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DB15691-A838-463F-883F-4EFE988EC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02" y="260648"/>
            <a:ext cx="2198818" cy="110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8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Информация об объеме расходов бюджета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городского округа Лобня на душу населения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по отраслям экономики и социальной сферы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274420"/>
              </p:ext>
            </p:extLst>
          </p:nvPr>
        </p:nvGraphicFramePr>
        <p:xfrm>
          <a:off x="323528" y="1988840"/>
          <a:ext cx="8568951" cy="45993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63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1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1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17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(руб.)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3543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1389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3639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4428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24851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20695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20227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1799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1683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1658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1427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1334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1129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1093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88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87888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городского округа Лобня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</a:p>
          <a:p>
            <a:pPr marL="0" indent="355600" algn="ctr"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Суббота, воскресенье – выходной</a:t>
            </a:r>
          </a:p>
          <a:p>
            <a:pPr marL="0" indent="355600" algn="ctr"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с 13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141730, Московская область, г. Лобня,  ул. Ленина, д. 7а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8(495)577-00-07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лобня.рф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lobnfu@mail.ru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ЛИЧНОГО ПРИЕМА ГРАЖДАН: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14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14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0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algn="ctr" eaLnBrk="1" hangingPunct="1">
              <a:defRPr/>
            </a:pPr>
            <a:endParaRPr lang="ru-RU" sz="11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8209" y="476672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572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560840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Нормативы зачисления налогов в бюджет,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уплачиваемые физическими лицами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035980"/>
              </p:ext>
            </p:extLst>
          </p:nvPr>
        </p:nvGraphicFramePr>
        <p:xfrm>
          <a:off x="4139952" y="3140968"/>
          <a:ext cx="383946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Объект 3"/>
          <p:cNvGraphicFramePr>
            <a:graphicFrameLocks/>
          </p:cNvGraphicFramePr>
          <p:nvPr/>
        </p:nvGraphicFramePr>
        <p:xfrm>
          <a:off x="467544" y="1556792"/>
          <a:ext cx="808558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Объект 3"/>
          <p:cNvGraphicFramePr>
            <a:graphicFrameLocks/>
          </p:cNvGraphicFramePr>
          <p:nvPr/>
        </p:nvGraphicFramePr>
        <p:xfrm>
          <a:off x="683568" y="3140968"/>
          <a:ext cx="331236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853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6264696" cy="79208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Оценка потерь бюджета городского округа Лобня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от предоставленных налоговых льгот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80081"/>
              </p:ext>
            </p:extLst>
          </p:nvPr>
        </p:nvGraphicFramePr>
        <p:xfrm>
          <a:off x="179512" y="1916832"/>
          <a:ext cx="7992888" cy="437165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87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00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92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89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29934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налогоплательщиков, имеющих льготы по уплате налогов в бюджет города Лобня, в соответствии с решением Совета депутатов от 26.06.2012 г. № 156/8 с учетом внесенных изменений и дополнений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0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34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казенные, бюджетные и автономные учреждения, созданные органами местного самоуправления для выполнения работ, оказания услуг и иных функций некоммерческого характера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26 934,7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26 934,7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26 934,7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26 934,7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26 934,7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26 934,7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9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 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9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28 783,7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28 783,7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28 783,7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28 783,7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28 783,7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28 783,7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6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NumericId xmlns="9d035d7d-02e5-4a00-8b62-9a556aabc7b5">-1</NumericId>
    <TPFriendlyName xmlns="9d035d7d-02e5-4a00-8b62-9a556aabc7b5">Современный шаблон с голубым оформлением</TPFriendlyName>
    <BusinessGro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Contemporary blue design template</SourceTitle>
    <OpenTemplate xmlns="9d035d7d-02e5-4a00-8b62-9a556aabc7b5">true</OpenTemplate>
    <UALocComments xmlns="9d035d7d-02e5-4a00-8b62-9a556aabc7b5" xsi:nil="true"/>
    <ParentAssetId xmlns="9d035d7d-02e5-4a00-8b62-9a556aabc7b5" xsi:nil="true"/>
    <PublishStatusLookup xmlns="9d035d7d-02e5-4a00-8b62-9a556aabc7b5">
      <Value>85885</Value>
      <Value>402733</Value>
    </PublishStatusLookup>
    <IntlLangReviewDate xmlns="9d035d7d-02e5-4a00-8b62-9a556aabc7b5" xsi:nil="true"/>
    <LastPublishResultLookup xmlns="9d035d7d-02e5-4a00-8b62-9a556aabc7b5" xsi:nil="true"/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cquiredFrom xmlns="9d035d7d-02e5-4a00-8b62-9a556aabc7b5" xsi:nil="true"/>
    <AssetStart xmlns="9d035d7d-02e5-4a00-8b62-9a556aabc7b5">2009-01-02T00:00:00+00:00</AssetStart>
    <FriendlyTitle xmlns="9d035d7d-02e5-4a00-8b62-9a556aabc7b5" xsi:nil="true"/>
    <ArtSampleDocs xmlns="9d035d7d-02e5-4a00-8b62-9a556aabc7b5" xsi:nil="true"/>
    <TPClientViewer xmlns="9d035d7d-02e5-4a00-8b62-9a556aabc7b5">Microsoft Office PowerPoint</TPClientViewer>
    <UACurrentWords xmlns="9d035d7d-02e5-4a00-8b62-9a556aabc7b5">0</UACurrentWords>
    <UALocRecommendation xmlns="9d035d7d-02e5-4a00-8b62-9a556aabc7b5">Localize</UALocRecommendation>
    <Manager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>online only. Removed PPT 12 design template appver per bug AWS Intl Support bug 22543 as it was causing problems with download.. O14_beta1</UANotes>
    <TemplateStatus xmlns="9d035d7d-02e5-4a00-8b62-9a556aabc7b5" xsi:nil="true"/>
    <VoteCount xmlns="9d035d7d-02e5-4a00-8b62-9a556aabc7b5" xsi:nil="true"/>
    <CSXHash xmlns="9d035d7d-02e5-4a00-8b62-9a556aabc7b5" xsi:nil="true"/>
    <OOCacheId xmlns="9d035d7d-02e5-4a00-8b62-9a556aabc7b5" xsi:nil="true"/>
    <Downloads xmlns="9d035d7d-02e5-4a00-8b62-9a556aabc7b5">0</Downloads>
    <DSATActionTaken xmlns="9d035d7d-02e5-4a00-8b62-9a556aabc7b5" xsi:nil="true"/>
    <CSXSubmissionMarket xmlns="9d035d7d-02e5-4a00-8b62-9a556aabc7b5" xsi:nil="true"/>
    <AssetExpire xmlns="9d035d7d-02e5-4a00-8b62-9a556aabc7b5">2029-05-12T00:00:00+00:00</AssetExpire>
    <TPExecutable xmlns="9d035d7d-02e5-4a00-8b62-9a556aabc7b5" xsi:nil="true"/>
    <SubmitterId xmlns="9d035d7d-02e5-4a00-8b62-9a556aabc7b5" xsi:nil="true"/>
    <EditorialTags xmlns="9d035d7d-02e5-4a00-8b62-9a556aabc7b5" xsi:nil="true"/>
    <AssetType xmlns="9d035d7d-02e5-4a00-8b62-9a556aabc7b5">TP</AssetType>
    <BugNumber xmlns="9d035d7d-02e5-4a00-8b62-9a556aabc7b5">426091. 537272</BugNumber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TP010073846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 xsi:nil="true"/>
    <IntlLangReviewer xmlns="9d035d7d-02e5-4a00-8b62-9a556aabc7b5" xsi:nil="true"/>
    <HandoffToMSDN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12</TPAppVersion>
    <TPCommandLine xmlns="9d035d7d-02e5-4a00-8b62-9a556aabc7b5">{PP} /n {FilePath}</TPCommandLine>
    <EditorialStatus xmlns="9d035d7d-02e5-4a00-8b62-9a556aabc7b5" xsi:nil="true"/>
    <TPLaunchHelpLinkType xmlns="9d035d7d-02e5-4a00-8b62-9a556aabc7b5" xsi:nil="true"/>
    <LastModifiedDateTim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70672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85D30E9B-310B-4F3A-9B4A-1CB6002FA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1C781-CD00-44A1-B706-8C1032A9F44A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91e8d559-4d54-460d-ba58-5d5027f88b4d"/>
    <ds:schemaRef ds:uri="9d035d7d-02e5-4a00-8b62-9a556aabc7b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10582</Words>
  <Application>Microsoft Office PowerPoint</Application>
  <PresentationFormat>Экран (4:3)</PresentationFormat>
  <Paragraphs>3137</Paragraphs>
  <Slides>78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Аспект</vt:lpstr>
      <vt:lpstr>Бюджет  для граждан</vt:lpstr>
      <vt:lpstr>Содержание</vt:lpstr>
      <vt:lpstr>Основные понятия и определения</vt:lpstr>
      <vt:lpstr>Основные задачи и приоритеты   бюджетной политики</vt:lpstr>
      <vt:lpstr>Основные задачи и приоритеты налоговой политики </vt:lpstr>
      <vt:lpstr>Установленные местные налоги</vt:lpstr>
      <vt:lpstr>Установленные местные налоги</vt:lpstr>
      <vt:lpstr>Нормативы зачисления налогов в бюджет,  уплачиваемые физическими лицами</vt:lpstr>
      <vt:lpstr>Оценка потерь бюджета городского округа Лобня  от предоставленных налоговых льгот</vt:lpstr>
      <vt:lpstr>Основные показатели прогноза социально –экономического  развития городского округа Лобня  Московской области на 2021 - 2023 годы</vt:lpstr>
      <vt:lpstr>Основные показатели прогноза социально – экономического развития городского округа Лобня Московской области на 2021 – 2023 годы</vt:lpstr>
      <vt:lpstr>Презентация PowerPoint</vt:lpstr>
      <vt:lpstr>Основные параметры бюджета городского округа Лобня за 2018-2023 годы</vt:lpstr>
      <vt:lpstr>Динамика изменений основных параметров бюджета  городского округа Лобня, тыс. рублей</vt:lpstr>
      <vt:lpstr>Структура доходов бюджета  городского округа Лобня</vt:lpstr>
      <vt:lpstr>Объем поступлений доходов  в бюджет городского округа Лобня</vt:lpstr>
      <vt:lpstr>Объем поступлений доходов  в бюджет городского округа Лобня</vt:lpstr>
      <vt:lpstr>Динамика налоговых и  неналоговых доходов, млн. рублей </vt:lpstr>
      <vt:lpstr>Объем поступлений налоговых доходов, млн. рублей </vt:lpstr>
      <vt:lpstr>Крупнейшие налогоплательщики  бюджета городского округа Лобня</vt:lpstr>
      <vt:lpstr>Объем поступлений неналоговых доходов, млн. рублей </vt:lpstr>
      <vt:lpstr>Объем безвозмездных поступлений, млн. рублей</vt:lpstr>
      <vt:lpstr>Объем доходов городского округа Лобня  на душу населения, руб.</vt:lpstr>
      <vt:lpstr>Объем налоговых и неналоговых доходов на душу  населения в городских округах Московской области  с численностью постоянного населения  от 55 тыс. до 120 тыс. человек на 01.01.2020г.</vt:lpstr>
      <vt:lpstr>Муниципальный долг  городского округа Лобня, млн. рублей</vt:lpstr>
      <vt:lpstr>Сравнительный анализ бюджета  городского округа Лобня на текущий 2020 год  и на очередной 2021 год, тыс. рублей</vt:lpstr>
      <vt:lpstr>Сравнительный анализ бюджета городского округа Лобня на текущий 2020 год и на очередной финансовый 2021 год</vt:lpstr>
      <vt:lpstr>Презентация PowerPoint</vt:lpstr>
      <vt:lpstr>Структура расходов бюджета городского округа Лобня  на 2021 год и на плановый период 2022 и 2023 годов, тыс. руб.</vt:lpstr>
      <vt:lpstr>Расходы бюджета городского округа Лобня  по разделам на 2021 год и на плановый период  2022 и 2023 годов тыс. рублей</vt:lpstr>
      <vt:lpstr>Структура расходов бюджета  городского округа Лобня</vt:lpstr>
      <vt:lpstr>Расходы бюджета городского округа Лобня по муниципальным программам, тыс. рублей</vt:lpstr>
      <vt:lpstr>Структура расходов бюджета по муниципальным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расходов  в сфере физической культуры и спорта</vt:lpstr>
      <vt:lpstr>Расходы на жилищно-коммунальное хозяйство в 2021 году</vt:lpstr>
      <vt:lpstr>Расходы на дорожное хозяйство в 2021 году</vt:lpstr>
      <vt:lpstr>Показатели муниципальной  программы «Здравоохранение»</vt:lpstr>
      <vt:lpstr>Показатели муниципальной программы «Культура»</vt:lpstr>
      <vt:lpstr>Показатели муниципальной программы «Культура»</vt:lpstr>
      <vt:lpstr>Показатели муниципальной программы «Культура»</vt:lpstr>
      <vt:lpstr>Показатели муниципальной программы «Культура»</vt:lpstr>
      <vt:lpstr>Показатели муниципальной программы  «Социальная защита населения»</vt:lpstr>
      <vt:lpstr>Презентация PowerPoint</vt:lpstr>
      <vt:lpstr>Показатели муниципальной программы «Образование»</vt:lpstr>
      <vt:lpstr>Показатели муниципальной программы Образование»</vt:lpstr>
      <vt:lpstr>Показатели муниципальной программы «Спорт»</vt:lpstr>
      <vt:lpstr>Показатели муниципальной программы «Спорт»</vt:lpstr>
      <vt:lpstr>Показатели муниципальной программы  «Развитие сельского хозяйства»</vt:lpstr>
      <vt:lpstr>Показатели муниципальной  программы «Безопасность»</vt:lpstr>
      <vt:lpstr>Показатели муниципальной  программы «Безопасность»</vt:lpstr>
      <vt:lpstr>Показатели муниципальной программы «Жилище»</vt:lpstr>
      <vt:lpstr>Презентация PowerPoint</vt:lpstr>
      <vt:lpstr>Показатели муниципальной  программы Предпринимательство»</vt:lpstr>
      <vt:lpstr>Показатели муниципальной  программы «Предпринимательство»</vt:lpstr>
      <vt:lpstr>Показатели муниципальной  программы «Предпринимательство»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 «Развитие институтов гражданского общества, повышение  эффективности   местного самоуправления и реализации молодежной политики»</vt:lpstr>
      <vt:lpstr>Показатели муниципальной программы  «Развитие и функционирование  дорожно-транспортного комплекса»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«Архитектура»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 «Строительство объектов социальной инфраструктуры»</vt:lpstr>
      <vt:lpstr>Показатели муниципальной программы «Переселение граждан из аварийного жилищного фонда»</vt:lpstr>
      <vt:lpstr>Социально-значимые объекты, реализуемые  в городском округе Лобня в 2021-2023 годах</vt:lpstr>
      <vt:lpstr>Инвестиционные  объекты дорожного хозяйства, реализуемые в городском  округе Лобня в 2021-2023 годах</vt:lpstr>
      <vt:lpstr>Меры социальной поддержки</vt:lpstr>
      <vt:lpstr>Информация об объеме расходов бюджета  городского округа Лобня на душу населения  по отраслям экономики и социальной сферы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2018-10-12T06:57:15Z</dcterms:created>
  <dcterms:modified xsi:type="dcterms:W3CDTF">2021-04-09T06:33:04Z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Order">
    <vt:r8>6803600</vt:r8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ImageGenCounter">
    <vt:i4>0</vt:i4>
  </property>
  <property fmtid="{D5CDD505-2E9C-101B-9397-08002B2CF9AE}" pid="6" name="APTrustLevel">
    <vt:r8>1</vt:r8>
  </property>
  <property fmtid="{D5CDD505-2E9C-101B-9397-08002B2CF9AE}" pid="7" name="ViolationReportStatus">
    <vt:lpwstr>None</vt:lpwstr>
  </property>
  <property fmtid="{D5CDD505-2E9C-101B-9397-08002B2CF9AE}" pid="8" name="ImageGenStatus">
    <vt:i4>0</vt:i4>
  </property>
  <property fmtid="{D5CDD505-2E9C-101B-9397-08002B2CF9AE}" pid="9" name="PolicheckStatus">
    <vt:i4>0</vt:i4>
  </property>
  <property fmtid="{D5CDD505-2E9C-101B-9397-08002B2CF9AE}" pid="10" name="Applications">
    <vt:lpwstr>53;#PowerPoint 12;#67;#Template 12;#427;#Template 14;#484;#PowerPoint - Design Templt 14;#407;#PowerPoint 14;#55;#PowerPoint - Design Templt 12</vt:lpwstr>
  </property>
  <property fmtid="{D5CDD505-2E9C-101B-9397-08002B2CF9AE}" pid="11" name="PolicheckCounter">
    <vt:i4>0</vt:i4>
  </property>
</Properties>
</file>