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801" r:id="rId2"/>
  </p:sldMasterIdLst>
  <p:notesMasterIdLst>
    <p:notesMasterId r:id="rId86"/>
  </p:notesMasterIdLst>
  <p:sldIdLst>
    <p:sldId id="273" r:id="rId3"/>
    <p:sldId id="327" r:id="rId4"/>
    <p:sldId id="274" r:id="rId5"/>
    <p:sldId id="275" r:id="rId6"/>
    <p:sldId id="276" r:id="rId7"/>
    <p:sldId id="277" r:id="rId8"/>
    <p:sldId id="340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383" r:id="rId25"/>
    <p:sldId id="294" r:id="rId26"/>
    <p:sldId id="295" r:id="rId27"/>
    <p:sldId id="296" r:id="rId28"/>
    <p:sldId id="272" r:id="rId29"/>
    <p:sldId id="334" r:id="rId30"/>
    <p:sldId id="335" r:id="rId31"/>
    <p:sldId id="261" r:id="rId32"/>
    <p:sldId id="262" r:id="rId33"/>
    <p:sldId id="263" r:id="rId34"/>
    <p:sldId id="258" r:id="rId35"/>
    <p:sldId id="259" r:id="rId36"/>
    <p:sldId id="265" r:id="rId37"/>
    <p:sldId id="267" r:id="rId38"/>
    <p:sldId id="339" r:id="rId39"/>
    <p:sldId id="329" r:id="rId40"/>
    <p:sldId id="269" r:id="rId41"/>
    <p:sldId id="270" r:id="rId42"/>
    <p:sldId id="271" r:id="rId43"/>
    <p:sldId id="378" r:id="rId44"/>
    <p:sldId id="333" r:id="rId45"/>
    <p:sldId id="375" r:id="rId46"/>
    <p:sldId id="341" r:id="rId47"/>
    <p:sldId id="342" r:id="rId48"/>
    <p:sldId id="343" r:id="rId49"/>
    <p:sldId id="344" r:id="rId50"/>
    <p:sldId id="376" r:id="rId51"/>
    <p:sldId id="377" r:id="rId52"/>
    <p:sldId id="345" r:id="rId53"/>
    <p:sldId id="346" r:id="rId54"/>
    <p:sldId id="349" r:id="rId55"/>
    <p:sldId id="350" r:id="rId56"/>
    <p:sldId id="379" r:id="rId57"/>
    <p:sldId id="351" r:id="rId58"/>
    <p:sldId id="352" r:id="rId59"/>
    <p:sldId id="353" r:id="rId60"/>
    <p:sldId id="354" r:id="rId61"/>
    <p:sldId id="355" r:id="rId62"/>
    <p:sldId id="356" r:id="rId63"/>
    <p:sldId id="357" r:id="rId64"/>
    <p:sldId id="358" r:id="rId65"/>
    <p:sldId id="380" r:id="rId66"/>
    <p:sldId id="381" r:id="rId67"/>
    <p:sldId id="359" r:id="rId68"/>
    <p:sldId id="360" r:id="rId69"/>
    <p:sldId id="361" r:id="rId70"/>
    <p:sldId id="362" r:id="rId71"/>
    <p:sldId id="363" r:id="rId72"/>
    <p:sldId id="364" r:id="rId73"/>
    <p:sldId id="365" r:id="rId74"/>
    <p:sldId id="366" r:id="rId75"/>
    <p:sldId id="367" r:id="rId76"/>
    <p:sldId id="382" r:id="rId77"/>
    <p:sldId id="368" r:id="rId78"/>
    <p:sldId id="369" r:id="rId79"/>
    <p:sldId id="370" r:id="rId80"/>
    <p:sldId id="371" r:id="rId81"/>
    <p:sldId id="372" r:id="rId82"/>
    <p:sldId id="337" r:id="rId83"/>
    <p:sldId id="374" r:id="rId84"/>
    <p:sldId id="338" r:id="rId8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029" autoAdjust="0"/>
  </p:normalViewPr>
  <p:slideViewPr>
    <p:cSldViewPr snapToGrid="0">
      <p:cViewPr varScale="1">
        <p:scale>
          <a:sx n="114" d="100"/>
          <a:sy n="114" d="100"/>
        </p:scale>
        <p:origin x="-438" y="-90"/>
      </p:cViewPr>
      <p:guideLst>
        <p:guide orient="horz" pos="2160"/>
        <p:guide pos="3840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213165075313"/>
          <c:y val="2.3276498031407744E-2"/>
          <c:w val="0.871078667249927"/>
          <c:h val="0.933764758925596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841458999350123E-2"/>
                  <c:y val="-3.1660594664472798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94-4750-9D71-0A4ACB54CE43}"/>
                </c:ext>
              </c:extLst>
            </c:dLbl>
            <c:dLbl>
              <c:idx val="1"/>
              <c:layout>
                <c:manualLayout>
                  <c:x val="-2.1144457263947303E-2"/>
                  <c:y val="1.0945306748082709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94-4750-9D71-0A4ACB54CE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3244169.2</c:v>
                </c:pt>
                <c:pt idx="1">
                  <c:v>2965496.6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94-4750-9D71-0A4ACB54CE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8940035162324797E-4"/>
                  <c:y val="1.5076193833979822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94-4750-9D71-0A4ACB54CE43}"/>
                </c:ext>
              </c:extLst>
            </c:dLbl>
            <c:dLbl>
              <c:idx val="1"/>
              <c:layout>
                <c:manualLayout>
                  <c:x val="8.0768319782910606E-3"/>
                  <c:y val="-1.221314194384970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94-4750-9D71-0A4ACB54CE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3384351.7</c:v>
                </c:pt>
                <c:pt idx="1">
                  <c:v>3046261.2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B94-4750-9D71-0A4ACB54CE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432098765432098E-3"/>
                  <c:y val="4.488619892662670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94-4750-9D71-0A4ACB54CE43}"/>
                </c:ext>
              </c:extLst>
            </c:dLbl>
            <c:dLbl>
              <c:idx val="1"/>
              <c:layout>
                <c:manualLayout>
                  <c:x val="9.2165048692760491E-3"/>
                  <c:y val="2.555639485407851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DE-4572-B25C-702EC7B6BC2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-145827</c:v>
                </c:pt>
                <c:pt idx="1">
                  <c:v>-80764.600000000006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B94-4750-9D71-0A4ACB54CE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мун.долг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53846118902298E-3"/>
                  <c:y val="1.10453360949278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94-4750-9D71-0A4ACB54CE43}"/>
                </c:ext>
              </c:extLst>
            </c:dLbl>
            <c:dLbl>
              <c:idx val="1"/>
              <c:layout>
                <c:manualLayout>
                  <c:x val="-1.5432464705255461E-3"/>
                  <c:y val="7.1720139460179416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B94-4750-9D71-0A4ACB54CE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Лист1!$E$2:$E$3</c:f>
              <c:numCache>
                <c:formatCode>#,##0.0</c:formatCode>
                <c:ptCount val="2"/>
                <c:pt idx="0">
                  <c:v>378994.9</c:v>
                </c:pt>
                <c:pt idx="1">
                  <c:v>307992.2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4B94-4750-9D71-0A4ACB54C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053568"/>
        <c:axId val="81055104"/>
      </c:barChart>
      <c:catAx>
        <c:axId val="8105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055104"/>
        <c:crosses val="autoZero"/>
        <c:auto val="1"/>
        <c:lblAlgn val="ctr"/>
        <c:lblOffset val="100"/>
        <c:noMultiLvlLbl val="0"/>
      </c:catAx>
      <c:valAx>
        <c:axId val="810551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81053568"/>
        <c:crosses val="autoZero"/>
        <c:crossBetween val="between"/>
      </c:valAx>
      <c:spPr>
        <a:noFill/>
        <a:ln w="25403">
          <a:noFill/>
        </a:ln>
      </c:spPr>
    </c:plotArea>
    <c:legend>
      <c:legendPos val="r"/>
      <c:layout>
        <c:manualLayout>
          <c:xMode val="edge"/>
          <c:yMode val="edge"/>
          <c:x val="0.1283472456116396"/>
          <c:y val="0.95707766469721633"/>
          <c:w val="0.84233180101042282"/>
          <c:h val="4.292233530278368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81499671302359"/>
          <c:y val="4.2959812258691263E-2"/>
          <c:w val="0.67931339636756993"/>
          <c:h val="0.86352520218162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991205996663722E-3"/>
                  <c:y val="1.0371004690151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F9-4315-810E-3BEE3CF39758}"/>
                </c:ext>
              </c:extLst>
            </c:dLbl>
            <c:dLbl>
              <c:idx val="1"/>
              <c:layout>
                <c:manualLayout>
                  <c:x val="0"/>
                  <c:y val="8.0139581696624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F9-4315-810E-3BEE3CF39758}"/>
                </c:ext>
              </c:extLst>
            </c:dLbl>
            <c:dLbl>
              <c:idx val="2"/>
              <c:layout>
                <c:manualLayout>
                  <c:x val="-1.099120599666352E-3"/>
                  <c:y val="-3.77127443278232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F9-4315-810E-3BEE3CF397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1256471.1000000001</c:v>
                </c:pt>
                <c:pt idx="1">
                  <c:v>1334258.8</c:v>
                </c:pt>
                <c:pt idx="2">
                  <c:v>1201639.5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DF9-4315-810E-3BEE3CF397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982411993327041E-3"/>
                  <c:y val="1.50850977311292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F9-4315-810E-3BEE3CF39758}"/>
                </c:ext>
              </c:extLst>
            </c:dLbl>
            <c:dLbl>
              <c:idx val="1"/>
              <c:layout>
                <c:manualLayout>
                  <c:x val="-1.099120599666352E-3"/>
                  <c:y val="1.27280512106404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F9-4315-810E-3BEE3CF39758}"/>
                </c:ext>
              </c:extLst>
            </c:dLbl>
            <c:dLbl>
              <c:idx val="2"/>
              <c:layout>
                <c:manualLayout>
                  <c:x val="0"/>
                  <c:y val="1.0371004690151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DF9-4315-810E-3BEE3CF397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240123</c:v>
                </c:pt>
                <c:pt idx="1">
                  <c:v>216411.7</c:v>
                </c:pt>
                <c:pt idx="2">
                  <c:v>223290.6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DF9-4315-810E-3BEE3CF3975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27280512106402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DF9-4315-810E-3BEE3CF39758}"/>
                </c:ext>
              </c:extLst>
            </c:dLbl>
            <c:dLbl>
              <c:idx val="1"/>
              <c:layout>
                <c:manualLayout>
                  <c:x val="0"/>
                  <c:y val="1.0371004690151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DF9-4315-810E-3BEE3CF39758}"/>
                </c:ext>
              </c:extLst>
            </c:dLbl>
            <c:dLbl>
              <c:idx val="2"/>
              <c:layout>
                <c:manualLayout>
                  <c:x val="-4.3964823986654081E-3"/>
                  <c:y val="-1.41422791229337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DF9-4315-810E-3BEE3CF397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1460824.7</c:v>
                </c:pt>
                <c:pt idx="1">
                  <c:v>1764347.6</c:v>
                </c:pt>
                <c:pt idx="2">
                  <c:v>1540566.5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3DF9-4315-810E-3BEE3CF39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710656"/>
        <c:axId val="96712192"/>
      </c:barChart>
      <c:catAx>
        <c:axId val="96710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96712192"/>
        <c:crosses val="autoZero"/>
        <c:auto val="1"/>
        <c:lblAlgn val="ctr"/>
        <c:lblOffset val="100"/>
        <c:noMultiLvlLbl val="0"/>
      </c:catAx>
      <c:valAx>
        <c:axId val="967121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96710656"/>
        <c:crosses val="autoZero"/>
        <c:crossBetween val="between"/>
      </c:valAx>
      <c:spPr>
        <a:noFill/>
        <a:ln w="27211">
          <a:noFill/>
        </a:ln>
      </c:spPr>
    </c:plotArea>
    <c:legend>
      <c:legendPos val="r"/>
      <c:layout>
        <c:manualLayout>
          <c:xMode val="edge"/>
          <c:yMode val="edge"/>
          <c:x val="0.82878156948277393"/>
          <c:y val="0.20651321288367241"/>
          <c:w val="0.17121843051722613"/>
          <c:h val="0.61801068787804991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86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15735514714611E-2"/>
                  <c:y val="3.6035831533906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CA-41AA-B18F-A45EA8A414A0}"/>
                </c:ext>
              </c:extLst>
            </c:dLbl>
            <c:dLbl>
              <c:idx val="1"/>
              <c:layout>
                <c:manualLayout>
                  <c:x val="-3.9575094364787018E-3"/>
                  <c:y val="-6.97327603062774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2D-4B10-8E29-B6EC367C5872}"/>
                </c:ext>
              </c:extLst>
            </c:dLbl>
            <c:dLbl>
              <c:idx val="3"/>
              <c:layout>
                <c:manualLayout>
                  <c:x val="1.3191698121595673E-3"/>
                  <c:y val="-1.1410947141557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2D-4B10-8E29-B6EC367C587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банковские кредиты</c:v>
                </c:pt>
                <c:pt idx="1">
                  <c:v>муниципальные гарантии</c:v>
                </c:pt>
                <c:pt idx="2">
                  <c:v>расходы на исполнение мун.гарантий</c:v>
                </c:pt>
                <c:pt idx="3">
                  <c:v>расходы на обслуживание мун.долга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175000</c:v>
                </c:pt>
                <c:pt idx="1">
                  <c:v>25210.799999999999</c:v>
                </c:pt>
                <c:pt idx="2">
                  <c:v>0</c:v>
                </c:pt>
                <c:pt idx="3">
                  <c:v>13162.3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C1-4BB5-83ED-484DFBA791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3857850490486832E-3"/>
                  <c:y val="-7.20716630678126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CA-41AA-B18F-A45EA8A414A0}"/>
                </c:ext>
              </c:extLst>
            </c:dLbl>
            <c:dLbl>
              <c:idx val="1"/>
              <c:layout>
                <c:manualLayout>
                  <c:x val="0"/>
                  <c:y val="-3.423284142467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2D-4B10-8E29-B6EC367C587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банковские кредиты</c:v>
                </c:pt>
                <c:pt idx="1">
                  <c:v>муниципальные гарантии</c:v>
                </c:pt>
                <c:pt idx="2">
                  <c:v>расходы на исполнение мун.гарантий</c:v>
                </c:pt>
                <c:pt idx="3">
                  <c:v>расходы на обслуживание мун.долга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206000</c:v>
                </c:pt>
                <c:pt idx="1">
                  <c:v>28282.1</c:v>
                </c:pt>
                <c:pt idx="2">
                  <c:v>0</c:v>
                </c:pt>
                <c:pt idx="3">
                  <c:v>7932.1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C1-4BB5-83ED-484DFBA7912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7.91501887295740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2D-4B10-8E29-B6EC367C5872}"/>
                </c:ext>
              </c:extLst>
            </c:dLbl>
            <c:dLbl>
              <c:idx val="3"/>
              <c:layout>
                <c:manualLayout>
                  <c:x val="-1.3191698121595673E-3"/>
                  <c:y val="-1.9018245235929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2D-4B10-8E29-B6EC367C587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банковские кредиты</c:v>
                </c:pt>
                <c:pt idx="1">
                  <c:v>муниципальные гарантии</c:v>
                </c:pt>
                <c:pt idx="2">
                  <c:v>расходы на исполнение мун.гарантий</c:v>
                </c:pt>
                <c:pt idx="3">
                  <c:v>расходы на обслуживание мун.долга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281000</c:v>
                </c:pt>
                <c:pt idx="1">
                  <c:v>26992.2</c:v>
                </c:pt>
                <c:pt idx="2">
                  <c:v>0</c:v>
                </c:pt>
                <c:pt idx="3">
                  <c:v>14086.6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C1-4BB5-83ED-484DFBA791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3261952"/>
        <c:axId val="23263488"/>
      </c:barChart>
      <c:catAx>
        <c:axId val="2326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3263488"/>
        <c:crosses val="autoZero"/>
        <c:auto val="1"/>
        <c:lblAlgn val="ctr"/>
        <c:lblOffset val="100"/>
        <c:noMultiLvlLbl val="0"/>
      </c:catAx>
      <c:valAx>
        <c:axId val="2326348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crossAx val="2326195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375652336043197E-2"/>
          <c:y val="6.7181648937303232E-2"/>
          <c:w val="0.64647856408274773"/>
          <c:h val="0.891385884455900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 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344-460C-8B0F-3574E11341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344-460C-8B0F-3574E11341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344-460C-8B0F-3574E11341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344-460C-8B0F-3574E113413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344-460C-8B0F-3574E113413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344-460C-8B0F-3574E113413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344-460C-8B0F-3574E113413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344-460C-8B0F-3574E113413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3344-460C-8B0F-3574E113413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3344-460C-8B0F-3574E113413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3344-460C-8B0F-3574E113413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3344-460C-8B0F-3574E113413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3344-460C-8B0F-3574E1134139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       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Здравоохранение</c:v>
                </c:pt>
                <c:pt idx="9">
                  <c:v>Социальная политика</c:v>
                </c:pt>
                <c:pt idx="10">
                  <c:v>Физическая культура и спорт</c:v>
                </c:pt>
                <c:pt idx="11">
                  <c:v>Средства массовой информации</c:v>
                </c:pt>
                <c:pt idx="12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9.8000000000000007</c:v>
                </c:pt>
                <c:pt idx="1">
                  <c:v>0.16</c:v>
                </c:pt>
                <c:pt idx="2">
                  <c:v>1</c:v>
                </c:pt>
                <c:pt idx="3">
                  <c:v>4.62</c:v>
                </c:pt>
                <c:pt idx="4">
                  <c:v>9.23</c:v>
                </c:pt>
                <c:pt idx="5">
                  <c:v>0.1</c:v>
                </c:pt>
                <c:pt idx="6">
                  <c:v>61.99</c:v>
                </c:pt>
                <c:pt idx="7">
                  <c:v>5.44</c:v>
                </c:pt>
                <c:pt idx="8">
                  <c:v>0.1</c:v>
                </c:pt>
                <c:pt idx="9">
                  <c:v>3.52</c:v>
                </c:pt>
                <c:pt idx="10">
                  <c:v>3.37</c:v>
                </c:pt>
                <c:pt idx="11">
                  <c:v>0.19</c:v>
                </c:pt>
                <c:pt idx="12">
                  <c:v>0.46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3344-460C-8B0F-3574E113413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       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Здравоохранение</c:v>
                </c:pt>
                <c:pt idx="9">
                  <c:v>Социальная политика</c:v>
                </c:pt>
                <c:pt idx="10">
                  <c:v>Физическая культура и спорт</c:v>
                </c:pt>
                <c:pt idx="11">
                  <c:v>Средства массовой информации</c:v>
                </c:pt>
                <c:pt idx="12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3344-460C-8B0F-3574E113413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158132154768448"/>
          <c:y val="0"/>
          <c:w val="0.30841867845231552"/>
          <c:h val="0.995475355687809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950390240806352"/>
          <c:y val="0.26724230762935336"/>
          <c:w val="0.39984283636793599"/>
          <c:h val="0.7205698035132174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585-405C-AB36-955C902A341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585-405C-AB36-955C902A3419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585-405C-AB36-955C902A3419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585-405C-AB36-955C902A3419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585-405C-AB36-955C902A3419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B585-405C-AB36-955C902A3419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B585-405C-AB36-955C902A3419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B585-405C-AB36-955C902A3419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B585-405C-AB36-955C902A3419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B585-405C-AB36-955C902A3419}"/>
              </c:ext>
            </c:extLst>
          </c:dPt>
          <c:dPt>
            <c:idx val="1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B585-405C-AB36-955C902A3419}"/>
              </c:ext>
            </c:extLst>
          </c:dPt>
          <c:dLbls>
            <c:dLbl>
              <c:idx val="0"/>
              <c:layout>
                <c:manualLayout>
                  <c:x val="0.15200660479428163"/>
                  <c:y val="-0.1243248365556994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 "Строительство объектов социальной инфраструктуры";  303 939,40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585-405C-AB36-955C902A3419}"/>
                </c:ext>
              </c:extLst>
            </c:dLbl>
            <c:dLbl>
              <c:idx val="1"/>
              <c:layout>
                <c:manualLayout>
                  <c:x val="0.28071900939894107"/>
                  <c:y val="-0.1036320859963835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 "Развитие инженерной инфраструктуры и энергоэффективности";           23 107,20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81AC-47E1-BA2C-0A08B45D1DEE}"/>
                </c:ext>
              </c:extLst>
            </c:dLbl>
            <c:dLbl>
              <c:idx val="2"/>
              <c:layout>
                <c:manualLayout>
                  <c:x val="0.15221580909467972"/>
                  <c:y val="-3.31659477615733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«Спорт»;                                   100 984,20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585-405C-AB36-955C902A3419}"/>
                </c:ext>
              </c:extLst>
            </c:dLbl>
            <c:dLbl>
              <c:idx val="3"/>
              <c:layout>
                <c:manualLayout>
                  <c:x val="0.21749817831862131"/>
                  <c:y val="-4.3151535200505169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«Предпринимательство городского округа Лобня» ;          7 795,20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585-405C-AB36-955C902A3419}"/>
                </c:ext>
              </c:extLst>
            </c:dLbl>
            <c:dLbl>
              <c:idx val="4"/>
              <c:layout>
                <c:manualLayout>
                  <c:x val="0.17367273106570696"/>
                  <c:y val="6.33547928011281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85-405C-AB36-955C902A3419}"/>
                </c:ext>
              </c:extLst>
            </c:dLbl>
            <c:dLbl>
              <c:idx val="5"/>
              <c:layout>
                <c:manualLayout>
                  <c:x val="0.11190894988002251"/>
                  <c:y val="7.931439972501556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85-405C-AB36-955C902A3419}"/>
                </c:ext>
              </c:extLst>
            </c:dLbl>
            <c:dLbl>
              <c:idx val="6"/>
              <c:layout>
                <c:manualLayout>
                  <c:x val="5.5800277791034816E-2"/>
                  <c:y val="0.1172260687306005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85-405C-AB36-955C902A3419}"/>
                </c:ext>
              </c:extLst>
            </c:dLbl>
            <c:dLbl>
              <c:idx val="7"/>
              <c:layout>
                <c:manualLayout>
                  <c:x val="3.8458510281498118E-2"/>
                  <c:y val="7.93678682801765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85-405C-AB36-955C902A3419}"/>
                </c:ext>
              </c:extLst>
            </c:dLbl>
            <c:dLbl>
              <c:idx val="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85-405C-AB36-955C902A3419}"/>
                </c:ext>
              </c:extLst>
            </c:dLbl>
            <c:dLbl>
              <c:idx val="9"/>
              <c:layout>
                <c:manualLayout>
                  <c:x val="-2.3522684959804373E-2"/>
                  <c:y val="1.581858617605237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85-405C-AB36-955C902A3419}"/>
                </c:ext>
              </c:extLst>
            </c:dLbl>
            <c:dLbl>
              <c:idx val="10"/>
              <c:layout>
                <c:manualLayout>
                  <c:x val="-8.2140438924796333E-2"/>
                  <c:y val="-8.9702999638401244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85-405C-AB36-955C902A3419}"/>
                </c:ext>
              </c:extLst>
            </c:dLbl>
            <c:dLbl>
              <c:idx val="11"/>
              <c:layout>
                <c:manualLayout>
                  <c:x val="-3.8198645288716512E-2"/>
                  <c:y val="-4.404266049683125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85-405C-AB36-955C902A3419}"/>
                </c:ext>
              </c:extLst>
            </c:dLbl>
            <c:dLbl>
              <c:idx val="12"/>
              <c:layout>
                <c:manualLayout>
                  <c:x val="-0.12796385469255775"/>
                  <c:y val="4.72893961283364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03D-4033-870C-BAAC0CB22217}"/>
                </c:ext>
              </c:extLst>
            </c:dLbl>
            <c:dLbl>
              <c:idx val="13"/>
              <c:layout>
                <c:manualLayout>
                  <c:x val="-0.12699468575811712"/>
                  <c:y val="3.824178815688929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"Переселение граждан из аварийного жилищного фонда";    6 069,70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303D-4033-870C-BAAC0CB22217}"/>
                </c:ext>
              </c:extLst>
            </c:dLbl>
            <c:dLbl>
              <c:idx val="14"/>
              <c:layout>
                <c:manualLayout>
                  <c:x val="-0.20387677414053787"/>
                  <c:y val="3.444024903664994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23F-4FAE-B758-8595F8A40AE1}"/>
                </c:ext>
              </c:extLst>
            </c:dLbl>
            <c:dLbl>
              <c:idx val="1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03D-4033-870C-BAAC0CB22217}"/>
                </c:ext>
              </c:extLst>
            </c:dLbl>
            <c:dLbl>
              <c:idx val="16"/>
              <c:layout>
                <c:manualLayout>
                  <c:x val="-0.16107815984842036"/>
                  <c:y val="5.8406623747731075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 "Здравоохранение";                    5 908,60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303D-4033-870C-BAAC0CB22217}"/>
                </c:ext>
              </c:extLst>
            </c:dLbl>
            <c:dLbl>
              <c:idx val="17"/>
              <c:layout>
                <c:manualLayout>
                  <c:x val="-0.33067603198680612"/>
                  <c:y val="-9.384222682252563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 «Жилище»;                               18 519,90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23F-4FAE-B758-8595F8A40AE1}"/>
                </c:ext>
              </c:extLst>
            </c:dLbl>
            <c:dLbl>
              <c:idx val="18"/>
              <c:layout>
                <c:manualLayout>
                  <c:x val="-0.12684914805337169"/>
                  <c:y val="-8.980877727553492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03D-4033-870C-BAAC0CB22217}"/>
                </c:ext>
              </c:extLst>
            </c:dLbl>
            <c:dLbl>
              <c:idx val="19"/>
              <c:layout>
                <c:manualLayout>
                  <c:x val="3.6576213195516967E-2"/>
                  <c:y val="-0.140130066256429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1AC-47E1-BA2C-0A08B45D1DE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Лист1!$A$2:$A$21</c:f>
              <c:strCache>
                <c:ptCount val="20"/>
                <c:pt idx="0">
                  <c:v>"Строительство объектов социальной инфраструктуры"</c:v>
                </c:pt>
                <c:pt idx="1">
                  <c:v>"Развитие инженерной инфраструктуры и энергоэффективности"</c:v>
                </c:pt>
                <c:pt idx="2">
                  <c:v>«Спорт»</c:v>
                </c:pt>
                <c:pt idx="3">
                  <c:v>«Предпринимательство» </c:v>
                </c:pt>
                <c:pt idx="4">
                  <c:v>«Экология и  окружающая среда»</c:v>
                </c:pt>
                <c:pt idx="5">
                  <c:v>«Культура»</c:v>
                </c:pt>
                <c:pt idx="6">
                  <c:v>"Архитектура и градостроительство"</c:v>
                </c:pt>
                <c:pt idx="7">
                  <c:v>«Образование»</c:v>
                </c:pt>
                <c:pt idx="8">
                  <c:v>"Развитие сельского хозяйства"</c:v>
                </c:pt>
                <c:pt idx="9">
                  <c:v>"Цифровое муниципальное образование"</c:v>
                </c:pt>
                <c:pt idx="10">
                  <c:v>«Социальная защита населения»</c:v>
                </c:pt>
                <c:pt idx="11">
                  <c:v>«Развитие и функционирование дорожно-транспортного комплекса»</c:v>
                </c:pt>
                <c:pt idx="12">
                  <c:v>«Управление имуществом и муниципальными финансами»</c:v>
                </c:pt>
                <c:pt idx="13">
                  <c:v>"Переселение граждан из аварийного жилищного фонда"</c:v>
                </c:pt>
                <c:pt idx="14">
                  <c:v>"Формирование современной комфортной городской среды»</c:v>
                </c:pt>
                <c:pt idx="15">
                  <c:v>«Жилище»</c:v>
                </c:pt>
                <c:pt idx="16">
                  <c:v>"Здравоохранение"</c:v>
                </c:pt>
                <c:pt idx="17">
                  <c:v>«Жилище»</c:v>
                </c:pt>
                <c:pt idx="18">
                  <c:v>"Развитие институтов гражданского общества, повышение эффективности местного самоуправления и реализации молодежной политики"</c:v>
                </c:pt>
                <c:pt idx="19">
                  <c:v>«Безопасность и обеспечение безопасности жизнедеятельности населения»</c:v>
                </c:pt>
              </c:strCache>
            </c:strRef>
          </c:cat>
          <c:val>
            <c:numRef>
              <c:f>Лист1!$B$2:$B$21</c:f>
              <c:numCache>
                <c:formatCode>#,##0.00</c:formatCode>
                <c:ptCount val="20"/>
                <c:pt idx="0">
                  <c:v>93696.5</c:v>
                </c:pt>
                <c:pt idx="1">
                  <c:v>23107.200000000001</c:v>
                </c:pt>
                <c:pt idx="2">
                  <c:v>99780</c:v>
                </c:pt>
                <c:pt idx="3">
                  <c:v>1500</c:v>
                </c:pt>
                <c:pt idx="4">
                  <c:v>1241.7</c:v>
                </c:pt>
                <c:pt idx="5">
                  <c:v>160184.70000000001</c:v>
                </c:pt>
                <c:pt idx="6">
                  <c:v>379.3</c:v>
                </c:pt>
                <c:pt idx="7">
                  <c:v>1809072</c:v>
                </c:pt>
                <c:pt idx="8">
                  <c:v>913.8</c:v>
                </c:pt>
                <c:pt idx="9">
                  <c:v>64685.3</c:v>
                </c:pt>
                <c:pt idx="10">
                  <c:v>71881.3</c:v>
                </c:pt>
                <c:pt idx="11">
                  <c:v>123590.7</c:v>
                </c:pt>
                <c:pt idx="12">
                  <c:v>243400.5</c:v>
                </c:pt>
                <c:pt idx="13">
                  <c:v>3815.5</c:v>
                </c:pt>
                <c:pt idx="14">
                  <c:v>234036.1</c:v>
                </c:pt>
                <c:pt idx="15">
                  <c:v>18415.099999999999</c:v>
                </c:pt>
                <c:pt idx="16">
                  <c:v>5691.8</c:v>
                </c:pt>
                <c:pt idx="17">
                  <c:v>18415.099999999999</c:v>
                </c:pt>
                <c:pt idx="18">
                  <c:v>19608.900000000001</c:v>
                </c:pt>
                <c:pt idx="19">
                  <c:v>37025.699999999997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585-405C-AB36-955C902A341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0">
                          <a:schemeClr val="accent1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B585-405C-AB36-955C902A3419}"/>
                    </c:ext>
                  </c:extLst>
                </c:dPt>
                <c:dPt>
                  <c:idx val="2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  <a:gs pos="0">
                          <a:schemeClr val="accent3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B585-405C-AB36-955C902A3419}"/>
                    </c:ext>
                  </c:extLst>
                </c:dPt>
                <c:dPt>
                  <c:idx val="3"/>
                  <c:bubble3D val="0"/>
                  <c:spPr>
                    <a:gradFill>
                      <a:gsLst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  <a:gs pos="0">
                          <a:schemeClr val="accent4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4-B585-405C-AB36-955C902A3419}"/>
                    </c:ext>
                  </c:extLst>
                </c:dPt>
                <c:dPt>
                  <c:idx val="4"/>
                  <c:bubble3D val="0"/>
                  <c:spPr>
                    <a:gradFill>
                      <a:gsLst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  <a:gs pos="0">
                          <a:schemeClr val="accent5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6-B585-405C-AB36-955C902A3419}"/>
                    </c:ext>
                  </c:extLst>
                </c:dPt>
                <c:dPt>
                  <c:idx val="5"/>
                  <c:bubble3D val="0"/>
                  <c:spPr>
                    <a:gradFill>
                      <a:gsLst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  <a:gs pos="0">
                          <a:schemeClr val="accent6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8-B585-405C-AB36-955C902A3419}"/>
                    </c:ext>
                  </c:extLst>
                </c:dPt>
                <c:dPt>
                  <c:idx val="6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1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A-B585-405C-AB36-955C902A3419}"/>
                    </c:ext>
                  </c:extLst>
                </c:dPt>
                <c:dPt>
                  <c:idx val="7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2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C-B585-405C-AB36-955C902A3419}"/>
                    </c:ext>
                  </c:extLst>
                </c:dPt>
                <c:dPt>
                  <c:idx val="8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3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E-B585-405C-AB36-955C902A3419}"/>
                    </c:ext>
                  </c:extLst>
                </c:dPt>
                <c:dPt>
                  <c:idx val="9"/>
                  <c:bubble3D val="0"/>
                  <c:spPr>
                    <a:gradFill>
                      <a:gsLst>
                        <a:gs pos="100000">
                          <a:schemeClr val="accent4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4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0-B585-405C-AB36-955C902A3419}"/>
                    </c:ext>
                  </c:extLst>
                </c:dPt>
                <c:dPt>
                  <c:idx val="10"/>
                  <c:bubble3D val="0"/>
                  <c:spPr>
                    <a:gradFill>
                      <a:gsLst>
                        <a:gs pos="100000">
                          <a:schemeClr val="accent5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5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2-B585-405C-AB36-955C902A3419}"/>
                    </c:ext>
                  </c:extLst>
                </c:dPt>
                <c:dPt>
                  <c:idx val="11"/>
                  <c:bubble3D val="0"/>
                  <c:spPr>
                    <a:gradFill>
                      <a:gsLst>
                        <a:gs pos="100000">
                          <a:schemeClr val="accent6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6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4-B585-405C-AB36-955C902A3419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dk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Лист1!$A$2:$A$13</c15:sqref>
                        </c15:formulaRef>
                      </c:ext>
                    </c:extLst>
                    <c:strCache>
                      <c:ptCount val="12"/>
                      <c:pt idx="0">
                        <c:v>"Строительство объектов социальной инфраструктуры"</c:v>
                      </c:pt>
                      <c:pt idx="1">
                        <c:v>"Развитие инженерной инфраструктуры и энергоэффективности"</c:v>
                      </c:pt>
                      <c:pt idx="2">
                        <c:v>«Спорт»</c:v>
                      </c:pt>
                      <c:pt idx="3">
                        <c:v>«Предпринимательство» </c:v>
                      </c:pt>
                      <c:pt idx="4">
                        <c:v>«Экология и  окружающая среда»</c:v>
                      </c:pt>
                      <c:pt idx="5">
                        <c:v>«Культура»</c:v>
                      </c:pt>
                      <c:pt idx="6">
                        <c:v>"Архитектура и градостроительство"</c:v>
                      </c:pt>
                      <c:pt idx="7">
                        <c:v>«Образование»</c:v>
                      </c:pt>
                      <c:pt idx="8">
                        <c:v>"Развитие сельского хозяйства"</c:v>
                      </c:pt>
                      <c:pt idx="9">
                        <c:v>"Цифровое муниципальное образование"</c:v>
                      </c:pt>
                      <c:pt idx="10">
                        <c:v>«Социальная защита населения»</c:v>
                      </c:pt>
                      <c:pt idx="11">
                        <c:v>«Развитие и функционирование дорожно-транспортного комплекса»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Лист1!$C$2:$C$13</c15:sqref>
                        </c15:formulaRef>
                      </c:ext>
                    </c:extLst>
                    <c:numCache>
                      <c:formatCode>#,##0.00</c:formatCode>
                      <c:ptCount val="12"/>
                      <c:pt idx="0">
                        <c:v>303939.40000000002</c:v>
                      </c:pt>
                      <c:pt idx="1">
                        <c:v>23583.4</c:v>
                      </c:pt>
                      <c:pt idx="2">
                        <c:v>100984.2</c:v>
                      </c:pt>
                      <c:pt idx="3">
                        <c:v>1500</c:v>
                      </c:pt>
                      <c:pt idx="4">
                        <c:v>1434.2</c:v>
                      </c:pt>
                      <c:pt idx="5">
                        <c:v>162368.4</c:v>
                      </c:pt>
                      <c:pt idx="6">
                        <c:v>474</c:v>
                      </c:pt>
                      <c:pt idx="7">
                        <c:v>1849906.2</c:v>
                      </c:pt>
                      <c:pt idx="8">
                        <c:v>3075</c:v>
                      </c:pt>
                      <c:pt idx="9">
                        <c:v>68745</c:v>
                      </c:pt>
                      <c:pt idx="10">
                        <c:v>85516.7</c:v>
                      </c:pt>
                      <c:pt idx="11">
                        <c:v>134151.4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5-B585-405C-AB36-955C902A3419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0">
                          <a:schemeClr val="accent1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7-B585-405C-AB36-955C902A3419}"/>
                    </c:ext>
                  </c:extLst>
                </c:dPt>
                <c:dPt>
                  <c:idx val="2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  <a:gs pos="0">
                          <a:schemeClr val="accent3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B585-405C-AB36-955C902A3419}"/>
                    </c:ext>
                  </c:extLst>
                </c:dPt>
                <c:dPt>
                  <c:idx val="3"/>
                  <c:bubble3D val="0"/>
                  <c:spPr>
                    <a:gradFill>
                      <a:gsLst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  <a:gs pos="0">
                          <a:schemeClr val="accent4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D-B585-405C-AB36-955C902A3419}"/>
                    </c:ext>
                  </c:extLst>
                </c:dPt>
                <c:dPt>
                  <c:idx val="4"/>
                  <c:bubble3D val="0"/>
                  <c:spPr>
                    <a:gradFill>
                      <a:gsLst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  <a:gs pos="0">
                          <a:schemeClr val="accent5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B585-405C-AB36-955C902A3419}"/>
                    </c:ext>
                  </c:extLst>
                </c:dPt>
                <c:dPt>
                  <c:idx val="5"/>
                  <c:bubble3D val="0"/>
                  <c:spPr>
                    <a:gradFill>
                      <a:gsLst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  <a:gs pos="0">
                          <a:schemeClr val="accent6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1-B585-405C-AB36-955C902A3419}"/>
                    </c:ext>
                  </c:extLst>
                </c:dPt>
                <c:dPt>
                  <c:idx val="6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1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3-B585-405C-AB36-955C902A3419}"/>
                    </c:ext>
                  </c:extLst>
                </c:dPt>
                <c:dPt>
                  <c:idx val="7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2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5-B585-405C-AB36-955C902A3419}"/>
                    </c:ext>
                  </c:extLst>
                </c:dPt>
                <c:dPt>
                  <c:idx val="8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3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7-B585-405C-AB36-955C902A3419}"/>
                    </c:ext>
                  </c:extLst>
                </c:dPt>
                <c:dPt>
                  <c:idx val="9"/>
                  <c:bubble3D val="0"/>
                  <c:spPr>
                    <a:gradFill>
                      <a:gsLst>
                        <a:gs pos="100000">
                          <a:schemeClr val="accent4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4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9-B585-405C-AB36-955C902A3419}"/>
                    </c:ext>
                  </c:extLst>
                </c:dPt>
                <c:dPt>
                  <c:idx val="10"/>
                  <c:bubble3D val="0"/>
                  <c:spPr>
                    <a:gradFill>
                      <a:gsLst>
                        <a:gs pos="100000">
                          <a:schemeClr val="accent5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5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B-B585-405C-AB36-955C902A3419}"/>
                    </c:ext>
                  </c:extLst>
                </c:dPt>
                <c:dPt>
                  <c:idx val="11"/>
                  <c:bubble3D val="0"/>
                  <c:spPr>
                    <a:gradFill>
                      <a:gsLst>
                        <a:gs pos="100000">
                          <a:schemeClr val="accent6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6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D-B585-405C-AB36-955C902A3419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dk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Лист1!$A$2:$A$13</c15:sqref>
                        </c15:formulaRef>
                      </c:ext>
                    </c:extLst>
                    <c:strCache>
                      <c:ptCount val="12"/>
                      <c:pt idx="0">
                        <c:v>"Строительство объектов социальной инфраструктуры"</c:v>
                      </c:pt>
                      <c:pt idx="1">
                        <c:v>"Развитие инженерной инфраструктуры и энергоэффективности"</c:v>
                      </c:pt>
                      <c:pt idx="2">
                        <c:v>«Спорт»</c:v>
                      </c:pt>
                      <c:pt idx="3">
                        <c:v>«Предпринимательство» </c:v>
                      </c:pt>
                      <c:pt idx="4">
                        <c:v>«Экология и  окружающая среда»</c:v>
                      </c:pt>
                      <c:pt idx="5">
                        <c:v>«Культура»</c:v>
                      </c:pt>
                      <c:pt idx="6">
                        <c:v>"Архитектура и градостроительство"</c:v>
                      </c:pt>
                      <c:pt idx="7">
                        <c:v>«Образование»</c:v>
                      </c:pt>
                      <c:pt idx="8">
                        <c:v>"Развитие сельского хозяйства"</c:v>
                      </c:pt>
                      <c:pt idx="9">
                        <c:v>"Цифровое муниципальное образование"</c:v>
                      </c:pt>
                      <c:pt idx="10">
                        <c:v>«Социальная защита населения»</c:v>
                      </c:pt>
                      <c:pt idx="11">
                        <c:v>«Развитие и функционирование дорожно-транспортного комплекса»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Лист1!$D$2:$D$13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30.8</c:v>
                      </c:pt>
                      <c:pt idx="1">
                        <c:v>98</c:v>
                      </c:pt>
                      <c:pt idx="2">
                        <c:v>98.8</c:v>
                      </c:pt>
                      <c:pt idx="3">
                        <c:v>100</c:v>
                      </c:pt>
                      <c:pt idx="4">
                        <c:v>86.6</c:v>
                      </c:pt>
                      <c:pt idx="5">
                        <c:v>98.7</c:v>
                      </c:pt>
                      <c:pt idx="6">
                        <c:v>80</c:v>
                      </c:pt>
                      <c:pt idx="7">
                        <c:v>97.8</c:v>
                      </c:pt>
                      <c:pt idx="8">
                        <c:v>29.7</c:v>
                      </c:pt>
                      <c:pt idx="9">
                        <c:v>94.1</c:v>
                      </c:pt>
                      <c:pt idx="10">
                        <c:v>84.1</c:v>
                      </c:pt>
                      <c:pt idx="11">
                        <c:v>92.1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E-B585-405C-AB36-955C902A3419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>
        <a:lumMod val="20000"/>
        <a:lumOff val="80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B03D3-0273-4CDC-86B6-4EA26EEFEDF0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4A1C91C-5333-4634-ABDD-F8B34CE7EBC8}">
      <dgm:prSet/>
      <dgm:spPr/>
      <dgm:t>
        <a:bodyPr/>
        <a:lstStyle/>
        <a:p>
          <a:pPr algn="l" rtl="0"/>
          <a:r>
            <a:rPr lang="ru-RU" dirty="0"/>
            <a:t>на предупреждение и ликвидацию последствий ЧС  - 12 404,2 тыс. рублей</a:t>
          </a:r>
        </a:p>
      </dgm:t>
    </dgm:pt>
    <dgm:pt modelId="{E53CC061-76B4-483D-8555-5180234B4E42}" type="parTrans" cxnId="{71FCEDCB-EF34-48D8-AC5F-BA3E64DDF513}">
      <dgm:prSet/>
      <dgm:spPr/>
      <dgm:t>
        <a:bodyPr/>
        <a:lstStyle/>
        <a:p>
          <a:endParaRPr lang="ru-RU"/>
        </a:p>
      </dgm:t>
    </dgm:pt>
    <dgm:pt modelId="{98CA8AC6-1C42-46DE-A7A1-E997CE18D515}" type="sibTrans" cxnId="{71FCEDCB-EF34-48D8-AC5F-BA3E64DDF513}">
      <dgm:prSet/>
      <dgm:spPr/>
      <dgm:t>
        <a:bodyPr/>
        <a:lstStyle/>
        <a:p>
          <a:endParaRPr lang="ru-RU"/>
        </a:p>
      </dgm:t>
    </dgm:pt>
    <dgm:pt modelId="{0D52429D-D2D3-4CE5-A9D3-B089ADEC058F}">
      <dgm:prSet/>
      <dgm:spPr/>
      <dgm:t>
        <a:bodyPr/>
        <a:lstStyle/>
        <a:p>
          <a:pPr algn="l" rtl="0"/>
          <a:r>
            <a:rPr lang="ru-RU" dirty="0"/>
            <a:t>на содержание и ремонт дорог общего пользования, обеспечение безопасности движения - 114 492,3 тыс. рублей, в том числе за счет бюджета Московской области - 29 263,2 тыс. рублей</a:t>
          </a:r>
        </a:p>
      </dgm:t>
    </dgm:pt>
    <dgm:pt modelId="{FF80BC23-36AB-4744-B34C-AA7390241509}" type="parTrans" cxnId="{215F2273-6272-4449-AAB5-25C224148F80}">
      <dgm:prSet/>
      <dgm:spPr/>
      <dgm:t>
        <a:bodyPr/>
        <a:lstStyle/>
        <a:p>
          <a:endParaRPr lang="ru-RU"/>
        </a:p>
      </dgm:t>
    </dgm:pt>
    <dgm:pt modelId="{3373A0C8-0AE3-4910-A46F-749D506CE2C0}" type="sibTrans" cxnId="{215F2273-6272-4449-AAB5-25C224148F80}">
      <dgm:prSet/>
      <dgm:spPr/>
      <dgm:t>
        <a:bodyPr/>
        <a:lstStyle/>
        <a:p>
          <a:endParaRPr lang="ru-RU"/>
        </a:p>
      </dgm:t>
    </dgm:pt>
    <dgm:pt modelId="{EDAEE844-6FED-40F1-B68A-3B64BB58422C}">
      <dgm:prSet/>
      <dgm:spPr/>
      <dgm:t>
        <a:bodyPr/>
        <a:lstStyle/>
        <a:p>
          <a:pPr algn="l" rtl="0"/>
          <a:r>
            <a:rPr lang="ru-RU" dirty="0"/>
            <a:t>на ремонт асфальтового покрытия дворовых территорий -16 295,6 тыс. рублей</a:t>
          </a:r>
        </a:p>
      </dgm:t>
    </dgm:pt>
    <dgm:pt modelId="{F5B6D03A-654A-4597-A893-B382AD053C60}" type="parTrans" cxnId="{28A5B4FF-6912-4D01-A6BB-73790B1F0404}">
      <dgm:prSet/>
      <dgm:spPr/>
      <dgm:t>
        <a:bodyPr/>
        <a:lstStyle/>
        <a:p>
          <a:endParaRPr lang="ru-RU"/>
        </a:p>
      </dgm:t>
    </dgm:pt>
    <dgm:pt modelId="{E0ADA145-0AE3-4C0C-B061-BD0C9A672CAF}" type="sibTrans" cxnId="{28A5B4FF-6912-4D01-A6BB-73790B1F0404}">
      <dgm:prSet/>
      <dgm:spPr/>
      <dgm:t>
        <a:bodyPr/>
        <a:lstStyle/>
        <a:p>
          <a:endParaRPr lang="ru-RU"/>
        </a:p>
      </dgm:t>
    </dgm:pt>
    <dgm:pt modelId="{347B3006-FC82-455F-A376-1F4B9AE264A6}">
      <dgm:prSet/>
      <dgm:spPr/>
      <dgm:t>
        <a:bodyPr/>
        <a:lstStyle/>
        <a:p>
          <a:pPr algn="l" rtl="0"/>
          <a:r>
            <a:rPr lang="ru-RU" dirty="0"/>
            <a:t>на создание условий для обеспечения комфортного проживания жителей в многоквартирных домах - 10 471,3 тыс. рублей</a:t>
          </a:r>
        </a:p>
      </dgm:t>
    </dgm:pt>
    <dgm:pt modelId="{17CF27B3-BFAC-4EBB-88D2-B05F242C89AE}" type="parTrans" cxnId="{4D6E348C-38B3-466F-AADE-8A0A7BAC8FCA}">
      <dgm:prSet/>
      <dgm:spPr/>
      <dgm:t>
        <a:bodyPr/>
        <a:lstStyle/>
        <a:p>
          <a:endParaRPr lang="ru-RU"/>
        </a:p>
      </dgm:t>
    </dgm:pt>
    <dgm:pt modelId="{C5B4DD10-A92C-42EC-8D9B-9C11FDB2CD89}" type="sibTrans" cxnId="{4D6E348C-38B3-466F-AADE-8A0A7BAC8FCA}">
      <dgm:prSet/>
      <dgm:spPr/>
      <dgm:t>
        <a:bodyPr/>
        <a:lstStyle/>
        <a:p>
          <a:endParaRPr lang="ru-RU"/>
        </a:p>
      </dgm:t>
    </dgm:pt>
    <dgm:pt modelId="{4FEBC82B-DF29-4E15-A63B-61505EF13921}">
      <dgm:prSet/>
      <dgm:spPr/>
      <dgm:t>
        <a:bodyPr/>
        <a:lstStyle/>
        <a:p>
          <a:pPr algn="l" rtl="0"/>
          <a:r>
            <a:rPr lang="ru-RU" dirty="0"/>
            <a:t>на содержание и развитие инженерной инфраструктуры и энергоэффективности -                    22 890,6 тыс. рублей</a:t>
          </a:r>
        </a:p>
      </dgm:t>
    </dgm:pt>
    <dgm:pt modelId="{4BE389BD-E5BF-4D4D-8825-BA86FC04E975}" type="parTrans" cxnId="{98CB9D0E-C321-40C8-9798-18527EA9F788}">
      <dgm:prSet/>
      <dgm:spPr/>
      <dgm:t>
        <a:bodyPr/>
        <a:lstStyle/>
        <a:p>
          <a:endParaRPr lang="ru-RU"/>
        </a:p>
      </dgm:t>
    </dgm:pt>
    <dgm:pt modelId="{1F205F8F-5FE0-48D7-BDE8-117238092880}" type="sibTrans" cxnId="{98CB9D0E-C321-40C8-9798-18527EA9F788}">
      <dgm:prSet/>
      <dgm:spPr/>
      <dgm:t>
        <a:bodyPr/>
        <a:lstStyle/>
        <a:p>
          <a:endParaRPr lang="ru-RU"/>
        </a:p>
      </dgm:t>
    </dgm:pt>
    <dgm:pt modelId="{EF53A741-6B86-43A9-9861-0226813D2057}">
      <dgm:prSet/>
      <dgm:spPr/>
      <dgm:t>
        <a:bodyPr/>
        <a:lstStyle/>
        <a:p>
          <a:pPr algn="l" rtl="0"/>
          <a:r>
            <a:rPr lang="ru-RU" dirty="0"/>
            <a:t>на санитарное содержание территории города - 25 171,9 тыс. рублей</a:t>
          </a:r>
        </a:p>
      </dgm:t>
    </dgm:pt>
    <dgm:pt modelId="{D94AA40A-B85D-4FE3-8AFA-E3E9404F4A80}" type="parTrans" cxnId="{60559500-F652-4026-BF7D-DDEC3B5733C7}">
      <dgm:prSet/>
      <dgm:spPr/>
      <dgm:t>
        <a:bodyPr/>
        <a:lstStyle/>
        <a:p>
          <a:endParaRPr lang="ru-RU"/>
        </a:p>
      </dgm:t>
    </dgm:pt>
    <dgm:pt modelId="{893A089B-C9FA-4B9D-8541-6F47D6E63DE1}" type="sibTrans" cxnId="{60559500-F652-4026-BF7D-DDEC3B5733C7}">
      <dgm:prSet/>
      <dgm:spPr/>
      <dgm:t>
        <a:bodyPr/>
        <a:lstStyle/>
        <a:p>
          <a:endParaRPr lang="ru-RU"/>
        </a:p>
      </dgm:t>
    </dgm:pt>
    <dgm:pt modelId="{80085EBC-CC34-4411-A205-95233FA37937}">
      <dgm:prSet/>
      <dgm:spPr/>
      <dgm:t>
        <a:bodyPr/>
        <a:lstStyle/>
        <a:p>
          <a:pPr algn="l" rtl="0"/>
          <a:r>
            <a:rPr lang="ru-RU" dirty="0"/>
            <a:t>на обустройство и содержание дворовых территорий, включая установку и модернизацию детских игровых, спортивных и иных площадок - 17 743,4 тыс. рублей</a:t>
          </a:r>
        </a:p>
      </dgm:t>
    </dgm:pt>
    <dgm:pt modelId="{FB055A17-5027-4143-B8AD-206255B942AD}" type="parTrans" cxnId="{07E7D74D-5402-4818-87C8-83569145FCD6}">
      <dgm:prSet/>
      <dgm:spPr/>
      <dgm:t>
        <a:bodyPr/>
        <a:lstStyle/>
        <a:p>
          <a:endParaRPr lang="ru-RU"/>
        </a:p>
      </dgm:t>
    </dgm:pt>
    <dgm:pt modelId="{A9E4DF4A-4C34-43F0-81F1-420742CB4A5E}" type="sibTrans" cxnId="{07E7D74D-5402-4818-87C8-83569145FCD6}">
      <dgm:prSet/>
      <dgm:spPr/>
      <dgm:t>
        <a:bodyPr/>
        <a:lstStyle/>
        <a:p>
          <a:endParaRPr lang="ru-RU"/>
        </a:p>
      </dgm:t>
    </dgm:pt>
    <dgm:pt modelId="{D1DD038B-DDBB-4958-AEED-515FB1564947}" type="pres">
      <dgm:prSet presAssocID="{C2EB03D3-0273-4CDC-86B6-4EA26EEFED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326C8C-5324-4BF6-8DF5-AE8E6152B067}" type="pres">
      <dgm:prSet presAssocID="{D4A1C91C-5333-4634-ABDD-F8B34CE7EBC8}" presName="linNode" presStyleCnt="0"/>
      <dgm:spPr/>
    </dgm:pt>
    <dgm:pt modelId="{F02B1DBF-CFCF-44F2-A02E-138B14F3E763}" type="pres">
      <dgm:prSet presAssocID="{D4A1C91C-5333-4634-ABDD-F8B34CE7EBC8}" presName="parentText" presStyleLbl="node1" presStyleIdx="0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D1FDD-CC57-4E14-B3BE-B67FD2A207AF}" type="pres">
      <dgm:prSet presAssocID="{98CA8AC6-1C42-46DE-A7A1-E997CE18D515}" presName="sp" presStyleCnt="0"/>
      <dgm:spPr/>
    </dgm:pt>
    <dgm:pt modelId="{6FCE43F5-6BE8-435C-BA63-1CA9965D4106}" type="pres">
      <dgm:prSet presAssocID="{0D52429D-D2D3-4CE5-A9D3-B089ADEC058F}" presName="linNode" presStyleCnt="0"/>
      <dgm:spPr/>
    </dgm:pt>
    <dgm:pt modelId="{8E35EBFA-D55F-4756-9BEC-0F9F438E1CC6}" type="pres">
      <dgm:prSet presAssocID="{0D52429D-D2D3-4CE5-A9D3-B089ADEC058F}" presName="parentText" presStyleLbl="node1" presStyleIdx="1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BC964-B000-4AD3-B540-6A5E2D540F41}" type="pres">
      <dgm:prSet presAssocID="{3373A0C8-0AE3-4910-A46F-749D506CE2C0}" presName="sp" presStyleCnt="0"/>
      <dgm:spPr/>
    </dgm:pt>
    <dgm:pt modelId="{1F689303-5FB8-4A82-8BA6-7078A4377795}" type="pres">
      <dgm:prSet presAssocID="{EDAEE844-6FED-40F1-B68A-3B64BB58422C}" presName="linNode" presStyleCnt="0"/>
      <dgm:spPr/>
    </dgm:pt>
    <dgm:pt modelId="{82728B6E-B3BB-4951-A05D-C190203B074F}" type="pres">
      <dgm:prSet presAssocID="{EDAEE844-6FED-40F1-B68A-3B64BB58422C}" presName="parentText" presStyleLbl="node1" presStyleIdx="2" presStyleCnt="7" custScaleX="277778" custLinFactNeighborX="1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64125-5894-4C4F-893D-4A9F887E8B28}" type="pres">
      <dgm:prSet presAssocID="{E0ADA145-0AE3-4C0C-B061-BD0C9A672CAF}" presName="sp" presStyleCnt="0"/>
      <dgm:spPr/>
    </dgm:pt>
    <dgm:pt modelId="{D39F528A-DA88-4200-A43E-875C10535BE0}" type="pres">
      <dgm:prSet presAssocID="{347B3006-FC82-455F-A376-1F4B9AE264A6}" presName="linNode" presStyleCnt="0"/>
      <dgm:spPr/>
    </dgm:pt>
    <dgm:pt modelId="{B26F7C5F-901C-4E66-8F70-EAEFEB912FD3}" type="pres">
      <dgm:prSet presAssocID="{347B3006-FC82-455F-A376-1F4B9AE264A6}" presName="parentText" presStyleLbl="node1" presStyleIdx="3" presStyleCnt="7" custScaleX="277778" custLinFactNeighborX="-136" custLinFactNeighborY="-38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241C04-3405-475E-8E59-5C03BCE987D0}" type="pres">
      <dgm:prSet presAssocID="{C5B4DD10-A92C-42EC-8D9B-9C11FDB2CD89}" presName="sp" presStyleCnt="0"/>
      <dgm:spPr/>
    </dgm:pt>
    <dgm:pt modelId="{AB1575D6-7BEC-411E-A035-0CB5BF57AC99}" type="pres">
      <dgm:prSet presAssocID="{4FEBC82B-DF29-4E15-A63B-61505EF13921}" presName="linNode" presStyleCnt="0"/>
      <dgm:spPr/>
    </dgm:pt>
    <dgm:pt modelId="{44C9AAD3-6E90-420D-9600-C741EE8B20D4}" type="pres">
      <dgm:prSet presAssocID="{4FEBC82B-DF29-4E15-A63B-61505EF13921}" presName="parentText" presStyleLbl="node1" presStyleIdx="4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5BDF9-B8AD-4194-B7ED-358142198A01}" type="pres">
      <dgm:prSet presAssocID="{1F205F8F-5FE0-48D7-BDE8-117238092880}" presName="sp" presStyleCnt="0"/>
      <dgm:spPr/>
    </dgm:pt>
    <dgm:pt modelId="{6766697E-D06B-486B-A1D4-857F0F324088}" type="pres">
      <dgm:prSet presAssocID="{EF53A741-6B86-43A9-9861-0226813D2057}" presName="linNode" presStyleCnt="0"/>
      <dgm:spPr/>
    </dgm:pt>
    <dgm:pt modelId="{0D9A0793-F331-48C6-96B1-460C9A4F4387}" type="pres">
      <dgm:prSet presAssocID="{EF53A741-6B86-43A9-9861-0226813D2057}" presName="parentText" presStyleLbl="node1" presStyleIdx="5" presStyleCnt="7" custScaleX="277778" custLinFactNeighborX="1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93F01-3DA4-4EF3-AFEB-8F6C9821383A}" type="pres">
      <dgm:prSet presAssocID="{893A089B-C9FA-4B9D-8541-6F47D6E63DE1}" presName="sp" presStyleCnt="0"/>
      <dgm:spPr/>
    </dgm:pt>
    <dgm:pt modelId="{A8561C83-8C51-45BD-A459-FFB46DBE4E19}" type="pres">
      <dgm:prSet presAssocID="{80085EBC-CC34-4411-A205-95233FA37937}" presName="linNode" presStyleCnt="0"/>
      <dgm:spPr/>
    </dgm:pt>
    <dgm:pt modelId="{6BC0116C-FFD5-400A-8D75-E3F383CEB032}" type="pres">
      <dgm:prSet presAssocID="{80085EBC-CC34-4411-A205-95233FA37937}" presName="parentText" presStyleLbl="node1" presStyleIdx="6" presStyleCnt="7" custScaleX="277778" custLinFactNeighborX="1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FCEDCB-EF34-48D8-AC5F-BA3E64DDF513}" srcId="{C2EB03D3-0273-4CDC-86B6-4EA26EEFEDF0}" destId="{D4A1C91C-5333-4634-ABDD-F8B34CE7EBC8}" srcOrd="0" destOrd="0" parTransId="{E53CC061-76B4-483D-8555-5180234B4E42}" sibTransId="{98CA8AC6-1C42-46DE-A7A1-E997CE18D515}"/>
    <dgm:cxn modelId="{60559500-F652-4026-BF7D-DDEC3B5733C7}" srcId="{C2EB03D3-0273-4CDC-86B6-4EA26EEFEDF0}" destId="{EF53A741-6B86-43A9-9861-0226813D2057}" srcOrd="5" destOrd="0" parTransId="{D94AA40A-B85D-4FE3-8AFA-E3E9404F4A80}" sibTransId="{893A089B-C9FA-4B9D-8541-6F47D6E63DE1}"/>
    <dgm:cxn modelId="{7F105662-3F31-4BA7-814C-6997BF8F746F}" type="presOf" srcId="{4FEBC82B-DF29-4E15-A63B-61505EF13921}" destId="{44C9AAD3-6E90-420D-9600-C741EE8B20D4}" srcOrd="0" destOrd="0" presId="urn:microsoft.com/office/officeart/2005/8/layout/vList5"/>
    <dgm:cxn modelId="{BEED7553-AC79-4ED2-9C62-D9917EA7C987}" type="presOf" srcId="{347B3006-FC82-455F-A376-1F4B9AE264A6}" destId="{B26F7C5F-901C-4E66-8F70-EAEFEB912FD3}" srcOrd="0" destOrd="0" presId="urn:microsoft.com/office/officeart/2005/8/layout/vList5"/>
    <dgm:cxn modelId="{862E8EEF-EDE4-4286-AA07-E69939D553F6}" type="presOf" srcId="{0D52429D-D2D3-4CE5-A9D3-B089ADEC058F}" destId="{8E35EBFA-D55F-4756-9BEC-0F9F438E1CC6}" srcOrd="0" destOrd="0" presId="urn:microsoft.com/office/officeart/2005/8/layout/vList5"/>
    <dgm:cxn modelId="{D49FF66A-A602-4696-A41A-A3F2FBDF9292}" type="presOf" srcId="{C2EB03D3-0273-4CDC-86B6-4EA26EEFEDF0}" destId="{D1DD038B-DDBB-4958-AEED-515FB1564947}" srcOrd="0" destOrd="0" presId="urn:microsoft.com/office/officeart/2005/8/layout/vList5"/>
    <dgm:cxn modelId="{1FC40509-60B3-44CF-9D65-0B1140A93C7F}" type="presOf" srcId="{80085EBC-CC34-4411-A205-95233FA37937}" destId="{6BC0116C-FFD5-400A-8D75-E3F383CEB032}" srcOrd="0" destOrd="0" presId="urn:microsoft.com/office/officeart/2005/8/layout/vList5"/>
    <dgm:cxn modelId="{28A5B4FF-6912-4D01-A6BB-73790B1F0404}" srcId="{C2EB03D3-0273-4CDC-86B6-4EA26EEFEDF0}" destId="{EDAEE844-6FED-40F1-B68A-3B64BB58422C}" srcOrd="2" destOrd="0" parTransId="{F5B6D03A-654A-4597-A893-B382AD053C60}" sibTransId="{E0ADA145-0AE3-4C0C-B061-BD0C9A672CAF}"/>
    <dgm:cxn modelId="{98CB9D0E-C321-40C8-9798-18527EA9F788}" srcId="{C2EB03D3-0273-4CDC-86B6-4EA26EEFEDF0}" destId="{4FEBC82B-DF29-4E15-A63B-61505EF13921}" srcOrd="4" destOrd="0" parTransId="{4BE389BD-E5BF-4D4D-8825-BA86FC04E975}" sibTransId="{1F205F8F-5FE0-48D7-BDE8-117238092880}"/>
    <dgm:cxn modelId="{4D6E348C-38B3-466F-AADE-8A0A7BAC8FCA}" srcId="{C2EB03D3-0273-4CDC-86B6-4EA26EEFEDF0}" destId="{347B3006-FC82-455F-A376-1F4B9AE264A6}" srcOrd="3" destOrd="0" parTransId="{17CF27B3-BFAC-4EBB-88D2-B05F242C89AE}" sibTransId="{C5B4DD10-A92C-42EC-8D9B-9C11FDB2CD89}"/>
    <dgm:cxn modelId="{01E6BEE8-064F-4ADE-A124-D74B09047161}" type="presOf" srcId="{D4A1C91C-5333-4634-ABDD-F8B34CE7EBC8}" destId="{F02B1DBF-CFCF-44F2-A02E-138B14F3E763}" srcOrd="0" destOrd="0" presId="urn:microsoft.com/office/officeart/2005/8/layout/vList5"/>
    <dgm:cxn modelId="{215F2273-6272-4449-AAB5-25C224148F80}" srcId="{C2EB03D3-0273-4CDC-86B6-4EA26EEFEDF0}" destId="{0D52429D-D2D3-4CE5-A9D3-B089ADEC058F}" srcOrd="1" destOrd="0" parTransId="{FF80BC23-36AB-4744-B34C-AA7390241509}" sibTransId="{3373A0C8-0AE3-4910-A46F-749D506CE2C0}"/>
    <dgm:cxn modelId="{2D52D3E8-809C-415C-9095-B7DFA8AC4DD5}" type="presOf" srcId="{EDAEE844-6FED-40F1-B68A-3B64BB58422C}" destId="{82728B6E-B3BB-4951-A05D-C190203B074F}" srcOrd="0" destOrd="0" presId="urn:microsoft.com/office/officeart/2005/8/layout/vList5"/>
    <dgm:cxn modelId="{07E7D74D-5402-4818-87C8-83569145FCD6}" srcId="{C2EB03D3-0273-4CDC-86B6-4EA26EEFEDF0}" destId="{80085EBC-CC34-4411-A205-95233FA37937}" srcOrd="6" destOrd="0" parTransId="{FB055A17-5027-4143-B8AD-206255B942AD}" sibTransId="{A9E4DF4A-4C34-43F0-81F1-420742CB4A5E}"/>
    <dgm:cxn modelId="{F13CE4D0-4B01-4C17-8252-0F49D2C3DB44}" type="presOf" srcId="{EF53A741-6B86-43A9-9861-0226813D2057}" destId="{0D9A0793-F331-48C6-96B1-460C9A4F4387}" srcOrd="0" destOrd="0" presId="urn:microsoft.com/office/officeart/2005/8/layout/vList5"/>
    <dgm:cxn modelId="{7887412C-459D-40ED-8A7B-5454397A1FB0}" type="presParOf" srcId="{D1DD038B-DDBB-4958-AEED-515FB1564947}" destId="{0E326C8C-5324-4BF6-8DF5-AE8E6152B067}" srcOrd="0" destOrd="0" presId="urn:microsoft.com/office/officeart/2005/8/layout/vList5"/>
    <dgm:cxn modelId="{EBE95EC6-E18A-4489-8BA6-DF971FA6C637}" type="presParOf" srcId="{0E326C8C-5324-4BF6-8DF5-AE8E6152B067}" destId="{F02B1DBF-CFCF-44F2-A02E-138B14F3E763}" srcOrd="0" destOrd="0" presId="urn:microsoft.com/office/officeart/2005/8/layout/vList5"/>
    <dgm:cxn modelId="{2A90F520-4DCA-481F-89ED-B93F9FB629AE}" type="presParOf" srcId="{D1DD038B-DDBB-4958-AEED-515FB1564947}" destId="{C29D1FDD-CC57-4E14-B3BE-B67FD2A207AF}" srcOrd="1" destOrd="0" presId="urn:microsoft.com/office/officeart/2005/8/layout/vList5"/>
    <dgm:cxn modelId="{914990E7-A668-4D70-A00A-5580B17CD5E2}" type="presParOf" srcId="{D1DD038B-DDBB-4958-AEED-515FB1564947}" destId="{6FCE43F5-6BE8-435C-BA63-1CA9965D4106}" srcOrd="2" destOrd="0" presId="urn:microsoft.com/office/officeart/2005/8/layout/vList5"/>
    <dgm:cxn modelId="{E8B234B6-E986-4939-BAFA-19C9BD721B6C}" type="presParOf" srcId="{6FCE43F5-6BE8-435C-BA63-1CA9965D4106}" destId="{8E35EBFA-D55F-4756-9BEC-0F9F438E1CC6}" srcOrd="0" destOrd="0" presId="urn:microsoft.com/office/officeart/2005/8/layout/vList5"/>
    <dgm:cxn modelId="{1A0EF139-854A-4691-A428-33D008AD8A21}" type="presParOf" srcId="{D1DD038B-DDBB-4958-AEED-515FB1564947}" destId="{0FABC964-B000-4AD3-B540-6A5E2D540F41}" srcOrd="3" destOrd="0" presId="urn:microsoft.com/office/officeart/2005/8/layout/vList5"/>
    <dgm:cxn modelId="{8F4CFD4E-3AEB-4EF2-A617-E55BA02B36D2}" type="presParOf" srcId="{D1DD038B-DDBB-4958-AEED-515FB1564947}" destId="{1F689303-5FB8-4A82-8BA6-7078A4377795}" srcOrd="4" destOrd="0" presId="urn:microsoft.com/office/officeart/2005/8/layout/vList5"/>
    <dgm:cxn modelId="{B245F632-1BA4-4857-BC10-3C96E081A875}" type="presParOf" srcId="{1F689303-5FB8-4A82-8BA6-7078A4377795}" destId="{82728B6E-B3BB-4951-A05D-C190203B074F}" srcOrd="0" destOrd="0" presId="urn:microsoft.com/office/officeart/2005/8/layout/vList5"/>
    <dgm:cxn modelId="{1A001FBA-0969-4F2A-9935-A168DB328212}" type="presParOf" srcId="{D1DD038B-DDBB-4958-AEED-515FB1564947}" destId="{27164125-5894-4C4F-893D-4A9F887E8B28}" srcOrd="5" destOrd="0" presId="urn:microsoft.com/office/officeart/2005/8/layout/vList5"/>
    <dgm:cxn modelId="{8250CAF8-00CD-4458-8D94-69689F4C0FCF}" type="presParOf" srcId="{D1DD038B-DDBB-4958-AEED-515FB1564947}" destId="{D39F528A-DA88-4200-A43E-875C10535BE0}" srcOrd="6" destOrd="0" presId="urn:microsoft.com/office/officeart/2005/8/layout/vList5"/>
    <dgm:cxn modelId="{76DA3C29-56F7-4D65-A4D1-A56FB489E51D}" type="presParOf" srcId="{D39F528A-DA88-4200-A43E-875C10535BE0}" destId="{B26F7C5F-901C-4E66-8F70-EAEFEB912FD3}" srcOrd="0" destOrd="0" presId="urn:microsoft.com/office/officeart/2005/8/layout/vList5"/>
    <dgm:cxn modelId="{29089195-80A8-41CC-924D-9C2887D440D9}" type="presParOf" srcId="{D1DD038B-DDBB-4958-AEED-515FB1564947}" destId="{59241C04-3405-475E-8E59-5C03BCE987D0}" srcOrd="7" destOrd="0" presId="urn:microsoft.com/office/officeart/2005/8/layout/vList5"/>
    <dgm:cxn modelId="{1396541A-C961-45F4-8D40-E44EF3443C63}" type="presParOf" srcId="{D1DD038B-DDBB-4958-AEED-515FB1564947}" destId="{AB1575D6-7BEC-411E-A035-0CB5BF57AC99}" srcOrd="8" destOrd="0" presId="urn:microsoft.com/office/officeart/2005/8/layout/vList5"/>
    <dgm:cxn modelId="{69457A0C-84EB-4349-B02F-BE6E6AC7E1D0}" type="presParOf" srcId="{AB1575D6-7BEC-411E-A035-0CB5BF57AC99}" destId="{44C9AAD3-6E90-420D-9600-C741EE8B20D4}" srcOrd="0" destOrd="0" presId="urn:microsoft.com/office/officeart/2005/8/layout/vList5"/>
    <dgm:cxn modelId="{DB6A4924-8372-44B1-BE61-FC2B3287C022}" type="presParOf" srcId="{D1DD038B-DDBB-4958-AEED-515FB1564947}" destId="{1FD5BDF9-B8AD-4194-B7ED-358142198A01}" srcOrd="9" destOrd="0" presId="urn:microsoft.com/office/officeart/2005/8/layout/vList5"/>
    <dgm:cxn modelId="{66122E54-9D3F-46C4-8946-B590CDE9A21A}" type="presParOf" srcId="{D1DD038B-DDBB-4958-AEED-515FB1564947}" destId="{6766697E-D06B-486B-A1D4-857F0F324088}" srcOrd="10" destOrd="0" presId="urn:microsoft.com/office/officeart/2005/8/layout/vList5"/>
    <dgm:cxn modelId="{3E4FDB50-CBA1-4CD1-AF6D-83BD48D7BDFF}" type="presParOf" srcId="{6766697E-D06B-486B-A1D4-857F0F324088}" destId="{0D9A0793-F331-48C6-96B1-460C9A4F4387}" srcOrd="0" destOrd="0" presId="urn:microsoft.com/office/officeart/2005/8/layout/vList5"/>
    <dgm:cxn modelId="{B9E3B561-9C77-4EB8-BF95-AC37B22A5511}" type="presParOf" srcId="{D1DD038B-DDBB-4958-AEED-515FB1564947}" destId="{0DF93F01-3DA4-4EF3-AFEB-8F6C9821383A}" srcOrd="11" destOrd="0" presId="urn:microsoft.com/office/officeart/2005/8/layout/vList5"/>
    <dgm:cxn modelId="{7823D07C-240E-4122-8B83-3C7D25E5102A}" type="presParOf" srcId="{D1DD038B-DDBB-4958-AEED-515FB1564947}" destId="{A8561C83-8C51-45BD-A459-FFB46DBE4E19}" srcOrd="12" destOrd="0" presId="urn:microsoft.com/office/officeart/2005/8/layout/vList5"/>
    <dgm:cxn modelId="{54E2A6E5-0DF9-4607-B85D-983E22DB6249}" type="presParOf" srcId="{A8561C83-8C51-45BD-A459-FFB46DBE4E19}" destId="{6BC0116C-FFD5-400A-8D75-E3F383CEB03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A708B-E905-40D4-A231-647F41CF7B8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2E8C335-4B90-4EEE-BD7F-ADB0D1079DD6}">
      <dgm:prSet custT="1"/>
      <dgm:spPr/>
      <dgm:t>
        <a:bodyPr/>
        <a:lstStyle/>
        <a:p>
          <a:pPr algn="l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ремонт объектов системы наружного освещения направлено - 26 056,0 тыс. рублей</a:t>
          </a:r>
        </a:p>
      </dgm:t>
    </dgm:pt>
    <dgm:pt modelId="{C069ED6C-E72A-4E00-8AB6-75D1393CD976}" type="parTrans" cxnId="{790FC229-C891-4E65-ABA1-7969056570D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37BED29-7BAA-49C0-A553-9C5285656639}" type="sibTrans" cxnId="{790FC229-C891-4E65-ABA1-7969056570D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16F408B-E045-41F3-B08D-5CF69B0127AA}">
      <dgm:prSet custT="1"/>
      <dgm:spPr/>
      <dgm:t>
        <a:bodyPr/>
        <a:lstStyle/>
        <a:p>
          <a:pPr algn="l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 оплату за электроэнергию по уличному освещению – 37 997,4 тыс. рублей</a:t>
          </a:r>
        </a:p>
      </dgm:t>
    </dgm:pt>
    <dgm:pt modelId="{B1966BA3-AC57-4423-BF9B-AECB3CC3F728}" type="parTrans" cxnId="{FEFA277E-F0B4-48DC-BEE2-CEC7B005D7C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104DCD4-A12B-41A1-A31A-DB98E89B923F}" type="sibTrans" cxnId="{FEFA277E-F0B4-48DC-BEE2-CEC7B005D7C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8206DDE-A922-454B-AE39-0377A6964BE5}">
      <dgm:prSet custT="1"/>
      <dgm:spPr/>
      <dgm:t>
        <a:bodyPr/>
        <a:lstStyle/>
        <a:p>
          <a:pPr algn="l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 модернизацию и развитие систем наружного освещения, ввод в строй новых объектов уличного освещения – 6 093,1 тыс. рублей</a:t>
          </a:r>
        </a:p>
      </dgm:t>
    </dgm:pt>
    <dgm:pt modelId="{5A935606-EE86-4926-9B82-2D4DA99C4C7D}" type="parTrans" cxnId="{C234CC14-B59D-42E3-A862-05FE72B11E4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F71A8EE-23F4-47C4-8FA1-9C760AD2A59A}" type="sibTrans" cxnId="{C234CC14-B59D-42E3-A862-05FE72B11E4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9E5F1FF-EA25-4381-B7BE-1BE1239FBEFC}">
      <dgm:prSet custT="1"/>
      <dgm:spPr/>
      <dgm:t>
        <a:bodyPr/>
        <a:lstStyle/>
        <a:p>
          <a:pPr algn="l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 организацию бесплатного горячего питания обучающихся начальных классов  -   23 468,1 тыс. рублей за счет субсидии из федерального и областного бюджетов</a:t>
          </a:r>
        </a:p>
      </dgm:t>
    </dgm:pt>
    <dgm:pt modelId="{38F40A04-B935-44C4-BBFF-959431098CF0}" type="parTrans" cxnId="{4F82BED6-6710-414A-83A2-D0767DA560F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948B484-9344-4CBB-956F-47DD4EA64CCE}" type="sibTrans" cxnId="{4F82BED6-6710-414A-83A2-D0767DA560F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EB7C7E2-CB61-49AA-80AE-7DBFFB03D62E}">
      <dgm:prSet custT="1"/>
      <dgm:spPr/>
      <dgm:t>
        <a:bodyPr/>
        <a:lstStyle/>
        <a:p>
          <a:pPr algn="l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 питание отдельным категориям учащихся израсходовано - 42 611,3 тыс. рублей за счет целевой субвенции из областного бюджета, за счет средств местного бюджета - 1 235,2 тыс. рублей</a:t>
          </a:r>
        </a:p>
      </dgm:t>
    </dgm:pt>
    <dgm:pt modelId="{C0B121D5-3CAD-43A1-9DBB-FEF6B8E32D58}" type="parTrans" cxnId="{FF9D91F3-314E-4B08-B62A-54AAD2409E0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8BBF750-CF82-41C0-8E31-CB945BEF0A75}" type="sibTrans" cxnId="{FF9D91F3-314E-4B08-B62A-54AAD2409E0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A26605F-5D4B-401E-A2C8-74C077222A6E}">
      <dgm:prSet custT="1"/>
      <dgm:spPr/>
      <dgm:t>
        <a:bodyPr/>
        <a:lstStyle/>
        <a:p>
          <a:pPr algn="l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  компенсацию части родительской платы за содержание детей в детских дошкольных учреждениях  направлено - 20 400,7 тыс. рублей</a:t>
          </a:r>
        </a:p>
      </dgm:t>
    </dgm:pt>
    <dgm:pt modelId="{8CA51940-E67D-48A1-A477-D654907C2658}" type="parTrans" cxnId="{214758C7-9154-45AB-A6A6-FC25E8C1CFE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4FB3315-194E-4200-A4B2-0312893841AE}" type="sibTrans" cxnId="{214758C7-9154-45AB-A6A6-FC25E8C1CFE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F30C862-3D79-4222-BE32-B30A1D11835B}">
      <dgm:prSet custT="1"/>
      <dgm:spPr/>
      <dgm:t>
        <a:bodyPr/>
        <a:lstStyle/>
        <a:p>
          <a:pPr algn="l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 поддержку творческой деятельности театров – 38 342,6 тыс. рублей, из них из бюджета Московской области – 1 884,3 тыс. рублей, из бюджета Российской Федерации – 2 212,1 тыс. рублей </a:t>
          </a:r>
        </a:p>
      </dgm:t>
    </dgm:pt>
    <dgm:pt modelId="{500880D3-BC85-46CB-B0D5-17C130AF333C}" type="parTrans" cxnId="{87CE1A4C-AE3D-4582-9319-0FAF025A10D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5FC726C-A020-4C03-BEB3-34996C4C0BDB}" type="sibTrans" cxnId="{87CE1A4C-AE3D-4582-9319-0FAF025A10D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F02896B-9C00-4866-8280-EF385030DA9C}">
      <dgm:prSet custT="1"/>
      <dgm:spPr/>
      <dgm:t>
        <a:bodyPr/>
        <a:lstStyle/>
        <a:p>
          <a:pPr algn="l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 оплату льгот и субсидий на оплату жилого помещения и коммунальных услуг отдельным категориям граждан по решениям органов местного самоуправления – 9 757,7 тыс. рублей</a:t>
          </a:r>
        </a:p>
      </dgm:t>
    </dgm:pt>
    <dgm:pt modelId="{E5110E8A-DA47-4AC6-8DE8-BA12BB1C5DE5}" type="parTrans" cxnId="{1DB7DA93-B9BA-4713-BD3E-9C7075EC9C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2C2980D-4457-4F51-8DDB-006BE256241F}" type="sibTrans" cxnId="{1DB7DA93-B9BA-4713-BD3E-9C7075EC9C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EBDF99E-60E9-489C-85CA-1BAF2FC56B32}" type="pres">
      <dgm:prSet presAssocID="{C2EA708B-E905-40D4-A231-647F41CF7B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56DB03-8642-491C-8857-02C2CC1AF1E5}" type="pres">
      <dgm:prSet presAssocID="{A2E8C335-4B90-4EEE-BD7F-ADB0D1079DD6}" presName="linNode" presStyleCnt="0"/>
      <dgm:spPr/>
    </dgm:pt>
    <dgm:pt modelId="{D41238A0-8AB6-4B57-82B5-BF647B875DFB}" type="pres">
      <dgm:prSet presAssocID="{A2E8C335-4B90-4EEE-BD7F-ADB0D1079DD6}" presName="parentText" presStyleLbl="node1" presStyleIdx="0" presStyleCnt="8" custScaleX="277778" custLinFactNeighborX="17531" custLinFactNeighborY="33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B8629-E8C3-4630-8ADD-11C4AD13335D}" type="pres">
      <dgm:prSet presAssocID="{237BED29-7BAA-49C0-A553-9C5285656639}" presName="sp" presStyleCnt="0"/>
      <dgm:spPr/>
    </dgm:pt>
    <dgm:pt modelId="{9C3FB98C-8D8B-45B7-BC32-EB26ED725518}" type="pres">
      <dgm:prSet presAssocID="{816F408B-E045-41F3-B08D-5CF69B0127AA}" presName="linNode" presStyleCnt="0"/>
      <dgm:spPr/>
    </dgm:pt>
    <dgm:pt modelId="{1E1EBF25-E48A-4A36-A87E-9797A9F56F06}" type="pres">
      <dgm:prSet presAssocID="{816F408B-E045-41F3-B08D-5CF69B0127AA}" presName="parentText" presStyleLbl="node1" presStyleIdx="1" presStyleCnt="8" custScaleX="277778" custLinFactNeighborX="-136" custLinFactNeighborY="-43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E295D-2007-4A88-A276-9C0F695D9E03}" type="pres">
      <dgm:prSet presAssocID="{2104DCD4-A12B-41A1-A31A-DB98E89B923F}" presName="sp" presStyleCnt="0"/>
      <dgm:spPr/>
    </dgm:pt>
    <dgm:pt modelId="{298994B3-6CAA-456D-AA65-296939BE235D}" type="pres">
      <dgm:prSet presAssocID="{88206DDE-A922-454B-AE39-0377A6964BE5}" presName="linNode" presStyleCnt="0"/>
      <dgm:spPr/>
    </dgm:pt>
    <dgm:pt modelId="{D1D1E964-585D-4729-8075-5CF7033B5B7E}" type="pres">
      <dgm:prSet presAssocID="{88206DDE-A922-454B-AE39-0377A6964BE5}" presName="parentText" presStyleLbl="node1" presStyleIdx="2" presStyleCnt="8" custScaleX="277778" custLinFactNeighborX="2219" custLinFactNeighborY="-89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06863-C792-41CF-87DE-009E3A0C87B5}" type="pres">
      <dgm:prSet presAssocID="{9F71A8EE-23F4-47C4-8FA1-9C760AD2A59A}" presName="sp" presStyleCnt="0"/>
      <dgm:spPr/>
    </dgm:pt>
    <dgm:pt modelId="{8302F680-946F-4D5C-90D6-7AFCA566385F}" type="pres">
      <dgm:prSet presAssocID="{99E5F1FF-EA25-4381-B7BE-1BE1239FBEFC}" presName="linNode" presStyleCnt="0"/>
      <dgm:spPr/>
    </dgm:pt>
    <dgm:pt modelId="{2EAF3037-C738-4351-BE4F-9BB4C1C0557A}" type="pres">
      <dgm:prSet presAssocID="{99E5F1FF-EA25-4381-B7BE-1BE1239FBEFC}" presName="parentText" presStyleLbl="node1" presStyleIdx="3" presStyleCnt="8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972C1-BAE1-4798-A6E7-A7A864F27080}" type="pres">
      <dgm:prSet presAssocID="{E948B484-9344-4CBB-956F-47DD4EA64CCE}" presName="sp" presStyleCnt="0"/>
      <dgm:spPr/>
    </dgm:pt>
    <dgm:pt modelId="{80698157-F758-429A-84B7-666308F76528}" type="pres">
      <dgm:prSet presAssocID="{AEB7C7E2-CB61-49AA-80AE-7DBFFB03D62E}" presName="linNode" presStyleCnt="0"/>
      <dgm:spPr/>
    </dgm:pt>
    <dgm:pt modelId="{545FB469-7708-4C7D-A7A2-9600C0B1F8D3}" type="pres">
      <dgm:prSet presAssocID="{AEB7C7E2-CB61-49AA-80AE-7DBFFB03D62E}" presName="parentText" presStyleLbl="node1" presStyleIdx="4" presStyleCnt="8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10ADC-B067-4219-BB47-0130C2517879}" type="pres">
      <dgm:prSet presAssocID="{38BBF750-CF82-41C0-8E31-CB945BEF0A75}" presName="sp" presStyleCnt="0"/>
      <dgm:spPr/>
    </dgm:pt>
    <dgm:pt modelId="{5244A4C5-E6A2-4A26-9CA5-3149A5B3C0B9}" type="pres">
      <dgm:prSet presAssocID="{6A26605F-5D4B-401E-A2C8-74C077222A6E}" presName="linNode" presStyleCnt="0"/>
      <dgm:spPr/>
    </dgm:pt>
    <dgm:pt modelId="{006504BD-5F15-4418-AC2F-0E9603EFF1DD}" type="pres">
      <dgm:prSet presAssocID="{6A26605F-5D4B-401E-A2C8-74C077222A6E}" presName="parentText" presStyleLbl="node1" presStyleIdx="5" presStyleCnt="8" custScaleX="277778" custLinFactNeighborX="2789" custLinFactNeighborY="16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1AEF6-9ED0-437E-88A9-7B6DE56E1CFA}" type="pres">
      <dgm:prSet presAssocID="{24FB3315-194E-4200-A4B2-0312893841AE}" presName="sp" presStyleCnt="0"/>
      <dgm:spPr/>
    </dgm:pt>
    <dgm:pt modelId="{F9BDFF34-1CE6-4E6C-A7F6-DDBAF3FCB169}" type="pres">
      <dgm:prSet presAssocID="{0F30C862-3D79-4222-BE32-B30A1D11835B}" presName="linNode" presStyleCnt="0"/>
      <dgm:spPr/>
    </dgm:pt>
    <dgm:pt modelId="{1BCCAD72-4ACD-4A83-ADCE-ACD6024CA196}" type="pres">
      <dgm:prSet presAssocID="{0F30C862-3D79-4222-BE32-B30A1D11835B}" presName="parentText" presStyleLbl="node1" presStyleIdx="6" presStyleCnt="8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8F75-220F-49C8-9D8C-A6D47FF4146E}" type="pres">
      <dgm:prSet presAssocID="{05FC726C-A020-4C03-BEB3-34996C4C0BDB}" presName="sp" presStyleCnt="0"/>
      <dgm:spPr/>
    </dgm:pt>
    <dgm:pt modelId="{7C2596DC-D8EF-47C4-ABDE-02CB80B54B25}" type="pres">
      <dgm:prSet presAssocID="{BF02896B-9C00-4866-8280-EF385030DA9C}" presName="linNode" presStyleCnt="0"/>
      <dgm:spPr/>
    </dgm:pt>
    <dgm:pt modelId="{F249DF20-4651-459B-9162-6150D6D156C7}" type="pres">
      <dgm:prSet presAssocID="{BF02896B-9C00-4866-8280-EF385030DA9C}" presName="parentText" presStyleLbl="node1" presStyleIdx="7" presStyleCnt="8" custScaleX="277778" custLinFactNeighborX="1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4758C7-9154-45AB-A6A6-FC25E8C1CFE6}" srcId="{C2EA708B-E905-40D4-A231-647F41CF7B87}" destId="{6A26605F-5D4B-401E-A2C8-74C077222A6E}" srcOrd="5" destOrd="0" parTransId="{8CA51940-E67D-48A1-A477-D654907C2658}" sibTransId="{24FB3315-194E-4200-A4B2-0312893841AE}"/>
    <dgm:cxn modelId="{645DF40E-CF9A-4D39-B6E4-700D28F93C76}" type="presOf" srcId="{88206DDE-A922-454B-AE39-0377A6964BE5}" destId="{D1D1E964-585D-4729-8075-5CF7033B5B7E}" srcOrd="0" destOrd="0" presId="urn:microsoft.com/office/officeart/2005/8/layout/vList5"/>
    <dgm:cxn modelId="{FF9D91F3-314E-4B08-B62A-54AAD2409E01}" srcId="{C2EA708B-E905-40D4-A231-647F41CF7B87}" destId="{AEB7C7E2-CB61-49AA-80AE-7DBFFB03D62E}" srcOrd="4" destOrd="0" parTransId="{C0B121D5-3CAD-43A1-9DBB-FEF6B8E32D58}" sibTransId="{38BBF750-CF82-41C0-8E31-CB945BEF0A75}"/>
    <dgm:cxn modelId="{FEFA277E-F0B4-48DC-BEE2-CEC7B005D7CF}" srcId="{C2EA708B-E905-40D4-A231-647F41CF7B87}" destId="{816F408B-E045-41F3-B08D-5CF69B0127AA}" srcOrd="1" destOrd="0" parTransId="{B1966BA3-AC57-4423-BF9B-AECB3CC3F728}" sibTransId="{2104DCD4-A12B-41A1-A31A-DB98E89B923F}"/>
    <dgm:cxn modelId="{D35D735D-21DB-4C05-B001-DEC23B4DF8DC}" type="presOf" srcId="{816F408B-E045-41F3-B08D-5CF69B0127AA}" destId="{1E1EBF25-E48A-4A36-A87E-9797A9F56F06}" srcOrd="0" destOrd="0" presId="urn:microsoft.com/office/officeart/2005/8/layout/vList5"/>
    <dgm:cxn modelId="{B055682A-C386-42D9-96DF-940C6D473E40}" type="presOf" srcId="{99E5F1FF-EA25-4381-B7BE-1BE1239FBEFC}" destId="{2EAF3037-C738-4351-BE4F-9BB4C1C0557A}" srcOrd="0" destOrd="0" presId="urn:microsoft.com/office/officeart/2005/8/layout/vList5"/>
    <dgm:cxn modelId="{0B6A76DA-5F3E-4222-B643-A0F06562AD31}" type="presOf" srcId="{0F30C862-3D79-4222-BE32-B30A1D11835B}" destId="{1BCCAD72-4ACD-4A83-ADCE-ACD6024CA196}" srcOrd="0" destOrd="0" presId="urn:microsoft.com/office/officeart/2005/8/layout/vList5"/>
    <dgm:cxn modelId="{4A0AFD82-D067-4652-BBA6-3B9EB3713E1E}" type="presOf" srcId="{C2EA708B-E905-40D4-A231-647F41CF7B87}" destId="{FEBDF99E-60E9-489C-85CA-1BAF2FC56B32}" srcOrd="0" destOrd="0" presId="urn:microsoft.com/office/officeart/2005/8/layout/vList5"/>
    <dgm:cxn modelId="{4F82BED6-6710-414A-83A2-D0767DA560F0}" srcId="{C2EA708B-E905-40D4-A231-647F41CF7B87}" destId="{99E5F1FF-EA25-4381-B7BE-1BE1239FBEFC}" srcOrd="3" destOrd="0" parTransId="{38F40A04-B935-44C4-BBFF-959431098CF0}" sibTransId="{E948B484-9344-4CBB-956F-47DD4EA64CCE}"/>
    <dgm:cxn modelId="{B7A4D434-D76D-4A48-A3DD-21847AFF2D6E}" type="presOf" srcId="{6A26605F-5D4B-401E-A2C8-74C077222A6E}" destId="{006504BD-5F15-4418-AC2F-0E9603EFF1DD}" srcOrd="0" destOrd="0" presId="urn:microsoft.com/office/officeart/2005/8/layout/vList5"/>
    <dgm:cxn modelId="{86AFF16A-4A58-444F-AD86-672F12DE16DC}" type="presOf" srcId="{AEB7C7E2-CB61-49AA-80AE-7DBFFB03D62E}" destId="{545FB469-7708-4C7D-A7A2-9600C0B1F8D3}" srcOrd="0" destOrd="0" presId="urn:microsoft.com/office/officeart/2005/8/layout/vList5"/>
    <dgm:cxn modelId="{87CE1A4C-AE3D-4582-9319-0FAF025A10D6}" srcId="{C2EA708B-E905-40D4-A231-647F41CF7B87}" destId="{0F30C862-3D79-4222-BE32-B30A1D11835B}" srcOrd="6" destOrd="0" parTransId="{500880D3-BC85-46CB-B0D5-17C130AF333C}" sibTransId="{05FC726C-A020-4C03-BEB3-34996C4C0BDB}"/>
    <dgm:cxn modelId="{C234CC14-B59D-42E3-A862-05FE72B11E48}" srcId="{C2EA708B-E905-40D4-A231-647F41CF7B87}" destId="{88206DDE-A922-454B-AE39-0377A6964BE5}" srcOrd="2" destOrd="0" parTransId="{5A935606-EE86-4926-9B82-2D4DA99C4C7D}" sibTransId="{9F71A8EE-23F4-47C4-8FA1-9C760AD2A59A}"/>
    <dgm:cxn modelId="{266AFE76-828A-44B7-9E6A-5B2C6453BAAA}" type="presOf" srcId="{BF02896B-9C00-4866-8280-EF385030DA9C}" destId="{F249DF20-4651-459B-9162-6150D6D156C7}" srcOrd="0" destOrd="0" presId="urn:microsoft.com/office/officeart/2005/8/layout/vList5"/>
    <dgm:cxn modelId="{D9389D33-45E4-41C1-B9DA-70F28D81077D}" type="presOf" srcId="{A2E8C335-4B90-4EEE-BD7F-ADB0D1079DD6}" destId="{D41238A0-8AB6-4B57-82B5-BF647B875DFB}" srcOrd="0" destOrd="0" presId="urn:microsoft.com/office/officeart/2005/8/layout/vList5"/>
    <dgm:cxn modelId="{790FC229-C891-4E65-ABA1-7969056570D8}" srcId="{C2EA708B-E905-40D4-A231-647F41CF7B87}" destId="{A2E8C335-4B90-4EEE-BD7F-ADB0D1079DD6}" srcOrd="0" destOrd="0" parTransId="{C069ED6C-E72A-4E00-8AB6-75D1393CD976}" sibTransId="{237BED29-7BAA-49C0-A553-9C5285656639}"/>
    <dgm:cxn modelId="{1DB7DA93-B9BA-4713-BD3E-9C7075EC9C43}" srcId="{C2EA708B-E905-40D4-A231-647F41CF7B87}" destId="{BF02896B-9C00-4866-8280-EF385030DA9C}" srcOrd="7" destOrd="0" parTransId="{E5110E8A-DA47-4AC6-8DE8-BA12BB1C5DE5}" sibTransId="{42C2980D-4457-4F51-8DDB-006BE256241F}"/>
    <dgm:cxn modelId="{19E42C92-4CA4-43DB-8AAC-1B507FDD3B8A}" type="presParOf" srcId="{FEBDF99E-60E9-489C-85CA-1BAF2FC56B32}" destId="{4056DB03-8642-491C-8857-02C2CC1AF1E5}" srcOrd="0" destOrd="0" presId="urn:microsoft.com/office/officeart/2005/8/layout/vList5"/>
    <dgm:cxn modelId="{3E981E89-C7A2-40C7-9CBF-72E3ECC2F94D}" type="presParOf" srcId="{4056DB03-8642-491C-8857-02C2CC1AF1E5}" destId="{D41238A0-8AB6-4B57-82B5-BF647B875DFB}" srcOrd="0" destOrd="0" presId="urn:microsoft.com/office/officeart/2005/8/layout/vList5"/>
    <dgm:cxn modelId="{B4851B48-9110-4BBB-AC3A-DFC909A83575}" type="presParOf" srcId="{FEBDF99E-60E9-489C-85CA-1BAF2FC56B32}" destId="{33CB8629-E8C3-4630-8ADD-11C4AD13335D}" srcOrd="1" destOrd="0" presId="urn:microsoft.com/office/officeart/2005/8/layout/vList5"/>
    <dgm:cxn modelId="{ED869109-D834-4B90-B850-66F03AC4C9A5}" type="presParOf" srcId="{FEBDF99E-60E9-489C-85CA-1BAF2FC56B32}" destId="{9C3FB98C-8D8B-45B7-BC32-EB26ED725518}" srcOrd="2" destOrd="0" presId="urn:microsoft.com/office/officeart/2005/8/layout/vList5"/>
    <dgm:cxn modelId="{508BFCDB-1684-43D5-9B72-1A4074F4EF7E}" type="presParOf" srcId="{9C3FB98C-8D8B-45B7-BC32-EB26ED725518}" destId="{1E1EBF25-E48A-4A36-A87E-9797A9F56F06}" srcOrd="0" destOrd="0" presId="urn:microsoft.com/office/officeart/2005/8/layout/vList5"/>
    <dgm:cxn modelId="{8257A9C8-12B5-4285-B908-E3099DD0C03A}" type="presParOf" srcId="{FEBDF99E-60E9-489C-85CA-1BAF2FC56B32}" destId="{BF2E295D-2007-4A88-A276-9C0F695D9E03}" srcOrd="3" destOrd="0" presId="urn:microsoft.com/office/officeart/2005/8/layout/vList5"/>
    <dgm:cxn modelId="{098C1F55-4043-49A6-A54B-B46DBE0DEDFA}" type="presParOf" srcId="{FEBDF99E-60E9-489C-85CA-1BAF2FC56B32}" destId="{298994B3-6CAA-456D-AA65-296939BE235D}" srcOrd="4" destOrd="0" presId="urn:microsoft.com/office/officeart/2005/8/layout/vList5"/>
    <dgm:cxn modelId="{F7D9ED56-2C3C-4379-B9E8-AEB9FD731585}" type="presParOf" srcId="{298994B3-6CAA-456D-AA65-296939BE235D}" destId="{D1D1E964-585D-4729-8075-5CF7033B5B7E}" srcOrd="0" destOrd="0" presId="urn:microsoft.com/office/officeart/2005/8/layout/vList5"/>
    <dgm:cxn modelId="{FDE7717D-74C5-44BB-AA52-CA39C288A955}" type="presParOf" srcId="{FEBDF99E-60E9-489C-85CA-1BAF2FC56B32}" destId="{DED06863-C792-41CF-87DE-009E3A0C87B5}" srcOrd="5" destOrd="0" presId="urn:microsoft.com/office/officeart/2005/8/layout/vList5"/>
    <dgm:cxn modelId="{766800AE-3C4C-484C-B24A-FD67061B877D}" type="presParOf" srcId="{FEBDF99E-60E9-489C-85CA-1BAF2FC56B32}" destId="{8302F680-946F-4D5C-90D6-7AFCA566385F}" srcOrd="6" destOrd="0" presId="urn:microsoft.com/office/officeart/2005/8/layout/vList5"/>
    <dgm:cxn modelId="{73BC5823-0B06-447B-A337-D8B3F2D3202F}" type="presParOf" srcId="{8302F680-946F-4D5C-90D6-7AFCA566385F}" destId="{2EAF3037-C738-4351-BE4F-9BB4C1C0557A}" srcOrd="0" destOrd="0" presId="urn:microsoft.com/office/officeart/2005/8/layout/vList5"/>
    <dgm:cxn modelId="{7375B117-11E4-4600-8180-293A4B27143A}" type="presParOf" srcId="{FEBDF99E-60E9-489C-85CA-1BAF2FC56B32}" destId="{E7A972C1-BAE1-4798-A6E7-A7A864F27080}" srcOrd="7" destOrd="0" presId="urn:microsoft.com/office/officeart/2005/8/layout/vList5"/>
    <dgm:cxn modelId="{5A027391-0BDB-4493-858C-8DB15957635B}" type="presParOf" srcId="{FEBDF99E-60E9-489C-85CA-1BAF2FC56B32}" destId="{80698157-F758-429A-84B7-666308F76528}" srcOrd="8" destOrd="0" presId="urn:microsoft.com/office/officeart/2005/8/layout/vList5"/>
    <dgm:cxn modelId="{39ECFC2D-1343-4E33-B680-4C937DDDDDB3}" type="presParOf" srcId="{80698157-F758-429A-84B7-666308F76528}" destId="{545FB469-7708-4C7D-A7A2-9600C0B1F8D3}" srcOrd="0" destOrd="0" presId="urn:microsoft.com/office/officeart/2005/8/layout/vList5"/>
    <dgm:cxn modelId="{C7172C4D-08F6-47D4-85E5-BABE4BCF1D44}" type="presParOf" srcId="{FEBDF99E-60E9-489C-85CA-1BAF2FC56B32}" destId="{01A10ADC-B067-4219-BB47-0130C2517879}" srcOrd="9" destOrd="0" presId="urn:microsoft.com/office/officeart/2005/8/layout/vList5"/>
    <dgm:cxn modelId="{4C8D9D5B-3B93-4D15-9EC3-75A2FFE41C7F}" type="presParOf" srcId="{FEBDF99E-60E9-489C-85CA-1BAF2FC56B32}" destId="{5244A4C5-E6A2-4A26-9CA5-3149A5B3C0B9}" srcOrd="10" destOrd="0" presId="urn:microsoft.com/office/officeart/2005/8/layout/vList5"/>
    <dgm:cxn modelId="{318ABCD1-3D4E-4949-8192-0817A9AC496F}" type="presParOf" srcId="{5244A4C5-E6A2-4A26-9CA5-3149A5B3C0B9}" destId="{006504BD-5F15-4418-AC2F-0E9603EFF1DD}" srcOrd="0" destOrd="0" presId="urn:microsoft.com/office/officeart/2005/8/layout/vList5"/>
    <dgm:cxn modelId="{7CD1F0BE-49E1-48CC-B364-B037E1E635AF}" type="presParOf" srcId="{FEBDF99E-60E9-489C-85CA-1BAF2FC56B32}" destId="{4461AEF6-9ED0-437E-88A9-7B6DE56E1CFA}" srcOrd="11" destOrd="0" presId="urn:microsoft.com/office/officeart/2005/8/layout/vList5"/>
    <dgm:cxn modelId="{07B4963D-03C0-4D26-861E-251A91DFB228}" type="presParOf" srcId="{FEBDF99E-60E9-489C-85CA-1BAF2FC56B32}" destId="{F9BDFF34-1CE6-4E6C-A7F6-DDBAF3FCB169}" srcOrd="12" destOrd="0" presId="urn:microsoft.com/office/officeart/2005/8/layout/vList5"/>
    <dgm:cxn modelId="{7400141D-8142-4F25-8230-310F85911937}" type="presParOf" srcId="{F9BDFF34-1CE6-4E6C-A7F6-DDBAF3FCB169}" destId="{1BCCAD72-4ACD-4A83-ADCE-ACD6024CA196}" srcOrd="0" destOrd="0" presId="urn:microsoft.com/office/officeart/2005/8/layout/vList5"/>
    <dgm:cxn modelId="{3C1E3B79-FAF3-45AD-AEBA-062639763DAC}" type="presParOf" srcId="{FEBDF99E-60E9-489C-85CA-1BAF2FC56B32}" destId="{32C78F75-220F-49C8-9D8C-A6D47FF4146E}" srcOrd="13" destOrd="0" presId="urn:microsoft.com/office/officeart/2005/8/layout/vList5"/>
    <dgm:cxn modelId="{B1BDCA79-0C17-4EAF-B208-848B0A753EF3}" type="presParOf" srcId="{FEBDF99E-60E9-489C-85CA-1BAF2FC56B32}" destId="{7C2596DC-D8EF-47C4-ABDE-02CB80B54B25}" srcOrd="14" destOrd="0" presId="urn:microsoft.com/office/officeart/2005/8/layout/vList5"/>
    <dgm:cxn modelId="{83735A1A-999A-4CC0-99C1-B5A1FE1E929A}" type="presParOf" srcId="{7C2596DC-D8EF-47C4-ABDE-02CB80B54B25}" destId="{F249DF20-4651-459B-9162-6150D6D156C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5F0928-2210-4B8B-9978-4297E193778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103356-12DE-4A4F-9A82-C2C3402BDC2F}">
      <dgm:prSet/>
      <dgm:spPr/>
      <dgm:t>
        <a:bodyPr/>
        <a:lstStyle/>
        <a:p>
          <a:pPr rtl="0"/>
          <a:r>
            <a:rPr lang="ru-RU" dirty="0"/>
            <a:t>Протяженность дорожной сети городского округа Лобня составляет 123 км. Для того, чтобы дороги общего пользования содержались в нормативном состоянии, круглогодично проводится комплекс работ: очистка проезжей части дорог и тротуаров от снега зимой, от мусора и пыли – летом, покраска бордюрного камня и элементов обустройства весной и осенью, ямочный ремонт.</a:t>
          </a:r>
        </a:p>
      </dgm:t>
    </dgm:pt>
    <dgm:pt modelId="{E00B07CD-1FB9-4F2C-A698-C18EF432B1CB}" type="parTrans" cxnId="{C25FA618-5968-440D-9B08-21F9645829C4}">
      <dgm:prSet/>
      <dgm:spPr/>
      <dgm:t>
        <a:bodyPr/>
        <a:lstStyle/>
        <a:p>
          <a:endParaRPr lang="ru-RU"/>
        </a:p>
      </dgm:t>
    </dgm:pt>
    <dgm:pt modelId="{A5D0E316-A24F-441D-B281-9D52C8FDE7A6}" type="sibTrans" cxnId="{C25FA618-5968-440D-9B08-21F9645829C4}">
      <dgm:prSet/>
      <dgm:spPr/>
      <dgm:t>
        <a:bodyPr/>
        <a:lstStyle/>
        <a:p>
          <a:endParaRPr lang="ru-RU"/>
        </a:p>
      </dgm:t>
    </dgm:pt>
    <dgm:pt modelId="{F3C7AE30-D544-4722-9889-39F9CB7505DD}">
      <dgm:prSet/>
      <dgm:spPr/>
      <dgm:t>
        <a:bodyPr/>
        <a:lstStyle/>
        <a:p>
          <a:pPr rtl="0"/>
          <a:r>
            <a:rPr lang="ru-RU" dirty="0"/>
            <a:t>В течении строительного сезона 2020 года было выполнено более 13000 м² ямочного ремонта дорог общего пользования , внутриквартальных и дворовых территорий. За счет средств муниципального бюджета выполнен капитальный ремонт 4 автомобильных дорог по адресам: ул. Кленовая; Дмитровский проезд; 1-й,2-й Дмитровский проезды. Общая площадь капитального ремонта составила 5 270м²</a:t>
          </a:r>
        </a:p>
      </dgm:t>
    </dgm:pt>
    <dgm:pt modelId="{DA504AA8-4D87-4448-9F61-E24BDB09B81B}" type="parTrans" cxnId="{9F456937-68D2-4AA4-9511-54676630DDA0}">
      <dgm:prSet/>
      <dgm:spPr/>
      <dgm:t>
        <a:bodyPr/>
        <a:lstStyle/>
        <a:p>
          <a:endParaRPr lang="ru-RU"/>
        </a:p>
      </dgm:t>
    </dgm:pt>
    <dgm:pt modelId="{3E51AC71-CF34-49B1-B2C3-0D58EA388C3E}" type="sibTrans" cxnId="{9F456937-68D2-4AA4-9511-54676630DDA0}">
      <dgm:prSet/>
      <dgm:spPr/>
      <dgm:t>
        <a:bodyPr/>
        <a:lstStyle/>
        <a:p>
          <a:endParaRPr lang="ru-RU"/>
        </a:p>
      </dgm:t>
    </dgm:pt>
    <dgm:pt modelId="{2CD2BCB1-AAF7-47C3-8F73-51BEE766D66E}" type="pres">
      <dgm:prSet presAssocID="{C85F0928-2210-4B8B-9978-4297E193778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B4DD2B-EE01-4ED7-A094-6F3CC8A42C20}" type="pres">
      <dgm:prSet presAssocID="{BA103356-12DE-4A4F-9A82-C2C3402BDC2F}" presName="composite" presStyleCnt="0"/>
      <dgm:spPr/>
    </dgm:pt>
    <dgm:pt modelId="{A47B7F41-72F4-4C5D-BFFE-7E16E9474735}" type="pres">
      <dgm:prSet presAssocID="{BA103356-12DE-4A4F-9A82-C2C3402BDC2F}" presName="imgShp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887DF910-5606-4439-9F0B-14E2338F616E}" type="pres">
      <dgm:prSet presAssocID="{BA103356-12DE-4A4F-9A82-C2C3402BDC2F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F549C1-E4B8-411D-9838-C61FA53A1668}" type="pres">
      <dgm:prSet presAssocID="{A5D0E316-A24F-441D-B281-9D52C8FDE7A6}" presName="spacing" presStyleCnt="0"/>
      <dgm:spPr/>
    </dgm:pt>
    <dgm:pt modelId="{00D1D48A-D6D8-467D-9D9C-C39B4264820A}" type="pres">
      <dgm:prSet presAssocID="{F3C7AE30-D544-4722-9889-39F9CB7505DD}" presName="composite" presStyleCnt="0"/>
      <dgm:spPr/>
    </dgm:pt>
    <dgm:pt modelId="{CAE03C2E-86AA-4A14-AC56-A5D119C71A01}" type="pres">
      <dgm:prSet presAssocID="{F3C7AE30-D544-4722-9889-39F9CB7505DD}" presName="imgShp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66F1FC94-85D0-4B20-8D54-B5A483C66171}" type="pres">
      <dgm:prSet presAssocID="{F3C7AE30-D544-4722-9889-39F9CB7505DD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1D6E2C-3094-4A73-BA34-A20A2F700714}" type="presOf" srcId="{BA103356-12DE-4A4F-9A82-C2C3402BDC2F}" destId="{887DF910-5606-4439-9F0B-14E2338F616E}" srcOrd="0" destOrd="0" presId="urn:microsoft.com/office/officeart/2005/8/layout/vList3"/>
    <dgm:cxn modelId="{F4F006DE-570E-49D3-80FA-BE3919EDE6CE}" type="presOf" srcId="{F3C7AE30-D544-4722-9889-39F9CB7505DD}" destId="{66F1FC94-85D0-4B20-8D54-B5A483C66171}" srcOrd="0" destOrd="0" presId="urn:microsoft.com/office/officeart/2005/8/layout/vList3"/>
    <dgm:cxn modelId="{3DD1509E-4737-41F5-854E-68618BF4332B}" type="presOf" srcId="{C85F0928-2210-4B8B-9978-4297E193778F}" destId="{2CD2BCB1-AAF7-47C3-8F73-51BEE766D66E}" srcOrd="0" destOrd="0" presId="urn:microsoft.com/office/officeart/2005/8/layout/vList3"/>
    <dgm:cxn modelId="{C25FA618-5968-440D-9B08-21F9645829C4}" srcId="{C85F0928-2210-4B8B-9978-4297E193778F}" destId="{BA103356-12DE-4A4F-9A82-C2C3402BDC2F}" srcOrd="0" destOrd="0" parTransId="{E00B07CD-1FB9-4F2C-A698-C18EF432B1CB}" sibTransId="{A5D0E316-A24F-441D-B281-9D52C8FDE7A6}"/>
    <dgm:cxn modelId="{9F456937-68D2-4AA4-9511-54676630DDA0}" srcId="{C85F0928-2210-4B8B-9978-4297E193778F}" destId="{F3C7AE30-D544-4722-9889-39F9CB7505DD}" srcOrd="1" destOrd="0" parTransId="{DA504AA8-4D87-4448-9F61-E24BDB09B81B}" sibTransId="{3E51AC71-CF34-49B1-B2C3-0D58EA388C3E}"/>
    <dgm:cxn modelId="{C357F1D8-49E3-4FCA-B23A-5D614EBE6B84}" type="presParOf" srcId="{2CD2BCB1-AAF7-47C3-8F73-51BEE766D66E}" destId="{D4B4DD2B-EE01-4ED7-A094-6F3CC8A42C20}" srcOrd="0" destOrd="0" presId="urn:microsoft.com/office/officeart/2005/8/layout/vList3"/>
    <dgm:cxn modelId="{B7877076-07CF-4F83-A023-A393F418921A}" type="presParOf" srcId="{D4B4DD2B-EE01-4ED7-A094-6F3CC8A42C20}" destId="{A47B7F41-72F4-4C5D-BFFE-7E16E9474735}" srcOrd="0" destOrd="0" presId="urn:microsoft.com/office/officeart/2005/8/layout/vList3"/>
    <dgm:cxn modelId="{A6B8D688-B00F-4A9A-A00A-32BC79B1B2A4}" type="presParOf" srcId="{D4B4DD2B-EE01-4ED7-A094-6F3CC8A42C20}" destId="{887DF910-5606-4439-9F0B-14E2338F616E}" srcOrd="1" destOrd="0" presId="urn:microsoft.com/office/officeart/2005/8/layout/vList3"/>
    <dgm:cxn modelId="{E0FCC6D5-A9B5-43E6-8BE0-4AA19EB0DB8F}" type="presParOf" srcId="{2CD2BCB1-AAF7-47C3-8F73-51BEE766D66E}" destId="{99F549C1-E4B8-411D-9838-C61FA53A1668}" srcOrd="1" destOrd="0" presId="urn:microsoft.com/office/officeart/2005/8/layout/vList3"/>
    <dgm:cxn modelId="{F162271C-A010-40BC-95B8-38A38992FC57}" type="presParOf" srcId="{2CD2BCB1-AAF7-47C3-8F73-51BEE766D66E}" destId="{00D1D48A-D6D8-467D-9D9C-C39B4264820A}" srcOrd="2" destOrd="0" presId="urn:microsoft.com/office/officeart/2005/8/layout/vList3"/>
    <dgm:cxn modelId="{41062CDA-712D-474B-8B15-8EDAB355BEC3}" type="presParOf" srcId="{00D1D48A-D6D8-467D-9D9C-C39B4264820A}" destId="{CAE03C2E-86AA-4A14-AC56-A5D119C71A01}" srcOrd="0" destOrd="0" presId="urn:microsoft.com/office/officeart/2005/8/layout/vList3"/>
    <dgm:cxn modelId="{E7D374FF-5011-45EE-BFBA-42BADC097AC3}" type="presParOf" srcId="{00D1D48A-D6D8-467D-9D9C-C39B4264820A}" destId="{66F1FC94-85D0-4B20-8D54-B5A483C6617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7E5BB5-DED4-46C3-9329-3D8A1837890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56ACBE4-C8FF-4D9B-92C6-B84CB8796E87}">
      <dgm:prSet custT="1"/>
      <dgm:spPr/>
      <dgm:t>
        <a:bodyPr/>
        <a:lstStyle/>
        <a:p>
          <a:pPr algn="just" rtl="0"/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Произведены работы по обустройству тротуаров:  ул. Силикатная – 224 м2  проезд Шадунца – 192 м2  ул. Некрасова 13 (ЦПКиО) – 354 м2 Научый городок – 1284 м2  ул. Ленина 19к2 – 60м2 ул. Калинина, д.32 – 152 м2  ул. Калинина (от ул. Окружная д.13) – 137 м2 По основной программе ремонта тротуаров за счет средств бюджета муниципального образования проведен ремонт 14 тротуаров, общей площадью 5356,5 м².  </a:t>
          </a:r>
        </a:p>
      </dgm:t>
    </dgm:pt>
    <dgm:pt modelId="{FAB7336C-8FB1-4D58-9D01-0309DBC492A3}" type="parTrans" cxnId="{1BB21A52-0F6E-4057-A028-82792E8D84D3}">
      <dgm:prSet/>
      <dgm:spPr/>
      <dgm:t>
        <a:bodyPr/>
        <a:lstStyle/>
        <a:p>
          <a:endParaRPr lang="ru-RU"/>
        </a:p>
      </dgm:t>
    </dgm:pt>
    <dgm:pt modelId="{B234AA1F-2A89-4B76-998F-B6C4E822F13C}" type="sibTrans" cxnId="{1BB21A52-0F6E-4057-A028-82792E8D84D3}">
      <dgm:prSet/>
      <dgm:spPr/>
      <dgm:t>
        <a:bodyPr/>
        <a:lstStyle/>
        <a:p>
          <a:endParaRPr lang="ru-RU"/>
        </a:p>
      </dgm:t>
    </dgm:pt>
    <dgm:pt modelId="{2C54A02D-6DFB-4701-93F9-2BA181BFB92E}">
      <dgm:prSet custT="1"/>
      <dgm:spPr/>
      <dgm:t>
        <a:bodyPr/>
        <a:lstStyle/>
        <a:p>
          <a:pPr algn="just" rtl="0"/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В рамках обеспечения безопасности дорожного движения установлены 315 флуоресцентных дорожных знаков «Пешеходный переход» и «Дети». Всего за 2020 год было установлено свыше 400 дорожных знаков. Нанесена горизонтальная дорожная разметка. Осевая разметка проезжей части улиц – 16,67км, разметка искусственных дорожных неровностей – 153 ИДН (428,4м2), разметка пешеходных переходов – 142 пешеходных перехода (4032м2), разметка автобусных остановок – 0,551км (55,1м2). Также установлено 80м2 искусственных дорожных неровностей на улично-дорожной сети (автомобильные дороги, внутридворовые проезды). </a:t>
          </a:r>
        </a:p>
      </dgm:t>
    </dgm:pt>
    <dgm:pt modelId="{8BB4E611-03C6-4773-A255-394739271587}" type="parTrans" cxnId="{E82369C4-E392-4CD9-A983-22A7F801E8E2}">
      <dgm:prSet/>
      <dgm:spPr/>
      <dgm:t>
        <a:bodyPr/>
        <a:lstStyle/>
        <a:p>
          <a:endParaRPr lang="ru-RU"/>
        </a:p>
      </dgm:t>
    </dgm:pt>
    <dgm:pt modelId="{FFE0F58E-9409-4BDE-8A8E-7A765A309FFF}" type="sibTrans" cxnId="{E82369C4-E392-4CD9-A983-22A7F801E8E2}">
      <dgm:prSet/>
      <dgm:spPr/>
      <dgm:t>
        <a:bodyPr/>
        <a:lstStyle/>
        <a:p>
          <a:endParaRPr lang="ru-RU"/>
        </a:p>
      </dgm:t>
    </dgm:pt>
    <dgm:pt modelId="{CC6E957E-1D35-424B-93D8-9AB4E9299BEF}">
      <dgm:prSet custT="1"/>
      <dgm:spPr/>
      <dgm:t>
        <a:bodyPr/>
        <a:lstStyle/>
        <a:p>
          <a:pPr algn="just" rtl="0"/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В рамках строительства и ремонта парковочного пространства городского округа обустроены   асфальтобетонным покрытием парковки по адресам:  ул. 40 лет Октября, д.12 – 535 м2; ул. Деповская, д.2А – 550 м2; ул. Юбилейная – 198 м2. </a:t>
          </a:r>
        </a:p>
      </dgm:t>
    </dgm:pt>
    <dgm:pt modelId="{C9626B35-6199-4BA1-81AE-0756637C5519}" type="parTrans" cxnId="{934D5D84-4093-44D1-B99E-6C97CE94D9BC}">
      <dgm:prSet/>
      <dgm:spPr/>
      <dgm:t>
        <a:bodyPr/>
        <a:lstStyle/>
        <a:p>
          <a:endParaRPr lang="ru-RU"/>
        </a:p>
      </dgm:t>
    </dgm:pt>
    <dgm:pt modelId="{E14F62E2-0D18-4ED0-A39C-3DA67818298A}" type="sibTrans" cxnId="{934D5D84-4093-44D1-B99E-6C97CE94D9BC}">
      <dgm:prSet/>
      <dgm:spPr/>
      <dgm:t>
        <a:bodyPr/>
        <a:lstStyle/>
        <a:p>
          <a:endParaRPr lang="ru-RU"/>
        </a:p>
      </dgm:t>
    </dgm:pt>
    <dgm:pt modelId="{C1B7AC06-9B2E-46B5-87FC-6AFBB7489898}" type="pres">
      <dgm:prSet presAssocID="{487E5BB5-DED4-46C3-9329-3D8A1837890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820BDD5-75E7-4C62-A6EB-E1E47EFF9138}" type="pres">
      <dgm:prSet presAssocID="{487E5BB5-DED4-46C3-9329-3D8A18378908}" presName="Name1" presStyleCnt="0"/>
      <dgm:spPr/>
    </dgm:pt>
    <dgm:pt modelId="{890A7402-0071-4214-A7A4-65E5A9294919}" type="pres">
      <dgm:prSet presAssocID="{487E5BB5-DED4-46C3-9329-3D8A18378908}" presName="cycle" presStyleCnt="0"/>
      <dgm:spPr/>
    </dgm:pt>
    <dgm:pt modelId="{2638263D-154B-4326-97B1-57A5100407EE}" type="pres">
      <dgm:prSet presAssocID="{487E5BB5-DED4-46C3-9329-3D8A18378908}" presName="srcNode" presStyleLbl="node1" presStyleIdx="0" presStyleCnt="3"/>
      <dgm:spPr/>
    </dgm:pt>
    <dgm:pt modelId="{0D1357D7-1367-4B31-9CB3-4AAFAE6BB193}" type="pres">
      <dgm:prSet presAssocID="{487E5BB5-DED4-46C3-9329-3D8A18378908}" presName="conn" presStyleLbl="parChTrans1D2" presStyleIdx="0" presStyleCnt="1"/>
      <dgm:spPr/>
      <dgm:t>
        <a:bodyPr/>
        <a:lstStyle/>
        <a:p>
          <a:endParaRPr lang="ru-RU"/>
        </a:p>
      </dgm:t>
    </dgm:pt>
    <dgm:pt modelId="{58C7F454-ABAD-447A-BAD7-2FE853EAA47F}" type="pres">
      <dgm:prSet presAssocID="{487E5BB5-DED4-46C3-9329-3D8A18378908}" presName="extraNode" presStyleLbl="node1" presStyleIdx="0" presStyleCnt="3"/>
      <dgm:spPr/>
    </dgm:pt>
    <dgm:pt modelId="{C377A6AD-0488-4B80-B342-3A75491526B2}" type="pres">
      <dgm:prSet presAssocID="{487E5BB5-DED4-46C3-9329-3D8A18378908}" presName="dstNode" presStyleLbl="node1" presStyleIdx="0" presStyleCnt="3"/>
      <dgm:spPr/>
    </dgm:pt>
    <dgm:pt modelId="{704DC1A2-6728-4CAD-ACD9-68DE61E75870}" type="pres">
      <dgm:prSet presAssocID="{B56ACBE4-C8FF-4D9B-92C6-B84CB8796E8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F2DFF-BB87-4EAC-8878-635B069EF173}" type="pres">
      <dgm:prSet presAssocID="{B56ACBE4-C8FF-4D9B-92C6-B84CB8796E87}" presName="accent_1" presStyleCnt="0"/>
      <dgm:spPr/>
    </dgm:pt>
    <dgm:pt modelId="{1B02909D-45DB-452B-8466-4B2C52AF66B4}" type="pres">
      <dgm:prSet presAssocID="{B56ACBE4-C8FF-4D9B-92C6-B84CB8796E87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509676F5-C275-4DEC-8445-7CB6266AE460}" type="pres">
      <dgm:prSet presAssocID="{2C54A02D-6DFB-4701-93F9-2BA181BFB92E}" presName="text_2" presStyleLbl="node1" presStyleIdx="1" presStyleCnt="3" custScaleY="162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CFF90-BB3F-423C-A01E-68BC46AAB2A6}" type="pres">
      <dgm:prSet presAssocID="{2C54A02D-6DFB-4701-93F9-2BA181BFB92E}" presName="accent_2" presStyleCnt="0"/>
      <dgm:spPr/>
    </dgm:pt>
    <dgm:pt modelId="{661DCFCA-D011-44C6-BE39-04EF83A807B7}" type="pres">
      <dgm:prSet presAssocID="{2C54A02D-6DFB-4701-93F9-2BA181BFB92E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C72F3F73-20BF-41E7-86F4-011A63CE73B1}" type="pres">
      <dgm:prSet presAssocID="{CC6E957E-1D35-424B-93D8-9AB4E9299BE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7FCA3-0A44-4939-BF08-3E44A265C692}" type="pres">
      <dgm:prSet presAssocID="{CC6E957E-1D35-424B-93D8-9AB4E9299BEF}" presName="accent_3" presStyleCnt="0"/>
      <dgm:spPr/>
    </dgm:pt>
    <dgm:pt modelId="{B3908215-672B-47D7-B29A-603B06A7944C}" type="pres">
      <dgm:prSet presAssocID="{CC6E957E-1D35-424B-93D8-9AB4E9299BEF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</dgm:ptLst>
  <dgm:cxnLst>
    <dgm:cxn modelId="{AADF41D8-450B-4A9F-B9A6-3AF533D7916E}" type="presOf" srcId="{2C54A02D-6DFB-4701-93F9-2BA181BFB92E}" destId="{509676F5-C275-4DEC-8445-7CB6266AE460}" srcOrd="0" destOrd="0" presId="urn:microsoft.com/office/officeart/2008/layout/VerticalCurvedList"/>
    <dgm:cxn modelId="{1BB21A52-0F6E-4057-A028-82792E8D84D3}" srcId="{487E5BB5-DED4-46C3-9329-3D8A18378908}" destId="{B56ACBE4-C8FF-4D9B-92C6-B84CB8796E87}" srcOrd="0" destOrd="0" parTransId="{FAB7336C-8FB1-4D58-9D01-0309DBC492A3}" sibTransId="{B234AA1F-2A89-4B76-998F-B6C4E822F13C}"/>
    <dgm:cxn modelId="{BDCAE91B-5384-494D-8214-13582D071370}" type="presOf" srcId="{CC6E957E-1D35-424B-93D8-9AB4E9299BEF}" destId="{C72F3F73-20BF-41E7-86F4-011A63CE73B1}" srcOrd="0" destOrd="0" presId="urn:microsoft.com/office/officeart/2008/layout/VerticalCurvedList"/>
    <dgm:cxn modelId="{934D5D84-4093-44D1-B99E-6C97CE94D9BC}" srcId="{487E5BB5-DED4-46C3-9329-3D8A18378908}" destId="{CC6E957E-1D35-424B-93D8-9AB4E9299BEF}" srcOrd="2" destOrd="0" parTransId="{C9626B35-6199-4BA1-81AE-0756637C5519}" sibTransId="{E14F62E2-0D18-4ED0-A39C-3DA67818298A}"/>
    <dgm:cxn modelId="{6E77D582-03EC-478E-9DBB-52B85F8B3736}" type="presOf" srcId="{B234AA1F-2A89-4B76-998F-B6C4E822F13C}" destId="{0D1357D7-1367-4B31-9CB3-4AAFAE6BB193}" srcOrd="0" destOrd="0" presId="urn:microsoft.com/office/officeart/2008/layout/VerticalCurvedList"/>
    <dgm:cxn modelId="{E82369C4-E392-4CD9-A983-22A7F801E8E2}" srcId="{487E5BB5-DED4-46C3-9329-3D8A18378908}" destId="{2C54A02D-6DFB-4701-93F9-2BA181BFB92E}" srcOrd="1" destOrd="0" parTransId="{8BB4E611-03C6-4773-A255-394739271587}" sibTransId="{FFE0F58E-9409-4BDE-8A8E-7A765A309FFF}"/>
    <dgm:cxn modelId="{B7BF2D33-0E2F-48D0-A966-692BEFCD2CF2}" type="presOf" srcId="{487E5BB5-DED4-46C3-9329-3D8A18378908}" destId="{C1B7AC06-9B2E-46B5-87FC-6AFBB7489898}" srcOrd="0" destOrd="0" presId="urn:microsoft.com/office/officeart/2008/layout/VerticalCurvedList"/>
    <dgm:cxn modelId="{392DDBBF-AC06-47D2-8EE7-549D6D10A763}" type="presOf" srcId="{B56ACBE4-C8FF-4D9B-92C6-B84CB8796E87}" destId="{704DC1A2-6728-4CAD-ACD9-68DE61E75870}" srcOrd="0" destOrd="0" presId="urn:microsoft.com/office/officeart/2008/layout/VerticalCurvedList"/>
    <dgm:cxn modelId="{328B2D82-2408-4A21-BFFB-1BCD01FD4BE3}" type="presParOf" srcId="{C1B7AC06-9B2E-46B5-87FC-6AFBB7489898}" destId="{2820BDD5-75E7-4C62-A6EB-E1E47EFF9138}" srcOrd="0" destOrd="0" presId="urn:microsoft.com/office/officeart/2008/layout/VerticalCurvedList"/>
    <dgm:cxn modelId="{8CE1D6CA-B7B9-4C12-969A-C5BCEA98F974}" type="presParOf" srcId="{2820BDD5-75E7-4C62-A6EB-E1E47EFF9138}" destId="{890A7402-0071-4214-A7A4-65E5A9294919}" srcOrd="0" destOrd="0" presId="urn:microsoft.com/office/officeart/2008/layout/VerticalCurvedList"/>
    <dgm:cxn modelId="{7F7729A6-A501-483F-B809-ED97A85A1CDD}" type="presParOf" srcId="{890A7402-0071-4214-A7A4-65E5A9294919}" destId="{2638263D-154B-4326-97B1-57A5100407EE}" srcOrd="0" destOrd="0" presId="urn:microsoft.com/office/officeart/2008/layout/VerticalCurvedList"/>
    <dgm:cxn modelId="{AD2554B8-1C12-44FE-A057-E286C0BF1E7B}" type="presParOf" srcId="{890A7402-0071-4214-A7A4-65E5A9294919}" destId="{0D1357D7-1367-4B31-9CB3-4AAFAE6BB193}" srcOrd="1" destOrd="0" presId="urn:microsoft.com/office/officeart/2008/layout/VerticalCurvedList"/>
    <dgm:cxn modelId="{9BDA1822-8785-4730-81AE-6507D46C381B}" type="presParOf" srcId="{890A7402-0071-4214-A7A4-65E5A9294919}" destId="{58C7F454-ABAD-447A-BAD7-2FE853EAA47F}" srcOrd="2" destOrd="0" presId="urn:microsoft.com/office/officeart/2008/layout/VerticalCurvedList"/>
    <dgm:cxn modelId="{4CEB5EA3-A464-4BA3-8B1B-0B37943B83B5}" type="presParOf" srcId="{890A7402-0071-4214-A7A4-65E5A9294919}" destId="{C377A6AD-0488-4B80-B342-3A75491526B2}" srcOrd="3" destOrd="0" presId="urn:microsoft.com/office/officeart/2008/layout/VerticalCurvedList"/>
    <dgm:cxn modelId="{4BD093C9-8E85-4757-AFC7-3503C549BC90}" type="presParOf" srcId="{2820BDD5-75E7-4C62-A6EB-E1E47EFF9138}" destId="{704DC1A2-6728-4CAD-ACD9-68DE61E75870}" srcOrd="1" destOrd="0" presId="urn:microsoft.com/office/officeart/2008/layout/VerticalCurvedList"/>
    <dgm:cxn modelId="{91CF2B56-5E31-4D37-8DAD-DB31A7E75754}" type="presParOf" srcId="{2820BDD5-75E7-4C62-A6EB-E1E47EFF9138}" destId="{813F2DFF-BB87-4EAC-8878-635B069EF173}" srcOrd="2" destOrd="0" presId="urn:microsoft.com/office/officeart/2008/layout/VerticalCurvedList"/>
    <dgm:cxn modelId="{838C7B56-F9F0-4B14-BFAD-6D0239E0E3A1}" type="presParOf" srcId="{813F2DFF-BB87-4EAC-8878-635B069EF173}" destId="{1B02909D-45DB-452B-8466-4B2C52AF66B4}" srcOrd="0" destOrd="0" presId="urn:microsoft.com/office/officeart/2008/layout/VerticalCurvedList"/>
    <dgm:cxn modelId="{6B32EFFF-0FC3-4787-A1DB-433F46B90E48}" type="presParOf" srcId="{2820BDD5-75E7-4C62-A6EB-E1E47EFF9138}" destId="{509676F5-C275-4DEC-8445-7CB6266AE460}" srcOrd="3" destOrd="0" presId="urn:microsoft.com/office/officeart/2008/layout/VerticalCurvedList"/>
    <dgm:cxn modelId="{357FBD24-D020-40E4-9A01-6CE0034FDB57}" type="presParOf" srcId="{2820BDD5-75E7-4C62-A6EB-E1E47EFF9138}" destId="{0B2CFF90-BB3F-423C-A01E-68BC46AAB2A6}" srcOrd="4" destOrd="0" presId="urn:microsoft.com/office/officeart/2008/layout/VerticalCurvedList"/>
    <dgm:cxn modelId="{F2523B3C-D2EB-4AC1-9057-A9470251DA89}" type="presParOf" srcId="{0B2CFF90-BB3F-423C-A01E-68BC46AAB2A6}" destId="{661DCFCA-D011-44C6-BE39-04EF83A807B7}" srcOrd="0" destOrd="0" presId="urn:microsoft.com/office/officeart/2008/layout/VerticalCurvedList"/>
    <dgm:cxn modelId="{479B9FEF-9D62-47A3-A09C-38A2143D745F}" type="presParOf" srcId="{2820BDD5-75E7-4C62-A6EB-E1E47EFF9138}" destId="{C72F3F73-20BF-41E7-86F4-011A63CE73B1}" srcOrd="5" destOrd="0" presId="urn:microsoft.com/office/officeart/2008/layout/VerticalCurvedList"/>
    <dgm:cxn modelId="{300156A0-4CDC-4DA2-85C0-B05212AEDB76}" type="presParOf" srcId="{2820BDD5-75E7-4C62-A6EB-E1E47EFF9138}" destId="{8247FCA3-0A44-4939-BF08-3E44A265C692}" srcOrd="6" destOrd="0" presId="urn:microsoft.com/office/officeart/2008/layout/VerticalCurvedList"/>
    <dgm:cxn modelId="{A6F0A8B5-C7D1-488C-BE12-2BFDB1819F2D}" type="presParOf" srcId="{8247FCA3-0A44-4939-BF08-3E44A265C692}" destId="{B3908215-672B-47D7-B29A-603B06A7944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B1DBF-CFCF-44F2-A02E-138B14F3E763}">
      <dsp:nvSpPr>
        <dsp:cNvPr id="0" name=""/>
        <dsp:cNvSpPr/>
      </dsp:nvSpPr>
      <dsp:spPr>
        <a:xfrm>
          <a:off x="4205" y="466"/>
          <a:ext cx="8610656" cy="7477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на предупреждение и ликвидацию последствий ЧС  - 12 404,2 тыс. рублей</a:t>
          </a:r>
        </a:p>
      </dsp:txBody>
      <dsp:txXfrm>
        <a:off x="40705" y="36966"/>
        <a:ext cx="8537656" cy="674713"/>
      </dsp:txXfrm>
    </dsp:sp>
    <dsp:sp modelId="{8E35EBFA-D55F-4756-9BEC-0F9F438E1CC6}">
      <dsp:nvSpPr>
        <dsp:cNvPr id="0" name=""/>
        <dsp:cNvSpPr/>
      </dsp:nvSpPr>
      <dsp:spPr>
        <a:xfrm>
          <a:off x="4205" y="785565"/>
          <a:ext cx="8610656" cy="747713"/>
        </a:xfrm>
        <a:prstGeom prst="roundRect">
          <a:avLst/>
        </a:prstGeom>
        <a:solidFill>
          <a:schemeClr val="accent2">
            <a:hueOff val="-2701260"/>
            <a:satOff val="5556"/>
            <a:lumOff val="-425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на содержание и ремонт дорог общего пользования, обеспечение безопасности движения - 114 492,3 тыс. рублей, в том числе за счет бюджета Московской области - 29 263,2 тыс. рублей</a:t>
          </a:r>
        </a:p>
      </dsp:txBody>
      <dsp:txXfrm>
        <a:off x="40705" y="822065"/>
        <a:ext cx="8537656" cy="674713"/>
      </dsp:txXfrm>
    </dsp:sp>
    <dsp:sp modelId="{82728B6E-B3BB-4951-A05D-C190203B074F}">
      <dsp:nvSpPr>
        <dsp:cNvPr id="0" name=""/>
        <dsp:cNvSpPr/>
      </dsp:nvSpPr>
      <dsp:spPr>
        <a:xfrm>
          <a:off x="8410" y="1570664"/>
          <a:ext cx="8610656" cy="747713"/>
        </a:xfrm>
        <a:prstGeom prst="roundRect">
          <a:avLst/>
        </a:prstGeom>
        <a:solidFill>
          <a:schemeClr val="accent2">
            <a:hueOff val="-5402520"/>
            <a:satOff val="11111"/>
            <a:lumOff val="-85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на ремонт асфальтового покрытия дворовых территорий -16 295,6 тыс. рублей</a:t>
          </a:r>
        </a:p>
      </dsp:txBody>
      <dsp:txXfrm>
        <a:off x="44910" y="1607164"/>
        <a:ext cx="8537656" cy="674713"/>
      </dsp:txXfrm>
    </dsp:sp>
    <dsp:sp modelId="{B26F7C5F-901C-4E66-8F70-EAEFEB912FD3}">
      <dsp:nvSpPr>
        <dsp:cNvPr id="0" name=""/>
        <dsp:cNvSpPr/>
      </dsp:nvSpPr>
      <dsp:spPr>
        <a:xfrm>
          <a:off x="0" y="2327185"/>
          <a:ext cx="8610656" cy="747713"/>
        </a:xfrm>
        <a:prstGeom prst="roundRect">
          <a:avLst/>
        </a:prstGeom>
        <a:solidFill>
          <a:schemeClr val="accent2">
            <a:hueOff val="-8103780"/>
            <a:satOff val="16667"/>
            <a:lumOff val="-127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на создание условий для обеспечения комфортного проживания жителей в многоквартирных домах - 10 471,3 тыс. рублей</a:t>
          </a:r>
        </a:p>
      </dsp:txBody>
      <dsp:txXfrm>
        <a:off x="36500" y="2363685"/>
        <a:ext cx="8537656" cy="674713"/>
      </dsp:txXfrm>
    </dsp:sp>
    <dsp:sp modelId="{44C9AAD3-6E90-420D-9600-C741EE8B20D4}">
      <dsp:nvSpPr>
        <dsp:cNvPr id="0" name=""/>
        <dsp:cNvSpPr/>
      </dsp:nvSpPr>
      <dsp:spPr>
        <a:xfrm>
          <a:off x="4205" y="3140861"/>
          <a:ext cx="8610656" cy="747713"/>
        </a:xfrm>
        <a:prstGeom prst="roundRect">
          <a:avLst/>
        </a:prstGeom>
        <a:solidFill>
          <a:schemeClr val="accent2">
            <a:hueOff val="-10805041"/>
            <a:satOff val="22223"/>
            <a:lumOff val="-169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на содержание и развитие инженерной инфраструктуры и энергоэффективности -                    22 890,6 тыс. рублей</a:t>
          </a:r>
        </a:p>
      </dsp:txBody>
      <dsp:txXfrm>
        <a:off x="40705" y="3177361"/>
        <a:ext cx="8537656" cy="674713"/>
      </dsp:txXfrm>
    </dsp:sp>
    <dsp:sp modelId="{0D9A0793-F331-48C6-96B1-460C9A4F4387}">
      <dsp:nvSpPr>
        <dsp:cNvPr id="0" name=""/>
        <dsp:cNvSpPr/>
      </dsp:nvSpPr>
      <dsp:spPr>
        <a:xfrm>
          <a:off x="8410" y="3925960"/>
          <a:ext cx="8610656" cy="747713"/>
        </a:xfrm>
        <a:prstGeom prst="roundRect">
          <a:avLst/>
        </a:prstGeom>
        <a:solidFill>
          <a:schemeClr val="accent2">
            <a:hueOff val="-13506300"/>
            <a:satOff val="27778"/>
            <a:lumOff val="-212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на санитарное содержание территории города - 25 171,9 тыс. рублей</a:t>
          </a:r>
        </a:p>
      </dsp:txBody>
      <dsp:txXfrm>
        <a:off x="44910" y="3962460"/>
        <a:ext cx="8537656" cy="674713"/>
      </dsp:txXfrm>
    </dsp:sp>
    <dsp:sp modelId="{6BC0116C-FFD5-400A-8D75-E3F383CEB032}">
      <dsp:nvSpPr>
        <dsp:cNvPr id="0" name=""/>
        <dsp:cNvSpPr/>
      </dsp:nvSpPr>
      <dsp:spPr>
        <a:xfrm>
          <a:off x="8410" y="4711059"/>
          <a:ext cx="8610656" cy="747713"/>
        </a:xfrm>
        <a:prstGeom prst="roundRect">
          <a:avLst/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на обустройство и содержание дворовых территорий, включая установку и модернизацию детских игровых, спортивных и иных площадок - 17 743,4 тыс. рублей</a:t>
          </a:r>
        </a:p>
      </dsp:txBody>
      <dsp:txXfrm>
        <a:off x="44910" y="4747559"/>
        <a:ext cx="8537656" cy="674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238A0-8AB6-4B57-82B5-BF647B875DFB}">
      <dsp:nvSpPr>
        <dsp:cNvPr id="0" name=""/>
        <dsp:cNvSpPr/>
      </dsp:nvSpPr>
      <dsp:spPr>
        <a:xfrm>
          <a:off x="8605" y="21453"/>
          <a:ext cx="8810487" cy="6428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ремонт объектов системы наружного освещения направлено - 26 056,0 тыс. рублей</a:t>
          </a:r>
        </a:p>
      </dsp:txBody>
      <dsp:txXfrm>
        <a:off x="39987" y="52835"/>
        <a:ext cx="8747723" cy="580108"/>
      </dsp:txXfrm>
    </dsp:sp>
    <dsp:sp modelId="{1E1EBF25-E48A-4A36-A87E-9797A9F56F06}">
      <dsp:nvSpPr>
        <dsp:cNvPr id="0" name=""/>
        <dsp:cNvSpPr/>
      </dsp:nvSpPr>
      <dsp:spPr>
        <a:xfrm>
          <a:off x="0" y="647290"/>
          <a:ext cx="8810487" cy="642872"/>
        </a:xfrm>
        <a:prstGeom prst="roundRect">
          <a:avLst/>
        </a:prstGeom>
        <a:solidFill>
          <a:schemeClr val="accent2">
            <a:hueOff val="-2315366"/>
            <a:satOff val="4762"/>
            <a:lumOff val="-36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оплату за электроэнергию по уличному освещению – 37 997,4 тыс. рублей</a:t>
          </a:r>
        </a:p>
      </dsp:txBody>
      <dsp:txXfrm>
        <a:off x="31382" y="678672"/>
        <a:ext cx="8747723" cy="580108"/>
      </dsp:txXfrm>
    </dsp:sp>
    <dsp:sp modelId="{D1D1E964-585D-4729-8075-5CF7033B5B7E}">
      <dsp:nvSpPr>
        <dsp:cNvPr id="0" name=""/>
        <dsp:cNvSpPr/>
      </dsp:nvSpPr>
      <dsp:spPr>
        <a:xfrm>
          <a:off x="8605" y="1292792"/>
          <a:ext cx="8810487" cy="642872"/>
        </a:xfrm>
        <a:prstGeom prst="roundRect">
          <a:avLst/>
        </a:prstGeom>
        <a:solidFill>
          <a:schemeClr val="accent2">
            <a:hueOff val="-4630732"/>
            <a:satOff val="9524"/>
            <a:lumOff val="-728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модернизацию и развитие систем наружного освещения, ввод в строй новых объектов уличного освещения – 6 093,1 тыс. рублей</a:t>
          </a:r>
        </a:p>
      </dsp:txBody>
      <dsp:txXfrm>
        <a:off x="39987" y="1324174"/>
        <a:ext cx="8747723" cy="580108"/>
      </dsp:txXfrm>
    </dsp:sp>
    <dsp:sp modelId="{2EAF3037-C738-4351-BE4F-9BB4C1C0557A}">
      <dsp:nvSpPr>
        <dsp:cNvPr id="0" name=""/>
        <dsp:cNvSpPr/>
      </dsp:nvSpPr>
      <dsp:spPr>
        <a:xfrm>
          <a:off x="4302" y="2025262"/>
          <a:ext cx="8810487" cy="642872"/>
        </a:xfrm>
        <a:prstGeom prst="roundRect">
          <a:avLst/>
        </a:prstGeom>
        <a:solidFill>
          <a:schemeClr val="accent2">
            <a:hueOff val="-6946097"/>
            <a:satOff val="14286"/>
            <a:lumOff val="-1092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организацию бесплатного горячего питания обучающихся начальных классов  -   23 468,1 тыс. рублей за счет субсидии из федерального и областного бюджетов</a:t>
          </a:r>
        </a:p>
      </dsp:txBody>
      <dsp:txXfrm>
        <a:off x="35684" y="2056644"/>
        <a:ext cx="8747723" cy="580108"/>
      </dsp:txXfrm>
    </dsp:sp>
    <dsp:sp modelId="{545FB469-7708-4C7D-A7A2-9600C0B1F8D3}">
      <dsp:nvSpPr>
        <dsp:cNvPr id="0" name=""/>
        <dsp:cNvSpPr/>
      </dsp:nvSpPr>
      <dsp:spPr>
        <a:xfrm>
          <a:off x="4302" y="2700278"/>
          <a:ext cx="8810487" cy="642872"/>
        </a:xfrm>
        <a:prstGeom prst="roundRect">
          <a:avLst/>
        </a:prstGeom>
        <a:solidFill>
          <a:schemeClr val="accent2">
            <a:hueOff val="-9261464"/>
            <a:satOff val="19048"/>
            <a:lumOff val="-1457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питание отдельным категориям учащихся израсходовано - 42 611,3 тыс. рублей за счет целевой субвенции из областного бюджета, за счет средств местного бюджета - 1 235,2 тыс. рублей</a:t>
          </a:r>
        </a:p>
      </dsp:txBody>
      <dsp:txXfrm>
        <a:off x="35684" y="2731660"/>
        <a:ext cx="8747723" cy="580108"/>
      </dsp:txXfrm>
    </dsp:sp>
    <dsp:sp modelId="{006504BD-5F15-4418-AC2F-0E9603EFF1DD}">
      <dsp:nvSpPr>
        <dsp:cNvPr id="0" name=""/>
        <dsp:cNvSpPr/>
      </dsp:nvSpPr>
      <dsp:spPr>
        <a:xfrm>
          <a:off x="8605" y="3385915"/>
          <a:ext cx="8810487" cy="642872"/>
        </a:xfrm>
        <a:prstGeom prst="roundRect">
          <a:avLst/>
        </a:prstGeom>
        <a:solidFill>
          <a:schemeClr val="accent2">
            <a:hueOff val="-11576830"/>
            <a:satOff val="23810"/>
            <a:lumOff val="-1821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 компенсацию части родительской платы за содержание детей в детских дошкольных учреждениях  направлено - 20 400,7 тыс. рублей</a:t>
          </a:r>
        </a:p>
      </dsp:txBody>
      <dsp:txXfrm>
        <a:off x="39987" y="3417297"/>
        <a:ext cx="8747723" cy="580108"/>
      </dsp:txXfrm>
    </dsp:sp>
    <dsp:sp modelId="{1BCCAD72-4ACD-4A83-ADCE-ACD6024CA196}">
      <dsp:nvSpPr>
        <dsp:cNvPr id="0" name=""/>
        <dsp:cNvSpPr/>
      </dsp:nvSpPr>
      <dsp:spPr>
        <a:xfrm>
          <a:off x="4302" y="4050311"/>
          <a:ext cx="8810487" cy="642872"/>
        </a:xfrm>
        <a:prstGeom prst="roundRect">
          <a:avLst/>
        </a:prstGeom>
        <a:solidFill>
          <a:schemeClr val="accent2">
            <a:hueOff val="-13892195"/>
            <a:satOff val="28572"/>
            <a:lumOff val="-2185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поддержку творческой деятельности театров – 38 342,6 тыс. рублей, из них из бюджета Московской области – 1 884,3 тыс. рублей, из бюджета Российской Федерации – 2 212,1 тыс. рублей </a:t>
          </a:r>
        </a:p>
      </dsp:txBody>
      <dsp:txXfrm>
        <a:off x="35684" y="4081693"/>
        <a:ext cx="8747723" cy="580108"/>
      </dsp:txXfrm>
    </dsp:sp>
    <dsp:sp modelId="{F249DF20-4651-459B-9162-6150D6D156C7}">
      <dsp:nvSpPr>
        <dsp:cNvPr id="0" name=""/>
        <dsp:cNvSpPr/>
      </dsp:nvSpPr>
      <dsp:spPr>
        <a:xfrm>
          <a:off x="8605" y="4725328"/>
          <a:ext cx="8810487" cy="642872"/>
        </a:xfrm>
        <a:prstGeom prst="roundRect">
          <a:avLst/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оплату льгот и субсидий на оплату жилого помещения и коммунальных услуг отдельным категориям граждан по решениям органов местного самоуправления – 9 757,7 тыс. рублей</a:t>
          </a:r>
        </a:p>
      </dsp:txBody>
      <dsp:txXfrm>
        <a:off x="39987" y="4756710"/>
        <a:ext cx="8747723" cy="580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DF910-5606-4439-9F0B-14E2338F616E}">
      <dsp:nvSpPr>
        <dsp:cNvPr id="0" name=""/>
        <dsp:cNvSpPr/>
      </dsp:nvSpPr>
      <dsp:spPr>
        <a:xfrm rot="10800000">
          <a:off x="2070345" y="2780"/>
          <a:ext cx="5845035" cy="23923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4982" tIns="57150" rIns="10668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Протяженность дорожной сети городского округа Лобня составляет 123 км. Для того, чтобы дороги общего пользования содержались в нормативном состоянии, круглогодично проводится комплекс работ: очистка проезжей части дорог и тротуаров от снега зимой, от мусора и пыли – летом, покраска бордюрного камня и элементов обустройства весной и осенью, ямочный ремонт.</a:t>
          </a:r>
        </a:p>
      </dsp:txBody>
      <dsp:txXfrm rot="10800000">
        <a:off x="2668445" y="2780"/>
        <a:ext cx="5246935" cy="2392399"/>
      </dsp:txXfrm>
    </dsp:sp>
    <dsp:sp modelId="{A47B7F41-72F4-4C5D-BFFE-7E16E9474735}">
      <dsp:nvSpPr>
        <dsp:cNvPr id="0" name=""/>
        <dsp:cNvSpPr/>
      </dsp:nvSpPr>
      <dsp:spPr>
        <a:xfrm>
          <a:off x="874145" y="2780"/>
          <a:ext cx="2392399" cy="239239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1FC94-85D0-4B20-8D54-B5A483C66171}">
      <dsp:nvSpPr>
        <dsp:cNvPr id="0" name=""/>
        <dsp:cNvSpPr/>
      </dsp:nvSpPr>
      <dsp:spPr>
        <a:xfrm rot="10800000">
          <a:off x="2070345" y="3109328"/>
          <a:ext cx="5845035" cy="23923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4982" tIns="57150" rIns="10668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В течении строительного сезона 2020 года было выполнено более 13000 м² ямочного ремонта дорог общего пользования , внутриквартальных и дворовых территорий. За счет средств муниципального бюджета выполнен капитальный ремонт 4 автомобильных дорог по адресам: ул. Кленовая; Дмитровский проезд; 1-й,2-й Дмитровский проезды. Общая площадь капитального ремонта составила 5 270м²</a:t>
          </a:r>
        </a:p>
      </dsp:txBody>
      <dsp:txXfrm rot="10800000">
        <a:off x="2668445" y="3109328"/>
        <a:ext cx="5246935" cy="2392399"/>
      </dsp:txXfrm>
    </dsp:sp>
    <dsp:sp modelId="{CAE03C2E-86AA-4A14-AC56-A5D119C71A01}">
      <dsp:nvSpPr>
        <dsp:cNvPr id="0" name=""/>
        <dsp:cNvSpPr/>
      </dsp:nvSpPr>
      <dsp:spPr>
        <a:xfrm>
          <a:off x="874145" y="3109328"/>
          <a:ext cx="2392399" cy="239239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357D7-1367-4B31-9CB3-4AAFAE6BB193}">
      <dsp:nvSpPr>
        <dsp:cNvPr id="0" name=""/>
        <dsp:cNvSpPr/>
      </dsp:nvSpPr>
      <dsp:spPr>
        <a:xfrm>
          <a:off x="-5973928" y="-914376"/>
          <a:ext cx="7113498" cy="7113498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DC1A2-6728-4CAD-ACD9-68DE61E75870}">
      <dsp:nvSpPr>
        <dsp:cNvPr id="0" name=""/>
        <dsp:cNvSpPr/>
      </dsp:nvSpPr>
      <dsp:spPr>
        <a:xfrm>
          <a:off x="733522" y="528474"/>
          <a:ext cx="8021353" cy="10569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953" tIns="35560" rIns="35560" bIns="3556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Произведены работы по обустройству тротуаров:  ул. Силикатная – 224 м2  проезд Шадунца – 192 м2  ул. Некрасова 13 (ЦПКиО) – 354 м2 Научый городок – 1284 м2  ул. Ленина 19к2 – 60м2 ул. Калинина, д.32 – 152 м2  ул. Калинина (от ул. Окружная д.13) – 137 м2 По основной программе ремонта тротуаров за счет средств бюджета муниципального образования проведен ремонт 14 тротуаров, общей площадью 5356,5 м².  </a:t>
          </a:r>
        </a:p>
      </dsp:txBody>
      <dsp:txXfrm>
        <a:off x="733522" y="528474"/>
        <a:ext cx="8021353" cy="1056949"/>
      </dsp:txXfrm>
    </dsp:sp>
    <dsp:sp modelId="{1B02909D-45DB-452B-8466-4B2C52AF66B4}">
      <dsp:nvSpPr>
        <dsp:cNvPr id="0" name=""/>
        <dsp:cNvSpPr/>
      </dsp:nvSpPr>
      <dsp:spPr>
        <a:xfrm>
          <a:off x="72929" y="396355"/>
          <a:ext cx="1321186" cy="132118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676F5-C275-4DEC-8445-7CB6266AE460}">
      <dsp:nvSpPr>
        <dsp:cNvPr id="0" name=""/>
        <dsp:cNvSpPr/>
      </dsp:nvSpPr>
      <dsp:spPr>
        <a:xfrm>
          <a:off x="1117723" y="1784516"/>
          <a:ext cx="7637152" cy="1715713"/>
        </a:xfrm>
        <a:prstGeom prst="rect">
          <a:avLst/>
        </a:prstGeom>
        <a:solidFill>
          <a:schemeClr val="accent2">
            <a:hueOff val="-8103780"/>
            <a:satOff val="16667"/>
            <a:lumOff val="-127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953" tIns="35560" rIns="35560" bIns="3556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рамках обеспечения безопасности дорожного движения установлены 315 флуоресцентных дорожных знаков «Пешеходный переход» и «Дети». Всего за 2020 год было установлено свыше 400 дорожных знаков. Нанесена горизонтальная дорожная разметка. Осевая разметка проезжей части улиц – 16,67км, разметка искусственных дорожных неровностей – 153 ИДН (428,4м2), разметка пешеходных переходов – 142 пешеходных перехода (4032м2), разметка автобусных остановок – 0,551км (55,1м2). Также установлено 80м2 искусственных дорожных неровностей на улично-дорожной сети (автомобильные дороги, внутридворовые проезды). </a:t>
          </a:r>
        </a:p>
      </dsp:txBody>
      <dsp:txXfrm>
        <a:off x="1117723" y="1784516"/>
        <a:ext cx="7637152" cy="1715713"/>
      </dsp:txXfrm>
    </dsp:sp>
    <dsp:sp modelId="{661DCFCA-D011-44C6-BE39-04EF83A807B7}">
      <dsp:nvSpPr>
        <dsp:cNvPr id="0" name=""/>
        <dsp:cNvSpPr/>
      </dsp:nvSpPr>
      <dsp:spPr>
        <a:xfrm>
          <a:off x="457130" y="1981779"/>
          <a:ext cx="1321186" cy="132118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6000" r="-26000"/>
          </a:stretch>
        </a:blipFill>
        <a:ln w="40000" cap="flat" cmpd="sng" algn="ctr">
          <a:solidFill>
            <a:schemeClr val="accent2">
              <a:hueOff val="-8103780"/>
              <a:satOff val="16667"/>
              <a:lumOff val="-1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F3F73-20BF-41E7-86F4-011A63CE73B1}">
      <dsp:nvSpPr>
        <dsp:cNvPr id="0" name=""/>
        <dsp:cNvSpPr/>
      </dsp:nvSpPr>
      <dsp:spPr>
        <a:xfrm>
          <a:off x="733522" y="3699322"/>
          <a:ext cx="8021353" cy="1056949"/>
        </a:xfrm>
        <a:prstGeom prst="rect">
          <a:avLst/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953" tIns="35560" rIns="35560" bIns="3556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рамках строительства и ремонта парковочного пространства городского округа обустроены   асфальтобетонным покрытием парковки по адресам:  ул. 40 лет Октября, д.12 – 535 м2; ул. Деповская, д.2А – 550 м2; ул. Юбилейная – 198 м2. </a:t>
          </a:r>
        </a:p>
      </dsp:txBody>
      <dsp:txXfrm>
        <a:off x="733522" y="3699322"/>
        <a:ext cx="8021353" cy="1056949"/>
      </dsp:txXfrm>
    </dsp:sp>
    <dsp:sp modelId="{B3908215-672B-47D7-B29A-603B06A7944C}">
      <dsp:nvSpPr>
        <dsp:cNvPr id="0" name=""/>
        <dsp:cNvSpPr/>
      </dsp:nvSpPr>
      <dsp:spPr>
        <a:xfrm>
          <a:off x="72929" y="3567203"/>
          <a:ext cx="1321186" cy="132118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40000" cap="flat" cmpd="sng" algn="ctr">
          <a:solidFill>
            <a:schemeClr val="accent2">
              <a:hueOff val="-16207560"/>
              <a:satOff val="33334"/>
              <a:lumOff val="-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5B1D1-D811-43DF-A867-92DA64B0843C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8CF31-6CD4-4356-BAB1-DF481FCA39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0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535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869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83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379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446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143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470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941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304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887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211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5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64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3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801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036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94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30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2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93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1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83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48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92658F0-5E9C-46E7-B6A3-6E98545924A7}" type="datetimeFigureOut">
              <a:rPr lang="ru-RU" smtClean="0"/>
              <a:t>16.07.2021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F3814AE-2AD2-4009-BF3D-B02DC886101D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0"/>
            <a:ext cx="8431213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800" b="1" dirty="0">
                <a:solidFill>
                  <a:schemeClr val="accent2">
                    <a:lumMod val="75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123" name="Rectangle 32"/>
          <p:cNvSpPr>
            <a:spLocks noGrp="1" noChangeArrowheads="1"/>
          </p:cNvSpPr>
          <p:nvPr>
            <p:ph type="body" idx="4294967295"/>
          </p:nvPr>
        </p:nvSpPr>
        <p:spPr bwMode="ltGray">
          <a:xfrm>
            <a:off x="0" y="2184400"/>
            <a:ext cx="8574088" cy="297815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altLang="ru-RU" sz="2800" b="1" dirty="0">
                <a:solidFill>
                  <a:schemeClr val="tx1"/>
                </a:solidFill>
              </a:rPr>
              <a:t>на</a:t>
            </a:r>
            <a:r>
              <a:rPr lang="ru-RU" altLang="ru-RU" sz="2800" b="1" dirty="0">
                <a:solidFill>
                  <a:schemeClr val="accent2"/>
                </a:solidFill>
              </a:rPr>
              <a:t> </a:t>
            </a:r>
            <a:r>
              <a:rPr lang="ru-RU" altLang="ru-RU" sz="2800" b="1" dirty="0">
                <a:solidFill>
                  <a:schemeClr val="tx1"/>
                </a:solidFill>
              </a:rPr>
              <a:t>основании проекта решения </a:t>
            </a:r>
          </a:p>
          <a:p>
            <a:pPr algn="ctr" eaLnBrk="1" hangingPunct="1">
              <a:buFontTx/>
              <a:buNone/>
            </a:pPr>
            <a:r>
              <a:rPr lang="ru-RU" altLang="ru-RU" sz="2800" b="1" dirty="0">
                <a:solidFill>
                  <a:schemeClr val="tx1"/>
                </a:solidFill>
              </a:rPr>
              <a:t>Совета депутатов городского округа Лобня</a:t>
            </a:r>
          </a:p>
          <a:p>
            <a:pPr algn="ctr" eaLnBrk="1" hangingPunct="1">
              <a:buFontTx/>
              <a:buNone/>
            </a:pPr>
            <a:r>
              <a:rPr lang="ru-RU" altLang="ru-RU" sz="2800" b="1" dirty="0">
                <a:solidFill>
                  <a:schemeClr val="tx1"/>
                </a:solidFill>
              </a:rPr>
              <a:t>«Об исполнении бюджета городского </a:t>
            </a:r>
          </a:p>
          <a:p>
            <a:pPr algn="ctr" eaLnBrk="1" hangingPunct="1">
              <a:buFontTx/>
              <a:buNone/>
            </a:pPr>
            <a:r>
              <a:rPr lang="ru-RU" altLang="ru-RU" sz="2800" b="1" dirty="0">
                <a:solidFill>
                  <a:schemeClr val="tx1"/>
                </a:solidFill>
              </a:rPr>
              <a:t>округа Лобня за 2020 год»</a:t>
            </a:r>
          </a:p>
          <a:p>
            <a:pPr algn="ctr" eaLnBrk="1" hangingPunct="1">
              <a:buFontTx/>
              <a:buNone/>
            </a:pPr>
            <a:endParaRPr lang="ru-RU" altLang="ru-RU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4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294" name="Group 3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685658"/>
              </p:ext>
            </p:extLst>
          </p:nvPr>
        </p:nvGraphicFramePr>
        <p:xfrm>
          <a:off x="409575" y="367311"/>
          <a:ext cx="8915400" cy="576539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3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03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99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0112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Основные параметры исполнения бюджета городского округа Лобня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за 2018-2020 годы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989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01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9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бюджета, всего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2 957 419,4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3 315 018,1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2 965 496,6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20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(в % к предыдущему году)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1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1 496 594,7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1 505 670,5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1 424 930,1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7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1 460 824,7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1 764 347,6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1 540 566,5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49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бюджета, всего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2 972 203,1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3 385 527,2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046 261,2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87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(в % к предыдущему году)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04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(-)/профицит бюджета (+)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-14 783,7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-70 509,1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-80 764,6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786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внутреннего финансирования дефицита бюджета, всего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14 783,7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70 509,1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80 764,6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49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49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31 000,0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75 000,0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803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58" name="Group 1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809508"/>
              </p:ext>
            </p:extLst>
          </p:nvPr>
        </p:nvGraphicFramePr>
        <p:xfrm>
          <a:off x="428626" y="598590"/>
          <a:ext cx="8915400" cy="5678663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069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72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40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8251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Крупнейшие налогоплательщики городского округа Лобня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5269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Налогоплательщик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Удельный вес в общем объеме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налоговых платежей, (%)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129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2018 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2019 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2020 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54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ОАО «Аэрофлот – российские авиалинии»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49,8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47,8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41,5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54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Московская ДРП ЦДРП ОАО «РЖД»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54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ЗАО «Тетра Пак»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63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ООО «Рольф-Лоджистик»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95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ООО «Компания Металл Профиль»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302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Организация ФЛ "ШАВАРА ЛИМИТЕД"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79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ООО «ДЕЛЕР НФ И  БИ»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79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ЗАО «Тэлпрайс»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63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ЗАО «ЛЗСФ»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636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ЗИКА ОБЩЕСТВО С ОГРАНИЧЕННОЙ ОТВЕТСТВЕННОСТЬЮ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636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Общество с ограниченной ответственностью "Агро-Авто"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95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ГБУ МО "МОСАВТОДОР"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088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873" name="Group 7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132954"/>
              </p:ext>
            </p:extLst>
          </p:nvPr>
        </p:nvGraphicFramePr>
        <p:xfrm>
          <a:off x="419101" y="230210"/>
          <a:ext cx="10258423" cy="632745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910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13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8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09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65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13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24662">
                <a:tc gridSpan="10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бюджета городского округа Лобня за 2018-2020 годы по доходам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2153">
                <a:tc gridSpan="10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215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6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69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1 426 980,7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1 496 594,7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1 576 601,4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1 550 670,5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1 458 286,9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1 424 930,1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9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795 194,8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822 064,7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866 599,0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841 094,4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758 538,1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707 498,3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1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6 228,2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6 729,5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9 723,2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9 690,0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9 730,6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9 195,0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43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   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126 500,0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131 028,7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103,6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177 168,0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178 779,1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185 000,0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185 893,6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31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35 600,0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35 989,0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33 800,0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33 542,8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23 000,0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25 138,9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109,3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438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843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12 500,0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13 808,0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14 000,0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12 488,1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9 500,0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12 817,0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134,9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84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 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30 000,0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39 942,9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48 800,0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48 987,3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60 000,0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64 184,2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21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192 144,5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196 030,0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194 721,0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197 725,0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188 521,0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183 561,1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681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8 200,0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10 813,0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11 923,1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11 500,0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13 342,9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</a:p>
                  </a:txBody>
                  <a:tcPr marL="60960" marR="60960" marT="45726" marB="4572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282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490" name="Group 3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67493"/>
              </p:ext>
            </p:extLst>
          </p:nvPr>
        </p:nvGraphicFramePr>
        <p:xfrm>
          <a:off x="428625" y="123825"/>
          <a:ext cx="10428671" cy="671993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07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24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94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12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64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66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17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433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776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8129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99653">
                <a:tc gridSpan="10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бюджета городского округа Лобня за 2018-2020 годы по доходам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4" marB="45724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686">
                <a:tc gridSpan="10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24" marB="45724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162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4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24" marB="45724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altLang="ru-RU" sz="16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altLang="ru-RU" sz="16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altLang="ru-RU" sz="16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1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55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11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и перерасчеты по отмененным налогам, сборам и иным платежам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52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169 010,0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183 828,3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153 637,4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148 047,2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150 639,2</a:t>
                      </a: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153 245,6</a:t>
                      </a: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11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67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23 925,7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25 855,6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24 775,0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25 553,8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18 972,3</a:t>
                      </a: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19 488,2</a:t>
                      </a: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</a:p>
                  </a:txBody>
                  <a:tcPr marL="60960" marR="6096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733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13" name="Group 5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753703"/>
              </p:ext>
            </p:extLst>
          </p:nvPr>
        </p:nvGraphicFramePr>
        <p:xfrm>
          <a:off x="305663" y="508942"/>
          <a:ext cx="10493883" cy="626815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42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62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52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57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3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60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57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8087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3059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0573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90539">
                <a:tc gridSpan="10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бюджета городского округа Лобня за 2018-2020 годы по доходам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3" marB="45723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266">
                <a:tc gridSpan="10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23" marB="45723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392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23" marB="45723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23" marB="45723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23" marB="45723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23" marB="45723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63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56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694,0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943,3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591,4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871,8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436,0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1 371,4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314,5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3 563,3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3 458,3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3 270,0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3 302,7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6 381,7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6 214,4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компенсации затрат государства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638,0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1 458,8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1 576,2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2 836,0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2 902,9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2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квартир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494,7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494,8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352,0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352,0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03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2 780,0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2 792,5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3 632,1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6 160,1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169,6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594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4 943,4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10 315,7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10 315,8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3 886,6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129,6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12 687,5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17 455,4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137,6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15 346,8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17 006,1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6 012,5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8 198,2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136,4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48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 доходы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2 312,7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7 809,1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6 665,1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20 235,4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21 471,1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</a:p>
                  </a:txBody>
                  <a:tcPr marL="60960" marR="60960" marT="45719" marB="4571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147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876" name="Group 6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908081"/>
              </p:ext>
            </p:extLst>
          </p:nvPr>
        </p:nvGraphicFramePr>
        <p:xfrm>
          <a:off x="361950" y="226337"/>
          <a:ext cx="10438835" cy="62187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128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52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60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7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21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78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27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768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724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0427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93466">
                <a:tc gridSpan="10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бюджета городского округа Лобня за 2018-2020 годы по доходам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00" marB="4570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7253">
                <a:tc gridSpan="10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00" marB="4570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292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00" marB="4570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00" marB="4570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00" marB="4570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00" marB="4570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696" marB="4569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696" marB="4569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696" marB="4569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696" marB="4569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696" marB="4569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696" marB="4569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696" marB="4569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696" marB="4569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altLang="ru-RU" sz="11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45696" marB="45696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5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2" marB="4569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1 528 675,6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1 460 824,7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95,6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1 824 195,4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1 764 347,6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96,7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1 785 882,3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1 540 566,5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86,3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20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692" marB="4569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1 528 113,1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1 460 262,1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95,6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1 822 543,0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1 764 600,1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1 785 582,8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1 551 583,9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86,9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20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692" marB="4569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192 078,1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163 921,0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85,3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407 833,0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361 306,4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88,6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383 968,8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182 391,9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47,5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4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бюджетной системы Российской Федерации 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692" marB="4569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1 334 535,0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1 294 841,1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1 350 199,0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1 339 588,7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1 401 614,0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1 369 192,0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97,7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65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692" marB="4569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1 500,0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1 500,0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64 511,0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63 705,0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98,7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7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692" marB="4569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1 643,,1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1 643,2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1 652,4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1 652,4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299,5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299,4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330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бюджетов бюджетной системы Российской Федерации от возврата бюджетами бюджетной системы Российской Федерации и организациями остатков субсидий, субвенций и иных межбюджетных трансфертов, имеющих целевое назначение, прошлых лет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692" marB="4569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703,7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169,3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750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692" marB="4569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-1 083,9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-1 083,9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- 2 608,6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-11 486,1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65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ДОХОДОВ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2" marB="4569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2 955 656,3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2 957 419,4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100,1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3 400 796,8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3 315 018,1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97,5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3 244 169,2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2 965 496,6</a:t>
                      </a: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91,4</a:t>
                      </a:r>
                      <a:endParaRPr kumimoji="0" lang="ru-RU" altLang="ru-RU" sz="11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696" marB="45696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767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7512" y="225631"/>
            <a:ext cx="8683034" cy="795647"/>
          </a:xfrm>
        </p:spPr>
        <p:txBody>
          <a:bodyPr>
            <a:noAutofit/>
          </a:bodyPr>
          <a:lstStyle/>
          <a:p>
            <a:pPr algn="ctr" eaLnBrk="1" fontAlgn="ctr" hangingPunct="1">
              <a:defRPr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исполнения бюджета городского округа Лобня </a:t>
            </a:r>
            <a:b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2018-2020 годы по доходам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571663"/>
              </p:ext>
            </p:extLst>
          </p:nvPr>
        </p:nvGraphicFramePr>
        <p:xfrm>
          <a:off x="427512" y="1449659"/>
          <a:ext cx="9954273" cy="4939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246624" y="1270568"/>
            <a:ext cx="954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365992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975" name="Group 7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91168"/>
              </p:ext>
            </p:extLst>
          </p:nvPr>
        </p:nvGraphicFramePr>
        <p:xfrm>
          <a:off x="423553" y="258943"/>
          <a:ext cx="10292769" cy="62965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955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9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9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90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7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9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75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350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6943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691473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и структура налоговых и неналоговых доходов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городского округа Лобня за 2018-2020 годы 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589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28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2018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2019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2020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24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 И  НЕНАЛОГОВЫЕ ДОХОДЫ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1 496 594,7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1 550 670,5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103,6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1 424 930,1</a:t>
                      </a: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91,9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05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822 064,7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841 094,4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707 498,3</a:t>
                      </a: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49,7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84,1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0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6 729,5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9 690,0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9 195,0</a:t>
                      </a: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0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   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126 500,0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178 779,1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185 893,6</a:t>
                      </a: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0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35 600,0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33 542,8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25 138,9</a:t>
                      </a: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1,76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74,9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096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0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13 808,0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12 488,1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12 817,0</a:t>
                      </a: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05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 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39 942,9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48 987,3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122,6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64 184,2</a:t>
                      </a: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05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196 030,0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197 725,0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183 561,1</a:t>
                      </a: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313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10 813,0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11 923,1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13 342,9</a:t>
                      </a:r>
                    </a:p>
                  </a:txBody>
                  <a:tcPr marL="60960" marR="60960" marT="45733" marB="45733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111,9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6313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36,4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30" marB="45730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497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678" name="Group 3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634096"/>
              </p:ext>
            </p:extLst>
          </p:nvPr>
        </p:nvGraphicFramePr>
        <p:xfrm>
          <a:off x="392422" y="1494808"/>
          <a:ext cx="10145480" cy="494710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9176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0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97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13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20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40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245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20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251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458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2018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2019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2020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92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казенных), в т.ч.: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183 828,3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148 047,2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80,5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153 245,6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92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доходы, получаемые в виде арендной платы за земельные участки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166 014,2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128 104,2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126 814,2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0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доходы от сдачи в аренду имущества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17 814,1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19 939,6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111,9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25 981,3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130,3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плата по соглашениям об установлении сервитута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450,1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9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305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25 855,6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25 553,8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19 488,2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</a:p>
                  </a:txBody>
                  <a:tcPr marL="121920" marR="12192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747398"/>
              </p:ext>
            </p:extLst>
          </p:nvPr>
        </p:nvGraphicFramePr>
        <p:xfrm>
          <a:off x="392422" y="486535"/>
          <a:ext cx="10134329" cy="100063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134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90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и структура налоговых и неналоговых доходов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городского округа Лобня за 2018-2020 годы 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3" marB="45723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5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3" marB="45723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670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826" name="Group 4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900729"/>
              </p:ext>
            </p:extLst>
          </p:nvPr>
        </p:nvGraphicFramePr>
        <p:xfrm>
          <a:off x="423004" y="1198179"/>
          <a:ext cx="10137201" cy="51007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55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01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20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13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9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9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882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59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920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28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5" marB="45735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2018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2019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2020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88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943,3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871,8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1 371,4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157,3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3 458,3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3 302,7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6 214,4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компенсации затрат государства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831,2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1 576,2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189,6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2 902,9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184,2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8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квартир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494,8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280,5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352,0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125,5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824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2 792,5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6 160,1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220,6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12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4 943,4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10 315,8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208,7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3 886,6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00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17 455,4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17 006,1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8 198,2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48,2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2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 доходы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2 312,7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6 665,1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288,2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21 471,1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322,1</a:t>
                      </a:r>
                    </a:p>
                  </a:txBody>
                  <a:tcPr marL="121920" marR="121920" marT="45737" marB="45737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08473"/>
              </p:ext>
            </p:extLst>
          </p:nvPr>
        </p:nvGraphicFramePr>
        <p:xfrm>
          <a:off x="424327" y="181752"/>
          <a:ext cx="10151354" cy="100584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9778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4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16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0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78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5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29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6352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732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620753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и структура налоговых и неналоговых доходов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городского округа Лобня за 2018-2020 годы 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2" marB="4572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0014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2" marB="4572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086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7990" y="287251"/>
            <a:ext cx="8376439" cy="432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Содержание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742592"/>
              </p:ext>
            </p:extLst>
          </p:nvPr>
        </p:nvGraphicFramePr>
        <p:xfrm>
          <a:off x="707353" y="823783"/>
          <a:ext cx="8537008" cy="57829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56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0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7731">
                <a:tc>
                  <a:txBody>
                    <a:bodyPr/>
                    <a:lstStyle/>
                    <a:p>
                      <a:pPr marL="4572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Tx/>
                        <a:buSzPct val="97000"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Основные понятия и определения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 Основные направления бюджетной, налоговой и долговой  политики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 Долговая политика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 Выполнение основных показателей социально-экономического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развития городского округа Лобня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5. Выполнение основных характеристик бюджета городского округа Лобня за 2020 год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6. Основные характеристики бюджета городского округа Лобня за 2020 год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7. Основные параметры исполнения бюджета городского округа Лобня за 2018-2020 гг.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8. Исполнение бюджета городского округа Лобня за 2018-2020 г по доходам 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9. Динамика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 бюджета городского округа Лобня за 2018-2020г по доходам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Динамика и структура налоговых и неналоговых доходов бюджета городского округа Лобня за 2018-2020 годы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Динамика и структура безвозмездных поступлений  бюджета городского округа Лобня за 2018-2020 годы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Муниципальный долг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Ставки по местным налогам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Оценка потерь бюджета городского округа Лобня от предоставленных налоговых льгот в 2020 г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Доходы на душу населения по муниципальным образованиям Московской области в 2020 г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 Расходы бюджета 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Исполнение бюджета по муниципальным программам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 Информация о расходах бюджета по муниципальным программам, с указанием достигнутых показателей 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Общественно-значимые объекты, реализуемые в городском округе Лобня в 2020 году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.Меры социальной поддержки в 2020 году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7576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 Контактная информация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056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010" name="Group 6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273653"/>
              </p:ext>
            </p:extLst>
          </p:nvPr>
        </p:nvGraphicFramePr>
        <p:xfrm>
          <a:off x="468352" y="385690"/>
          <a:ext cx="10270273" cy="582292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9820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15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69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15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41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32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52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5229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6322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696930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и структура безвозмездных поступлений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городского округа Лобня за 2018-2020 годы 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702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89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2018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2019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2020 год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altLang="ru-RU" sz="12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0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1 460 824,7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1 764 347,6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120,8</a:t>
                      </a: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1 540 566,5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87,3</a:t>
                      </a:r>
                    </a:p>
                  </a:txBody>
                  <a:tcPr marL="121920" marR="121920" marT="45712" marB="45712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1 460 262,1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1 764 600,1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120,8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1 551 583,9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100,7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87,9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45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163 921,0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11,2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361 306,4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20,5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220,4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182 391,9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50,5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45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бюджетной системы Российской Федерации 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1 294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841,1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88,6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1 339 588,7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75,9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103,5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1 369 192,0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88,9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102,2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27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1 500,0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63 705,0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4 247,0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27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1 643,2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1 652,4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100,6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299,4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18,1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817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бюджетов бюджетной системы Российской Федерации от возврата бюджетами бюджетной системы Российской Федерации и организациями остатков субсидий, субвенций и иных межбюджетных трансфертов, имеющих целевое назначение, прошлых лет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703,7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21 324,2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169,3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24,1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36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kumimoji="0" lang="ru-RU" altLang="ru-RU" sz="120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- 1 083,9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- 2 608,6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-0,1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- 240,7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-11 486,1</a:t>
                      </a:r>
                    </a:p>
                  </a:txBody>
                  <a:tcPr marL="60960" marR="60960" marT="45709" marB="45709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-0,7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-440,3</a:t>
                      </a:r>
                    </a:p>
                  </a:txBody>
                  <a:tcPr marL="121920" marR="121920" marT="45712" marB="45712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102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724" y="315685"/>
            <a:ext cx="9070383" cy="609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муниципального внутреннего долга 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Лобня, а также расходы на его обслуживание за 2020 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955565"/>
              </p:ext>
            </p:extLst>
          </p:nvPr>
        </p:nvGraphicFramePr>
        <p:xfrm>
          <a:off x="468351" y="1354880"/>
          <a:ext cx="9277815" cy="494697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747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84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19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04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89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1633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419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показателя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01.01.2020г.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Привлечено кредитов/выдано гарантий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31.12.2020г.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муниципального долга</a:t>
                      </a: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11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внутренний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долг - всего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234 282,1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298 203,0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224 492,9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307 992,2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14 086,6</a:t>
                      </a: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40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140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коммерческих банков и иных кредитных организаций</a:t>
                      </a:r>
                      <a:endParaRPr lang="ru-RU" sz="14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206 000,0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238 000,0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163 000,0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281 000,0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14 086,6</a:t>
                      </a: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753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28 282,1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60 203,0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61 492,9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26 992,2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Принципал (заемщик) 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самостоятельно выполнил свои денежные обязательства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582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Верхний предел муниципального внутреннего долга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336 548,6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378 994,9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2582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муниципальным гарантиям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26 961,6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27 167,9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336478" y="1131155"/>
            <a:ext cx="14224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86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3"/>
          <p:cNvSpPr>
            <a:spLocks noGrp="1"/>
          </p:cNvSpPr>
          <p:nvPr>
            <p:ph type="title"/>
          </p:nvPr>
        </p:nvSpPr>
        <p:spPr>
          <a:xfrm>
            <a:off x="458956" y="199423"/>
            <a:ext cx="8986128" cy="637478"/>
          </a:xfrm>
        </p:spPr>
        <p:txBody>
          <a:bodyPr>
            <a:noAutofit/>
          </a:bodyPr>
          <a:lstStyle/>
          <a:p>
            <a:pPr algn="ctr" eaLnBrk="1" fontAlgn="b" hangingPunct="1"/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и структура муниципального долга </a:t>
            </a:r>
            <a:b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городского округа Лобня за 2018-2020 годы</a:t>
            </a:r>
            <a:endParaRPr lang="ru-RU" altLang="ru-RU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26107850"/>
              </p:ext>
            </p:extLst>
          </p:nvPr>
        </p:nvGraphicFramePr>
        <p:xfrm>
          <a:off x="495160" y="1225117"/>
          <a:ext cx="8958195" cy="1590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1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12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1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97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867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79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Банковские кредиты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 исполнение муниципальных гарантий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муниципального долга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74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175 000,0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25 210,8</a:t>
                      </a: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13 162,3</a:t>
                      </a:r>
                    </a:p>
                  </a:txBody>
                  <a:tcPr marL="121920" marR="121920" marT="45741" marB="45741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4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206 000,0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28 282,1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7 932,1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4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281 000,0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26 992,2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14 086,6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44461757"/>
              </p:ext>
            </p:extLst>
          </p:nvPr>
        </p:nvGraphicFramePr>
        <p:xfrm>
          <a:off x="486889" y="3173413"/>
          <a:ext cx="9627267" cy="333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88" name="Заголовок 1"/>
          <p:cNvSpPr txBox="1">
            <a:spLocks/>
          </p:cNvSpPr>
          <p:nvPr/>
        </p:nvSpPr>
        <p:spPr bwMode="auto">
          <a:xfrm>
            <a:off x="8030955" y="943862"/>
            <a:ext cx="14224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2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600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141838" y="362466"/>
            <a:ext cx="6582032" cy="436604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 ставки по местным налогам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319012"/>
              </p:ext>
            </p:extLst>
          </p:nvPr>
        </p:nvGraphicFramePr>
        <p:xfrm>
          <a:off x="757881" y="881449"/>
          <a:ext cx="9284043" cy="55440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16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23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2116">
                <a:tc>
                  <a:txBody>
                    <a:bodyPr/>
                    <a:lstStyle/>
                    <a:p>
                      <a:pPr algn="ctr"/>
                      <a:r>
                        <a:rPr lang="ru-RU" sz="125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</a:p>
                  </a:txBody>
                  <a:tcPr marL="121897" marR="121897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ставки</a:t>
                      </a:r>
                    </a:p>
                  </a:txBody>
                  <a:tcPr marL="121897" marR="121897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7336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0,3%  в отношении земельных участков: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производства;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занятых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приобретенных (предоставленных) для жилищного строительства;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приобретенных (предоставленных) для личного подсобного хозяйства, садоводства, огородничества или животноводства, а также дачного хозяйства;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1,5%  в отношении прочих земельных участков.</a:t>
                      </a:r>
                    </a:p>
                  </a:txBody>
                  <a:tcPr marL="121897" marR="121897" marT="45726" marB="4572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46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случае если к</a:t>
                      </a: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адастровая стоимость объекта не превышает 300 млн. рублей: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квартира, комната - 0,1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жилой дом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незавершенного строительства в случае, если проектируемым назначением таких объектов является жилой дом,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единые недвижимые комплексы, в состав которых входит хотя бы один жилой дом,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гаражи и машино-места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хозяйственные строения или сооружения, площадь каждого из которых превышает 50 квадратных метров и которые расположены на земельных участках, предоставленных для ведения личного подсобного, дачного хозяйства, огородничества, садоводства или индивидуального жилищного строительства,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 налогообложения, включенных в перечень, определяемый в соответствии с пунктом 7 статьи 378.2 Налогового кодекса Российской Федерации, в отношении объектов налогообложения, предусмотренных абзацем вторым пункта 10 статьи 378.2 Налогового кодекса Российской Федерации,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процента.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налогообложения, кадастровая стоимость каждого из которых превышает 300 млн. рублей, - 2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прочих объектов налогообложения - 0,5 процента</a:t>
                      </a:r>
                    </a:p>
                  </a:txBody>
                  <a:tcPr marL="121897" marR="121897" marT="45726" marB="4572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838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595" y="269656"/>
            <a:ext cx="8733883" cy="86590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потерь бюджета городского округа Лобня 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предоставленных налоговых льгот в  2020 году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914423"/>
              </p:ext>
            </p:extLst>
          </p:nvPr>
        </p:nvGraphicFramePr>
        <p:xfrm>
          <a:off x="420722" y="1580063"/>
          <a:ext cx="9213932" cy="39678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696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32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06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03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6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год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за 2020 год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51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1499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казенные, бюджетные и автономные учреждения, созданные органами местного самоуправления для выполнения работ, оказания услуг и иных функций некоммерческого характера</a:t>
                      </a:r>
                    </a:p>
                  </a:txBody>
                  <a:tcPr marL="121920" marR="12192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altLang="ru-RU" sz="1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города Лобня от 26.06.2012 г. № 156/8</a:t>
                      </a:r>
                      <a:endParaRPr kumimoji="0" lang="ru-RU" alt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dirty="0">
                          <a:effectLst/>
                          <a:latin typeface="Times New Roman"/>
                        </a:rPr>
                        <a:t>59 711,0</a:t>
                      </a: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38 705,0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0885">
                <a:tc>
                  <a:txBody>
                    <a:bodyPr/>
                    <a:lstStyle/>
                    <a:p>
                      <a:pPr algn="l"/>
                      <a:r>
                        <a:rPr kumimoji="0" lang="ru-RU" altLang="ru-RU" sz="1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Физические лица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города Лобня от 26.06.2012 г. № 156/8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dirty="0">
                          <a:effectLst/>
                          <a:latin typeface="Times New Roman"/>
                        </a:rPr>
                        <a:t>2 045,0</a:t>
                      </a:r>
                      <a:endParaRPr lang="ru-RU" sz="15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1 849,0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565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ИТОГО налоговых льгот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/>
                        </a:rPr>
                        <a:t>61 756,0</a:t>
                      </a:r>
                      <a:endParaRPr lang="ru-RU" sz="1500" b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itchFamily="18" charset="0"/>
                          <a:cs typeface="Times New Roman" pitchFamily="18" charset="0"/>
                        </a:rPr>
                        <a:t>40 554,0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4620" name="Заголовок 1"/>
          <p:cNvSpPr txBox="1">
            <a:spLocks/>
          </p:cNvSpPr>
          <p:nvPr/>
        </p:nvSpPr>
        <p:spPr bwMode="auto">
          <a:xfrm>
            <a:off x="8183836" y="1273628"/>
            <a:ext cx="14224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65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542" y="334103"/>
            <a:ext cx="8935844" cy="8033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на душу населения по муниципальным образованиям 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Московской области в 2020 году, рублей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129494"/>
              </p:ext>
            </p:extLst>
          </p:nvPr>
        </p:nvGraphicFramePr>
        <p:xfrm>
          <a:off x="445726" y="1460810"/>
          <a:ext cx="9144323" cy="426836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726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82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7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81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31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489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259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43868">
                <a:tc rowSpan="2"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доходов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Лобня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сравнении с другими муниципальными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образованиями</a:t>
                      </a:r>
                    </a:p>
                    <a:p>
                      <a:pPr algn="ctr"/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Московской области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 anchor="ctr"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07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Долгопрудный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Жуковский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Егорьевск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Ивантеевка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Истра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615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на 01.01.2020г.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90231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116 038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107 560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105 318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81 254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122 724</a:t>
                      </a:r>
                    </a:p>
                  </a:txBody>
                  <a:tcPr marL="121920" marR="121920" marT="45710" marB="4571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654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32 866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40 421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45 060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46 907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57 077</a:t>
                      </a:r>
                    </a:p>
                  </a:txBody>
                  <a:tcPr marL="121920" marR="121920" marT="45710" marB="4571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284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15 792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17 919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15 431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24 785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14 817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33 287</a:t>
                      </a:r>
                    </a:p>
                  </a:txBody>
                  <a:tcPr marL="121920" marR="121920" marT="45710" marB="4571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284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17 074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22 502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15 555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20 275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32 090</a:t>
                      </a:r>
                    </a:p>
                  </a:txBody>
                  <a:tcPr marL="121920" marR="121920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23 790</a:t>
                      </a:r>
                    </a:p>
                  </a:txBody>
                  <a:tcPr marL="121920" marR="121920" marT="45710" marB="4571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770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1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245140" y="0"/>
            <a:ext cx="6664731" cy="5508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 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047750"/>
            <a:ext cx="8820150" cy="5386388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округа Лобня по расходам за 20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исполнен в сумме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3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046 261,2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уточненном плане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3 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384 351,7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на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городского округа Лобня финансировались за счет собственных средств бюджета в объеме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1 498 978,7  тыс. рублей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 счет безвозмездных поступлений из областного бюджета на исполнение переданных местным органам власти полномочий, а также на совместное финансирование объектов социально-культурной сферы, в общей сумме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1 547 282,5  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 решением Совета депутатов бюджет городского округа Лобня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по расходам в сумме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4 263 042,9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процессе исполнения бюджета расходная часть сокращена на общую сумму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878 691,2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расходов бюджета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наибольший удельный вес занимали расходы на социально-культурную сферу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165 809,9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71,1 %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жилищно-коммунальное хозяйство и национальную экономику вложено средств в сумме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421 901,9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или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13,8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экономической структуры расходов бюджета наибольший удельный вес занимают расходы на заработную плату, вместе с начислениями - они составили  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1 847 536,0 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60,6 %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расходов бюджета.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финансовое обеспечение выполнения муниципального задания на оказание муниципальных услуг (выполнение работ) составили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1 8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57 626,1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61,0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всех расходов бюджета.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29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588" y="180976"/>
            <a:ext cx="8646841" cy="76687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городского округа Лобня 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сферам деятельности в 2020 г.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43208" y="947854"/>
          <a:ext cx="8646839" cy="55599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78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9516">
                  <a:extLst>
                    <a:ext uri="{9D8B030D-6E8A-4147-A177-3AD203B41FA5}">
                      <a16:colId xmlns:a16="http://schemas.microsoft.com/office/drawing/2014/main" xmlns="" val="1268277335"/>
                    </a:ext>
                  </a:extLst>
                </a:gridCol>
                <a:gridCol w="292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27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63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18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358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13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Наименования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РЗ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ПР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Уточненный план 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  на 2020 год,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Исполнено 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за 2020 год,          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Объем расходов на 1 жителя г. о.  Лобня (рублей)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4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Общегосударственные вопросы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325 382,9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300 264,9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3 344,3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59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Функционирование высшего должностного лица субъекта РФ и муниципального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3 254,1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3 184,7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35,5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39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11 923,3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10 828,4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120,6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65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Функционирование Правительства РФ, высших исполнительных органов государственной власти субъектов РФ, местных администраций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133 979,1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122 504,0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1 364,4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83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25 201,6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23 907,5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266,3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44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Резервные фонды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1 359,4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44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Другие общегосударственные вопросы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149 665,4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139 840,3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1 557,5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82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Национальная оборона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6 589,1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5 008,3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76,0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55,8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20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Мобилизационная и вневойсковая подготовка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6 156,0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4 583,4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74,5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44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Мобилизационная подготовка экономики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433,1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424,9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98,1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96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33 673,3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30 601,5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340,8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703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Защита населения и территорий от чрезвычайных ситуаций природного и техногенного характера, гражданская оборона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13 197,6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12 950,9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144,2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973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20 475,7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17 650,6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86,2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196,6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592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55F9CEA-4FA4-4A2F-B5D3-8D5B3447AA72}"/>
              </a:ext>
            </a:extLst>
          </p:cNvPr>
          <p:cNvSpPr/>
          <p:nvPr/>
        </p:nvSpPr>
        <p:spPr>
          <a:xfrm>
            <a:off x="353085" y="126750"/>
            <a:ext cx="9216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расходов бюджета городского округа Лобня </a:t>
            </a:r>
            <a:br>
              <a:rPr kumimoji="0" lang="ru-RU" b="1" i="0" u="none" strike="noStrike" kern="120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b="1" i="0" u="none" strike="noStrike" kern="120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сферам деятельности в 2020 г.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3CBA4E9A-8E24-46A6-9286-65C49CE5447D}"/>
              </a:ext>
            </a:extLst>
          </p:cNvPr>
          <p:cNvGraphicFramePr>
            <a:graphicFrameLocks noGrp="1"/>
          </p:cNvGraphicFramePr>
          <p:nvPr/>
        </p:nvGraphicFramePr>
        <p:xfrm>
          <a:off x="434565" y="1617045"/>
          <a:ext cx="8839608" cy="496663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279096">
                  <a:extLst>
                    <a:ext uri="{9D8B030D-6E8A-4147-A177-3AD203B41FA5}">
                      <a16:colId xmlns:a16="http://schemas.microsoft.com/office/drawing/2014/main" xmlns="" val="3501820606"/>
                    </a:ext>
                  </a:extLst>
                </a:gridCol>
                <a:gridCol w="558928">
                  <a:extLst>
                    <a:ext uri="{9D8B030D-6E8A-4147-A177-3AD203B41FA5}">
                      <a16:colId xmlns:a16="http://schemas.microsoft.com/office/drawing/2014/main" xmlns="" val="1939459910"/>
                    </a:ext>
                  </a:extLst>
                </a:gridCol>
                <a:gridCol w="501221">
                  <a:extLst>
                    <a:ext uri="{9D8B030D-6E8A-4147-A177-3AD203B41FA5}">
                      <a16:colId xmlns:a16="http://schemas.microsoft.com/office/drawing/2014/main" xmlns="" val="1501249534"/>
                    </a:ext>
                  </a:extLst>
                </a:gridCol>
                <a:gridCol w="1400563">
                  <a:extLst>
                    <a:ext uri="{9D8B030D-6E8A-4147-A177-3AD203B41FA5}">
                      <a16:colId xmlns:a16="http://schemas.microsoft.com/office/drawing/2014/main" xmlns="" val="1924016953"/>
                    </a:ext>
                  </a:extLst>
                </a:gridCol>
                <a:gridCol w="1264397">
                  <a:extLst>
                    <a:ext uri="{9D8B030D-6E8A-4147-A177-3AD203B41FA5}">
                      <a16:colId xmlns:a16="http://schemas.microsoft.com/office/drawing/2014/main" xmlns="" val="1414539415"/>
                    </a:ext>
                  </a:extLst>
                </a:gridCol>
                <a:gridCol w="1303301">
                  <a:extLst>
                    <a:ext uri="{9D8B030D-6E8A-4147-A177-3AD203B41FA5}">
                      <a16:colId xmlns:a16="http://schemas.microsoft.com/office/drawing/2014/main" xmlns="" val="520611312"/>
                    </a:ext>
                  </a:extLst>
                </a:gridCol>
                <a:gridCol w="1532102">
                  <a:extLst>
                    <a:ext uri="{9D8B030D-6E8A-4147-A177-3AD203B41FA5}">
                      <a16:colId xmlns:a16="http://schemas.microsoft.com/office/drawing/2014/main" xmlns="" val="504800280"/>
                    </a:ext>
                  </a:extLst>
                </a:gridCol>
              </a:tblGrid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Национальная экономика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162 384,5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140 770,6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86,7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1 567,9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926910"/>
                  </a:ext>
                </a:extLst>
              </a:tr>
              <a:tr h="4057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Сельское хозяйство и рыболовство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3 075,0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913,8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9431841"/>
                  </a:ext>
                </a:extLst>
              </a:tr>
              <a:tr h="4057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Дорожное хозяйство (дорожные фонды)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147 719,5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130 787,9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1 456,7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9217667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Связь и информатика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9 700,0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7 434,1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76,6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82,8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9580360"/>
                  </a:ext>
                </a:extLst>
              </a:tr>
              <a:tr h="4506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1 890,0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1 634,8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86,5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5282472"/>
                  </a:ext>
                </a:extLst>
              </a:tr>
              <a:tr h="4430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Жилищно-коммунальное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298 607,3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281 131,3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3 131,2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4457588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Жилищное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33 174,8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29 717,4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89,6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6797436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Коммунальное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22 064,9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22 040,8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245,5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0318560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Благоустройство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243 367,6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229 373,1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2 554,7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305706"/>
                  </a:ext>
                </a:extLst>
              </a:tr>
              <a:tr h="3035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Охрана окружающей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1 434,2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1 241,7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86,6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9632245"/>
                  </a:ext>
                </a:extLst>
              </a:tr>
              <a:tr h="4573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охраны окружающей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1 434,2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1 241,7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86,6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3919592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2 135 081,5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1 888 515,0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88,5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21 033,7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258613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Дошкольное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723 400,4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720 563,9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8 025,4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8436773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Общее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1 253 865,2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1 016 998,6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81,1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11 327,0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7579227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Дополнительное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127 518,4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122 760,6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1 367,3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1826585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Молодежная политика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4 647,6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4 439,9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95,5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49,5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0971625"/>
                  </a:ext>
                </a:extLst>
              </a:tr>
              <a:tr h="3879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25 649,9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23 752,0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264,5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5672926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3EA4294F-A7F9-4727-85CA-07D920A9E2FA}"/>
              </a:ext>
            </a:extLst>
          </p:cNvPr>
          <p:cNvGraphicFramePr>
            <a:graphicFrameLocks noGrp="1"/>
          </p:cNvGraphicFramePr>
          <p:nvPr/>
        </p:nvGraphicFramePr>
        <p:xfrm>
          <a:off x="434565" y="887242"/>
          <a:ext cx="8839609" cy="729803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270133">
                  <a:extLst>
                    <a:ext uri="{9D8B030D-6E8A-4147-A177-3AD203B41FA5}">
                      <a16:colId xmlns:a16="http://schemas.microsoft.com/office/drawing/2014/main" xmlns="" val="3173654570"/>
                    </a:ext>
                  </a:extLst>
                </a:gridCol>
                <a:gridCol w="567890">
                  <a:extLst>
                    <a:ext uri="{9D8B030D-6E8A-4147-A177-3AD203B41FA5}">
                      <a16:colId xmlns:a16="http://schemas.microsoft.com/office/drawing/2014/main" xmlns="" val="397980324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1511477773"/>
                    </a:ext>
                  </a:extLst>
                </a:gridCol>
                <a:gridCol w="1386038">
                  <a:extLst>
                    <a:ext uri="{9D8B030D-6E8A-4147-A177-3AD203B41FA5}">
                      <a16:colId xmlns:a16="http://schemas.microsoft.com/office/drawing/2014/main" xmlns="" val="3056519652"/>
                    </a:ext>
                  </a:extLst>
                </a:gridCol>
                <a:gridCol w="1241659">
                  <a:extLst>
                    <a:ext uri="{9D8B030D-6E8A-4147-A177-3AD203B41FA5}">
                      <a16:colId xmlns:a16="http://schemas.microsoft.com/office/drawing/2014/main" xmlns="" val="1742555885"/>
                    </a:ext>
                  </a:extLst>
                </a:gridCol>
                <a:gridCol w="1289289">
                  <a:extLst>
                    <a:ext uri="{9D8B030D-6E8A-4147-A177-3AD203B41FA5}">
                      <a16:colId xmlns:a16="http://schemas.microsoft.com/office/drawing/2014/main" xmlns="" val="1828395296"/>
                    </a:ext>
                  </a:extLst>
                </a:gridCol>
                <a:gridCol w="1535960">
                  <a:extLst>
                    <a:ext uri="{9D8B030D-6E8A-4147-A177-3AD203B41FA5}">
                      <a16:colId xmlns:a16="http://schemas.microsoft.com/office/drawing/2014/main" xmlns="" val="2186573952"/>
                    </a:ext>
                  </a:extLst>
                </a:gridCol>
              </a:tblGrid>
              <a:tr h="72980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Наименования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РЗ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ПР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Уточненный план 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  на 2020 год,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Исполнено 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за 2020 год,          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Объем расходов на 1 жителя г. о.  Лобня (рублей)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52639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189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3000EB0-2064-4EE9-B120-C94A454EE0FA}"/>
              </a:ext>
            </a:extLst>
          </p:cNvPr>
          <p:cNvSpPr/>
          <p:nvPr/>
        </p:nvSpPr>
        <p:spPr>
          <a:xfrm>
            <a:off x="77434" y="126749"/>
            <a:ext cx="9582614" cy="923330"/>
          </a:xfrm>
          <a:prstGeom prst="rect">
            <a:avLst/>
          </a:prstGeom>
          <a:effectLst>
            <a:outerShdw blurRad="50800" dist="50800" dir="5400000" sx="60000" sy="60000" algn="ctr" rotWithShape="0">
              <a:schemeClr val="accent1">
                <a:lumMod val="20000"/>
                <a:lumOff val="8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расходов бюджета городского округа Лобня </a:t>
            </a:r>
            <a:br>
              <a:rPr kumimoji="0" lang="ru-RU" b="1" i="0" u="none" strike="noStrike" kern="120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b="1" i="0" u="none" strike="noStrike" kern="120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сферам деятельности в 2020 г.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69797672-3149-4FB2-AC4F-21D10C187899}"/>
              </a:ext>
            </a:extLst>
          </p:cNvPr>
          <p:cNvGraphicFramePr>
            <a:graphicFrameLocks noGrp="1"/>
          </p:cNvGraphicFramePr>
          <p:nvPr/>
        </p:nvGraphicFramePr>
        <p:xfrm>
          <a:off x="570367" y="986829"/>
          <a:ext cx="8768184" cy="81309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79647">
                  <a:extLst>
                    <a:ext uri="{9D8B030D-6E8A-4147-A177-3AD203B41FA5}">
                      <a16:colId xmlns:a16="http://schemas.microsoft.com/office/drawing/2014/main" xmlns="" val="103640928"/>
                    </a:ext>
                  </a:extLst>
                </a:gridCol>
                <a:gridCol w="605322">
                  <a:extLst>
                    <a:ext uri="{9D8B030D-6E8A-4147-A177-3AD203B41FA5}">
                      <a16:colId xmlns:a16="http://schemas.microsoft.com/office/drawing/2014/main" xmlns="" val="4223151350"/>
                    </a:ext>
                  </a:extLst>
                </a:gridCol>
                <a:gridCol w="558759">
                  <a:extLst>
                    <a:ext uri="{9D8B030D-6E8A-4147-A177-3AD203B41FA5}">
                      <a16:colId xmlns:a16="http://schemas.microsoft.com/office/drawing/2014/main" xmlns="" val="2168700713"/>
                    </a:ext>
                  </a:extLst>
                </a:gridCol>
                <a:gridCol w="1313084">
                  <a:extLst>
                    <a:ext uri="{9D8B030D-6E8A-4147-A177-3AD203B41FA5}">
                      <a16:colId xmlns:a16="http://schemas.microsoft.com/office/drawing/2014/main" xmlns="" val="3452104951"/>
                    </a:ext>
                  </a:extLst>
                </a:gridCol>
                <a:gridCol w="1164082">
                  <a:extLst>
                    <a:ext uri="{9D8B030D-6E8A-4147-A177-3AD203B41FA5}">
                      <a16:colId xmlns:a16="http://schemas.microsoft.com/office/drawing/2014/main" xmlns="" val="2560130166"/>
                    </a:ext>
                  </a:extLst>
                </a:gridCol>
                <a:gridCol w="1108205">
                  <a:extLst>
                    <a:ext uri="{9D8B030D-6E8A-4147-A177-3AD203B41FA5}">
                      <a16:colId xmlns:a16="http://schemas.microsoft.com/office/drawing/2014/main" xmlns="" val="1913092941"/>
                    </a:ext>
                  </a:extLst>
                </a:gridCol>
                <a:gridCol w="1339085">
                  <a:extLst>
                    <a:ext uri="{9D8B030D-6E8A-4147-A177-3AD203B41FA5}">
                      <a16:colId xmlns:a16="http://schemas.microsoft.com/office/drawing/2014/main" xmlns="" val="2810886090"/>
                    </a:ext>
                  </a:extLst>
                </a:gridCol>
              </a:tblGrid>
              <a:tr h="81309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Наименования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РЗ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ПР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Уточненный план 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  на 2020 год,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Исполнено 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за 2020 год,          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Объем расходов на 1 жителя г. о.  Лобня (рублей)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65435433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89C4559-4F21-4111-B204-9D2DB05E9831}"/>
              </a:ext>
            </a:extLst>
          </p:cNvPr>
          <p:cNvGraphicFramePr>
            <a:graphicFrameLocks noGrp="1"/>
          </p:cNvGraphicFramePr>
          <p:nvPr/>
        </p:nvGraphicFramePr>
        <p:xfrm>
          <a:off x="570368" y="1799923"/>
          <a:ext cx="8768185" cy="4795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0334">
                  <a:extLst>
                    <a:ext uri="{9D8B030D-6E8A-4147-A177-3AD203B41FA5}">
                      <a16:colId xmlns:a16="http://schemas.microsoft.com/office/drawing/2014/main" xmlns="" val="1964312031"/>
                    </a:ext>
                  </a:extLst>
                </a:gridCol>
                <a:gridCol w="633261">
                  <a:extLst>
                    <a:ext uri="{9D8B030D-6E8A-4147-A177-3AD203B41FA5}">
                      <a16:colId xmlns:a16="http://schemas.microsoft.com/office/drawing/2014/main" xmlns="" val="3513935329"/>
                    </a:ext>
                  </a:extLst>
                </a:gridCol>
                <a:gridCol w="540134">
                  <a:extLst>
                    <a:ext uri="{9D8B030D-6E8A-4147-A177-3AD203B41FA5}">
                      <a16:colId xmlns:a16="http://schemas.microsoft.com/office/drawing/2014/main" xmlns="" val="2617022964"/>
                    </a:ext>
                  </a:extLst>
                </a:gridCol>
                <a:gridCol w="1322397">
                  <a:extLst>
                    <a:ext uri="{9D8B030D-6E8A-4147-A177-3AD203B41FA5}">
                      <a16:colId xmlns:a16="http://schemas.microsoft.com/office/drawing/2014/main" xmlns="" val="2138017249"/>
                    </a:ext>
                  </a:extLst>
                </a:gridCol>
                <a:gridCol w="1154768">
                  <a:extLst>
                    <a:ext uri="{9D8B030D-6E8A-4147-A177-3AD203B41FA5}">
                      <a16:colId xmlns:a16="http://schemas.microsoft.com/office/drawing/2014/main" xmlns="" val="810096973"/>
                    </a:ext>
                  </a:extLst>
                </a:gridCol>
                <a:gridCol w="1098893">
                  <a:extLst>
                    <a:ext uri="{9D8B030D-6E8A-4147-A177-3AD203B41FA5}">
                      <a16:colId xmlns:a16="http://schemas.microsoft.com/office/drawing/2014/main" xmlns="" val="3751670928"/>
                    </a:ext>
                  </a:extLst>
                </a:gridCol>
                <a:gridCol w="1348398">
                  <a:extLst>
                    <a:ext uri="{9D8B030D-6E8A-4147-A177-3AD203B41FA5}">
                      <a16:colId xmlns:a16="http://schemas.microsoft.com/office/drawing/2014/main" xmlns="" val="2175107753"/>
                    </a:ext>
                  </a:extLst>
                </a:gridCol>
              </a:tblGrid>
              <a:tr h="159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Культура, кинематография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168 011,4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165 827,6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1 846,9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4057957"/>
                  </a:ext>
                </a:extLst>
              </a:tr>
              <a:tr h="159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159 279,2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158 698,6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1 767,5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7713582"/>
                  </a:ext>
                </a:extLst>
              </a:tr>
              <a:tr h="3132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культуры, кинематографии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8 732,2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7 129,0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81,6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79,4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08382"/>
                  </a:ext>
                </a:extLst>
              </a:tr>
              <a:tr h="159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Здравоохранение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3 043,1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3 030,9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99,6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5124712"/>
                  </a:ext>
                </a:extLst>
              </a:tr>
              <a:tr h="159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Амбулаторная помощь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1 857,4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1 845,2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99,3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4234501"/>
                  </a:ext>
                </a:extLst>
              </a:tr>
              <a:tr h="2716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здравоохранения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1 185,7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1185,7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100,0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3242875"/>
                  </a:ext>
                </a:extLst>
              </a:tr>
              <a:tr h="159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Социальная политика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124 910,4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107 346,4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85,9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1 195,6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7184399"/>
                  </a:ext>
                </a:extLst>
              </a:tr>
              <a:tr h="159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Пенсионное обеспечение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7 678,0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7 391,6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96,3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82,3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5715745"/>
                  </a:ext>
                </a:extLst>
              </a:tr>
              <a:tr h="2716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Социальное обеспечение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73 219,6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59 903,1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81,8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667,2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526464"/>
                  </a:ext>
                </a:extLst>
              </a:tr>
              <a:tr h="159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Охрана семьи и детства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44 012,8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40 051,7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91,0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446,1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797806"/>
                  </a:ext>
                </a:extLst>
              </a:tr>
              <a:tr h="159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Физическая культура и 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103 942,3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102 731,9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1 144,2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2355012"/>
                  </a:ext>
                </a:extLst>
              </a:tr>
              <a:tr h="159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Физическая 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90 806,3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90 001,4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1 002,4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370515"/>
                  </a:ext>
                </a:extLst>
              </a:tr>
              <a:tr h="159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Массовый 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7 124,8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7 024,6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78,2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6996730"/>
                  </a:ext>
                </a:extLst>
              </a:tr>
              <a:tr h="4074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физической культуры и спорта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6 011,2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5 705,9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63,6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3589066"/>
                  </a:ext>
                </a:extLst>
              </a:tr>
              <a:tr h="2716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Средства массовой информации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5 765,0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5 704,5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63,5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4386146"/>
                  </a:ext>
                </a:extLst>
              </a:tr>
              <a:tr h="2716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Периодическая печать и издательства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2 665,0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2 659,3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29,6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9006711"/>
                  </a:ext>
                </a:extLst>
              </a:tr>
              <a:tr h="4074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средств массовой информации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3 100,0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3 045,2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0633836"/>
                  </a:ext>
                </a:extLst>
              </a:tr>
              <a:tr h="4074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15 526,7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14 086,6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156,9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5224056"/>
                  </a:ext>
                </a:extLst>
              </a:tr>
              <a:tr h="4074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Обслуживание государственного внутреннего и муниципального долга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15 526,7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14 086,6</a:t>
                      </a: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156,9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9797085"/>
                  </a:ext>
                </a:extLst>
              </a:tr>
              <a:tr h="1754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Всего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58" marR="4858" marT="4858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58" marR="4858" marT="4858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3 384 351,7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3 046 261,2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90,0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33 928,4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858" marR="4858" marT="485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1309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4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2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159059"/>
              </p:ext>
            </p:extLst>
          </p:nvPr>
        </p:nvGraphicFramePr>
        <p:xfrm>
          <a:off x="895816" y="276923"/>
          <a:ext cx="8237034" cy="396875"/>
        </p:xfrm>
        <a:graphic>
          <a:graphicData uri="http://schemas.openxmlformats.org/drawingml/2006/table">
            <a:tbl>
              <a:tblPr/>
              <a:tblGrid>
                <a:gridCol w="8237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Основные понятия и определения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45793" marB="45793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7926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359580"/>
              </p:ext>
            </p:extLst>
          </p:nvPr>
        </p:nvGraphicFramePr>
        <p:xfrm>
          <a:off x="406401" y="959005"/>
          <a:ext cx="9328614" cy="5393283"/>
        </p:xfrm>
        <a:graphic>
          <a:graphicData uri="http://schemas.openxmlformats.org/drawingml/2006/table">
            <a:tbl>
              <a:tblPr/>
              <a:tblGrid>
                <a:gridCol w="9328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33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(со старонормандского buogette - сумка, кошелек) - это финансовый план доходов и расходов, в котором указываются источники и объемы ожидаемых поступлений денежных средств в государственную казну и предназначенный для реализации основных потребностей населения, а также обеспечения задач и функций государства и местного самоуправления на определенный период.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19" marR="121919" marT="45732" marB="45732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633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Бюджетный процесс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19" marR="121919" marT="45732" marB="45732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964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Бюджетная система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19" marR="121919" marT="45732" marB="45732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76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8" y="159576"/>
            <a:ext cx="8971144" cy="108980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расходов по сферам деятельности в общем объеме расходов бюджета городского округа Лобня в 20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616827"/>
              </p:ext>
            </p:extLst>
          </p:nvPr>
        </p:nvGraphicFramePr>
        <p:xfrm>
          <a:off x="497319" y="1078567"/>
          <a:ext cx="9672593" cy="5633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3254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06478"/>
            <a:ext cx="8522423" cy="63549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 исполнения бюджета  городского округа Лобня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515408" y="841972"/>
          <a:ext cx="8619067" cy="545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479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35390"/>
            <a:ext cx="8819092" cy="66995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исполнения бюджета городского округа Лобня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77332" y="1071715"/>
          <a:ext cx="8819093" cy="5368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5561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746" y="143442"/>
            <a:ext cx="9021337" cy="8977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по муниципальным программам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расходов бюджета исполнялись 19 муниципальных программ, </a:t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которые в общей сумме составили   3 012 026,1 тыс. рублей.</a:t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E7F20616-9C8A-40EC-B4A0-EFC054E2A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337730"/>
              </p:ext>
            </p:extLst>
          </p:nvPr>
        </p:nvGraphicFramePr>
        <p:xfrm>
          <a:off x="423746" y="985931"/>
          <a:ext cx="8758756" cy="5631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9842">
                  <a:extLst>
                    <a:ext uri="{9D8B030D-6E8A-4147-A177-3AD203B41FA5}">
                      <a16:colId xmlns:a16="http://schemas.microsoft.com/office/drawing/2014/main" xmlns="" val="3471293038"/>
                    </a:ext>
                  </a:extLst>
                </a:gridCol>
                <a:gridCol w="76315">
                  <a:extLst>
                    <a:ext uri="{9D8B030D-6E8A-4147-A177-3AD203B41FA5}">
                      <a16:colId xmlns:a16="http://schemas.microsoft.com/office/drawing/2014/main" xmlns="" val="1868578091"/>
                    </a:ext>
                  </a:extLst>
                </a:gridCol>
                <a:gridCol w="1262144">
                  <a:extLst>
                    <a:ext uri="{9D8B030D-6E8A-4147-A177-3AD203B41FA5}">
                      <a16:colId xmlns:a16="http://schemas.microsoft.com/office/drawing/2014/main" xmlns="" val="619638195"/>
                    </a:ext>
                  </a:extLst>
                </a:gridCol>
                <a:gridCol w="1289881">
                  <a:extLst>
                    <a:ext uri="{9D8B030D-6E8A-4147-A177-3AD203B41FA5}">
                      <a16:colId xmlns:a16="http://schemas.microsoft.com/office/drawing/2014/main" xmlns="" val="2947517535"/>
                    </a:ext>
                  </a:extLst>
                </a:gridCol>
                <a:gridCol w="790574">
                  <a:extLst>
                    <a:ext uri="{9D8B030D-6E8A-4147-A177-3AD203B41FA5}">
                      <a16:colId xmlns:a16="http://schemas.microsoft.com/office/drawing/2014/main" xmlns="" val="3359451744"/>
                    </a:ext>
                  </a:extLst>
                </a:gridCol>
              </a:tblGrid>
              <a:tr h="3281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1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448581081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"Здравоохранение"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5 908,6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5 691,8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3184018798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"Культура"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162 368,4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160 184,7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4263829030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1 849 906,2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1 809 072,0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1281337020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"Социальная защита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85 516,7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71 881,3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3840896184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"Спорт"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100 984,2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99 780,0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3701226038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3799032721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1 434,2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1 241,7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2553645103"/>
                  </a:ext>
                </a:extLst>
              </a:tr>
              <a:tr h="369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"Безопасность и обеспечение безопасности жизнедеятельности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40 148,5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37 025,7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967649831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"Жилище"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18 519,9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18 415,1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1151360557"/>
                  </a:ext>
                </a:extLst>
              </a:tr>
              <a:tr h="369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23 583,4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23 107,2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245606388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"Предпринимательство"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2479071457"/>
                  </a:ext>
                </a:extLst>
              </a:tr>
              <a:tr h="369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258 285,6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243 400,5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3559379566"/>
                  </a:ext>
                </a:extLst>
              </a:tr>
              <a:tr h="550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21 253,1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19 608,9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728535284"/>
                  </a:ext>
                </a:extLst>
              </a:tr>
              <a:tr h="369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134 151,4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123 590,7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662529734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"Цифровое муниципальное 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68 745,0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64 685,3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4096347642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"Архитектура и градостроительство"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2212206649"/>
                  </a:ext>
                </a:extLst>
              </a:tr>
              <a:tr h="369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современной комфортной городской среды"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255 509,0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234 036,1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1151268773"/>
                  </a:ext>
                </a:extLst>
              </a:tr>
              <a:tr h="188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"Строительство объектов социальной инфраструктуры"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303 939,4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93 696,5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1509693490"/>
                  </a:ext>
                </a:extLst>
              </a:tr>
              <a:tr h="369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6 069,7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3 815,5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xmlns="" val="153432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876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656" y="-506994"/>
            <a:ext cx="10284737" cy="124032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по муниципальным программам, тыс. рублей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259612"/>
              </p:ext>
            </p:extLst>
          </p:nvPr>
        </p:nvGraphicFramePr>
        <p:xfrm>
          <a:off x="529482" y="654951"/>
          <a:ext cx="10162315" cy="5803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7129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620" y="256478"/>
            <a:ext cx="8776010" cy="63561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 НА ТЕРРИТОРИИ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ЛОБНЯ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171B1037-8BF9-4A9D-B4CD-374A4198FF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978615"/>
              </p:ext>
            </p:extLst>
          </p:nvPr>
        </p:nvGraphicFramePr>
        <p:xfrm>
          <a:off x="369455" y="960583"/>
          <a:ext cx="9042175" cy="5440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7312">
                  <a:extLst>
                    <a:ext uri="{9D8B030D-6E8A-4147-A177-3AD203B41FA5}">
                      <a16:colId xmlns:a16="http://schemas.microsoft.com/office/drawing/2014/main" xmlns="" val="1113873869"/>
                    </a:ext>
                  </a:extLst>
                </a:gridCol>
                <a:gridCol w="1624863">
                  <a:extLst>
                    <a:ext uri="{9D8B030D-6E8A-4147-A177-3AD203B41FA5}">
                      <a16:colId xmlns:a16="http://schemas.microsoft.com/office/drawing/2014/main" xmlns="" val="580169030"/>
                    </a:ext>
                  </a:extLst>
                </a:gridCol>
              </a:tblGrid>
              <a:tr h="177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</a:rPr>
                        <a:t>Сумма, тыс.руб.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1410569"/>
                  </a:ext>
                </a:extLst>
              </a:tr>
              <a:tr h="1772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u="none" strike="noStrike" dirty="0">
                          <a:effectLst/>
                        </a:rPr>
                        <a:t>Федеральный проект «Цифровое государственное управление»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1 778,50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1364948"/>
                  </a:ext>
                </a:extLst>
              </a:tr>
              <a:tr h="3499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u="none" strike="noStrike" dirty="0">
                          <a:effectLst/>
                        </a:rPr>
                        <a:t>Расходы на предоставление электронных сервисов цифровой инфраструктуры в сфере жилищно-коммунального хозяйства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1 778,50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0927926"/>
                  </a:ext>
                </a:extLst>
              </a:tr>
              <a:tr h="1772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 dirty="0">
                          <a:effectLst/>
                        </a:rPr>
                        <a:t>Федеральный проект «Формирование комфортной городской среды»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20 603,50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8371671"/>
                  </a:ext>
                </a:extLst>
              </a:tr>
              <a:tr h="4186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 dirty="0">
                          <a:effectLst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12 121,20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9365921"/>
                  </a:ext>
                </a:extLst>
              </a:tr>
              <a:tr h="1772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 dirty="0">
                          <a:effectLst/>
                        </a:rPr>
                        <a:t>Ремонт дворовых территорий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8 482,30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3027996"/>
                  </a:ext>
                </a:extLst>
              </a:tr>
              <a:tr h="1772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 dirty="0">
                          <a:effectLst/>
                        </a:rPr>
                        <a:t>Федеральный проект «Современная школа»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93 696,50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0089088"/>
                  </a:ext>
                </a:extLst>
              </a:tr>
              <a:tr h="5571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 dirty="0">
                          <a:effectLst/>
                        </a:rPr>
                        <a:t>Капитальные вложения в общеобразовательные организации в целях обеспечения односменного режима обучения (Пристройка к зданию МБОУ СОШ №6, по адресу: Московская область, г. Лобня,  ул. Аэропортовская, дом 1 (ПИР и строительство)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84 248,20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6524958"/>
                  </a:ext>
                </a:extLst>
              </a:tr>
              <a:tr h="5571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 dirty="0">
                          <a:effectLst/>
                        </a:rPr>
                        <a:t>Капитальные вложения в общеобразовательные организации в целях обеспечения односменного режима обучения (Школа на 1100 мест по адресу: Московская обл. г. Лобня, мкр. Катюшки, ул. Физкультурная (ПИР и строительство))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1 342,40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1239856"/>
                  </a:ext>
                </a:extLst>
              </a:tr>
              <a:tr h="5571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 dirty="0">
                          <a:effectLst/>
                        </a:rPr>
                        <a:t>Капитальные вложения в общеобразовательные организации в целях обеспечения односменного режима обучения (Пристройка на 400 мест к зданию МБОУ СОШ №4 по адресу: Московская обл. г. Лобня,, ул. Чайковского д.2 (ПИР и строительство)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8 105,90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0792799"/>
                  </a:ext>
                </a:extLst>
              </a:tr>
              <a:tr h="1772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u="none" strike="noStrike" dirty="0">
                          <a:effectLst/>
                        </a:rPr>
                        <a:t>Федеральный проект «Спорт-норма жизни»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6 034,00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7808998"/>
                  </a:ext>
                </a:extLst>
              </a:tr>
              <a:tr h="2801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u="none" strike="noStrike" dirty="0">
                          <a:effectLst/>
                        </a:rPr>
                        <a:t>Подготовка основания, приобретение и установка плоскостных спортивных сооружений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6 034,00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556511"/>
                  </a:ext>
                </a:extLst>
              </a:tr>
              <a:tr h="3499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u="none" strike="noStrike" dirty="0">
                          <a:effectLst/>
                        </a:rPr>
                        <a:t>Федеральный проект «Содействие занятости женщин - создание условий дошкольного образования для детей в возрасте от трех лет»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4 649,00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2044239"/>
                  </a:ext>
                </a:extLst>
              </a:tr>
              <a:tr h="5571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u="none" strike="noStrike" dirty="0">
                          <a:effectLst/>
                        </a:rPr>
                        <a:t>Государственная поддержка частных дошкольных образовательных организаций в Московской области с целью возмещения расходов на присмотр и уход, содержание имущества и арендную плату за использование помещений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4 649,00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6699463"/>
                  </a:ext>
                </a:extLst>
              </a:tr>
              <a:tr h="1772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u="none" strike="noStrike" dirty="0">
                          <a:effectLst/>
                        </a:rPr>
                        <a:t>Федеральный проект «Культура»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6 015,00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7977200"/>
                  </a:ext>
                </a:extLst>
              </a:tr>
              <a:tr h="3970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u="none" strike="noStrike" dirty="0">
                          <a:effectLst/>
                        </a:rPr>
                        <a:t>Приобретение музыкальных инструментов для муниципальных организаций дополнительного  образования Московской области, осуществляющих деятельность в сфере культуры    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6 015,00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2" marR="4792" marT="47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8849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405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985" y="106984"/>
            <a:ext cx="9601467" cy="18576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БЛАГОУСТРОЙСТВО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году, согласно нормативным и законодательным документам Московской области, в городском округе Лобня были благоустроены 11 дворовых  территорий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715" y="1369252"/>
            <a:ext cx="9985022" cy="533263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64998" y="1647731"/>
            <a:ext cx="39687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комплекс мероприятий входит 6 обязательных элементов: детская игровая площадка, парковка, освещение, проезжая часть, тротуары, озеленение. 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данной программы обустроено 8 новых детских игровых площадок и 7 спортивных площадок. Установлены 52 новые лавочки. Обустроены парковочные пространства 4541 м2,тротуары 2642 м2,отремонтировано проезжей части более 9700 м2.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42C7B74-9C07-4C8E-8375-5D06AB77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5" y="1137431"/>
            <a:ext cx="5313771" cy="4583138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02488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9FF45F-ABAE-4302-90D8-FB5A3972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11" y="3856776"/>
            <a:ext cx="4952244" cy="1801640"/>
          </a:xfrm>
        </p:spPr>
        <p:txBody>
          <a:bodyPr>
            <a:no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Стела установлена согласно решению губернатора Московской области. В подножии стелы заложена земля, взятая со всех братских могил, находящихся на территории города Лобня.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39EBE33-6F36-44E0-A45C-7FC7DA220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9" r="11357" b="9983"/>
          <a:stretch/>
        </p:blipFill>
        <p:spPr>
          <a:xfrm>
            <a:off x="272296" y="386434"/>
            <a:ext cx="3160791" cy="389585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F19437-418A-474F-8715-9A0B3D44DFF8}"/>
              </a:ext>
            </a:extLst>
          </p:cNvPr>
          <p:cNvSpPr txBox="1"/>
          <p:nvPr/>
        </p:nvSpPr>
        <p:spPr>
          <a:xfrm>
            <a:off x="5241955" y="479835"/>
            <a:ext cx="57217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городу Лобня присвоено звание города Воинской Доблести. В 2020 году завершены работы по обустройству стелы «Воинской доблести» в парке культуры и отдыха.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BC298FE-B979-420A-86BC-CEE9010E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r="13299" b="1186"/>
          <a:stretch/>
        </p:blipFill>
        <p:spPr>
          <a:xfrm>
            <a:off x="6000550" y="1950420"/>
            <a:ext cx="3949208" cy="43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56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9270"/>
            <a:ext cx="8596668" cy="181113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завершены работы по благоустройству парка на улице 40 лет Октября. Проведена реконструкция обелиска «Знамя», обустроены новые тротуары, установлена парковая мебель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140E445C-EDB7-40DA-9CDC-E29A30589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49" y="3922132"/>
            <a:ext cx="4737630" cy="2830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1DE7225-2E28-43B9-88C8-AE585F9FD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8" r="9071" b="10507"/>
          <a:stretch/>
        </p:blipFill>
        <p:spPr>
          <a:xfrm>
            <a:off x="151195" y="1728720"/>
            <a:ext cx="4058666" cy="2680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ABAA7C1-CB51-48AE-9B56-F673270FFC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93" y="1714756"/>
            <a:ext cx="4279399" cy="2830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5214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144856"/>
            <a:ext cx="8410385" cy="37119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и дорожное хозяйство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5786359"/>
              </p:ext>
            </p:extLst>
          </p:nvPr>
        </p:nvGraphicFramePr>
        <p:xfrm>
          <a:off x="399078" y="820221"/>
          <a:ext cx="8789527" cy="5504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668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1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869397"/>
              </p:ext>
            </p:extLst>
          </p:nvPr>
        </p:nvGraphicFramePr>
        <p:xfrm>
          <a:off x="508000" y="457200"/>
          <a:ext cx="8948234" cy="6096001"/>
        </p:xfrm>
        <a:graphic>
          <a:graphicData uri="http://schemas.openxmlformats.org/drawingml/2006/table">
            <a:tbl>
              <a:tblPr/>
              <a:tblGrid>
                <a:gridCol w="89482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917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объем денежных средств, который поступает казну государства на безвозмездной и безвозвратной основе (например, налоги юридических и физических лиц, административные платежи и сборы, безвозмездно поступление и другие).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085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денежные средства направляемые на финансовое обеспечение функций государства и удовлетворение общественных потребностей  в сфере образования, здравоохранения, жилищно-коммунального хозяйства, физкультуры и спорта, культуры и других.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5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денежные средства перечисляемые из одного бюджета другому бюджету бюджетной системы России.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999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Государственный или муниципальный долг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финансовые обязательства возникающие в связи с привлечением кредитов в кредитных организациях, получением бюджетных кредитов и представлением государственных или муниципальных гарантий, а также по выпущенным ценным бумагам.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349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780" y="199176"/>
            <a:ext cx="9259374" cy="24152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и дорожное хозяйство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привлечением софинансирования из бюджета Московской области в 2020 году произведен ремонт муниципальных дорог по адресам: ул. Краснополянская, ул.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Школьная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Горького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Луговая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35-ой Стрелковой Бригады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Брянско-Пролетарской Дивизии,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Средняя,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Степная,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Братьев Улюшкиных,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Горка,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Спортивный проезд,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 площади В.Р. Вильямса до кладбища пос. Луговая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Общая площадь ремонта составила 42 000 м².</a:t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79B10D-875B-4361-A1C8-9A242F849EE0}"/>
              </a:ext>
            </a:extLst>
          </p:cNvPr>
          <p:cNvPicPr/>
          <p:nvPr/>
        </p:nvPicPr>
        <p:blipFill rotWithShape="1">
          <a:blip r:embed="rId2"/>
          <a:srcRect t="7854" r="24227" b="40055"/>
          <a:stretch/>
        </p:blipFill>
        <p:spPr bwMode="auto">
          <a:xfrm>
            <a:off x="5888052" y="2357856"/>
            <a:ext cx="4050137" cy="2538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500EF88-C485-441D-8410-1B352875D8D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7" b="12733"/>
          <a:stretch/>
        </p:blipFill>
        <p:spPr bwMode="auto">
          <a:xfrm>
            <a:off x="2935125" y="4243585"/>
            <a:ext cx="4334808" cy="26144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8ACE367-4DB1-476A-B3E9-FCB4570B0377}"/>
              </a:ext>
            </a:extLst>
          </p:cNvPr>
          <p:cNvPicPr/>
          <p:nvPr/>
        </p:nvPicPr>
        <p:blipFill rotWithShape="1">
          <a:blip r:embed="rId4"/>
          <a:srcRect t="9119" b="16067"/>
          <a:stretch/>
        </p:blipFill>
        <p:spPr bwMode="auto">
          <a:xfrm>
            <a:off x="135287" y="2357856"/>
            <a:ext cx="3915420" cy="2538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7752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8042395" cy="43999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и дорожное хозяйство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2491442"/>
              </p:ext>
            </p:extLst>
          </p:nvPr>
        </p:nvGraphicFramePr>
        <p:xfrm>
          <a:off x="692209" y="1042587"/>
          <a:ext cx="8827806" cy="5284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1186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BB5A1ADF-256B-4E64-9B67-E5613B06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851" y="153909"/>
            <a:ext cx="5631254" cy="1502875"/>
          </a:xfrm>
        </p:spPr>
        <p:txBody>
          <a:bodyPr>
            <a:normAutofit fontScale="90000"/>
          </a:bodyPr>
          <a:lstStyle/>
          <a:p>
            <a:r>
              <a:rPr kumimoji="0" lang="ru-RU" sz="1800" b="1" i="0" u="none" strike="noStrike" kern="120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в рамках проектов инициативного бюджетирования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В 2020 году на территории городского округа лобня реализован проект «искусство в массы» (поставка хоровых модулей для мбу до «школа искусств города лобня»)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DF69729-D97C-487C-85D8-3B9A3474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91" y="2675299"/>
            <a:ext cx="5088980" cy="3833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22732F-1640-4E37-9470-C4B5A29C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74" y="389299"/>
            <a:ext cx="5440665" cy="3833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4575BC-7036-41AD-9135-EC39257498FD}"/>
              </a:ext>
            </a:extLst>
          </p:cNvPr>
          <p:cNvSpPr txBox="1"/>
          <p:nvPr/>
        </p:nvSpPr>
        <p:spPr>
          <a:xfrm>
            <a:off x="479834" y="4961298"/>
            <a:ext cx="4536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120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Общая стоимость проекта составила 384,2 тыс. рублей.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158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chemeClr val="accent2">
                <a:lumMod val="40000"/>
                <a:lumOff val="60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192" y="651827"/>
            <a:ext cx="4723444" cy="157160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на развитие учреждений культуры направлено 3 074,3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поддержку театров направлено 38 342,6 тыс. рублей.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t="3632" r="25114" b="-1"/>
          <a:stretch/>
        </p:blipFill>
        <p:spPr>
          <a:xfrm>
            <a:off x="5093443" y="181690"/>
            <a:ext cx="4626320" cy="2937849"/>
          </a:xfrm>
          <a:prstGeom prst="ellipse">
            <a:avLst/>
          </a:prstGeom>
          <a:ln>
            <a:noFill/>
          </a:ln>
          <a:effectLst>
            <a:glow rad="901700">
              <a:schemeClr val="accent1">
                <a:alpha val="19000"/>
              </a:schemeClr>
            </a:glow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5DEDAA6-8055-4FB7-B4B2-35B826C8AB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8"/>
          <a:stretch/>
        </p:blipFill>
        <p:spPr>
          <a:xfrm>
            <a:off x="56017" y="3119539"/>
            <a:ext cx="5309636" cy="3326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DB46B06-E341-466B-8F9D-44C90A9823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1" t="27323" r="23456" b="20380"/>
          <a:stretch/>
        </p:blipFill>
        <p:spPr>
          <a:xfrm>
            <a:off x="5461906" y="3246143"/>
            <a:ext cx="4626321" cy="3326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5774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6D175C-CB96-443C-A252-08FD0207C518}"/>
              </a:ext>
            </a:extLst>
          </p:cNvPr>
          <p:cNvSpPr txBox="1"/>
          <p:nvPr/>
        </p:nvSpPr>
        <p:spPr>
          <a:xfrm>
            <a:off x="298764" y="624688"/>
            <a:ext cx="10031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F0680C4B-3C13-4CB4-B1B3-BDD614159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194548"/>
              </p:ext>
            </p:extLst>
          </p:nvPr>
        </p:nvGraphicFramePr>
        <p:xfrm>
          <a:off x="194041" y="1597134"/>
          <a:ext cx="10585926" cy="408858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57454">
                  <a:extLst>
                    <a:ext uri="{9D8B030D-6E8A-4147-A177-3AD203B41FA5}">
                      <a16:colId xmlns:a16="http://schemas.microsoft.com/office/drawing/2014/main" xmlns="" val="3989159462"/>
                    </a:ext>
                  </a:extLst>
                </a:gridCol>
                <a:gridCol w="1139483">
                  <a:extLst>
                    <a:ext uri="{9D8B030D-6E8A-4147-A177-3AD203B41FA5}">
                      <a16:colId xmlns:a16="http://schemas.microsoft.com/office/drawing/2014/main" xmlns="" val="1707690905"/>
                    </a:ext>
                  </a:extLst>
                </a:gridCol>
                <a:gridCol w="1350499">
                  <a:extLst>
                    <a:ext uri="{9D8B030D-6E8A-4147-A177-3AD203B41FA5}">
                      <a16:colId xmlns:a16="http://schemas.microsoft.com/office/drawing/2014/main" xmlns="" val="364121545"/>
                    </a:ext>
                  </a:extLst>
                </a:gridCol>
                <a:gridCol w="1392701">
                  <a:extLst>
                    <a:ext uri="{9D8B030D-6E8A-4147-A177-3AD203B41FA5}">
                      <a16:colId xmlns:a16="http://schemas.microsoft.com/office/drawing/2014/main" xmlns="" val="1342694551"/>
                    </a:ext>
                  </a:extLst>
                </a:gridCol>
                <a:gridCol w="1413804">
                  <a:extLst>
                    <a:ext uri="{9D8B030D-6E8A-4147-A177-3AD203B41FA5}">
                      <a16:colId xmlns:a16="http://schemas.microsoft.com/office/drawing/2014/main" xmlns="" val="3833504315"/>
                    </a:ext>
                  </a:extLst>
                </a:gridCol>
                <a:gridCol w="1431985">
                  <a:extLst>
                    <a:ext uri="{9D8B030D-6E8A-4147-A177-3AD203B41FA5}">
                      <a16:colId xmlns:a16="http://schemas.microsoft.com/office/drawing/2014/main" xmlns="" val="2078296221"/>
                    </a:ext>
                  </a:extLst>
                </a:gridCol>
              </a:tblGrid>
              <a:tr h="9524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16324497"/>
                  </a:ext>
                </a:extLst>
              </a:tr>
              <a:tr h="30189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«Здравоохранение"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726002"/>
                  </a:ext>
                </a:extLst>
              </a:tr>
              <a:tr h="8545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работников предприятий, прошедших диспансеризацию (за исключением предприятий, работающих за счет средств бюджета Московской области)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за распространения короновирусной инфекции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введенных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 ограничения и самоизоляции населения проведение диспансеризации определенных групп взрослого населения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0264136"/>
                  </a:ext>
                </a:extLst>
              </a:tr>
              <a:tr h="9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населения, прикрепленного к медицинским организациям на территории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1579449"/>
                  </a:ext>
                </a:extLst>
              </a:tr>
              <a:tr h="5723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медицинских работников (врачей первичного звена и специалистов узкого профиля), обеспеченных жильем, из числа привлеченных и нуждающихся в жилье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0651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514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06A631-B082-4708-8543-9AAC5EFFCF77}"/>
              </a:ext>
            </a:extLst>
          </p:cNvPr>
          <p:cNvSpPr txBox="1"/>
          <p:nvPr/>
        </p:nvSpPr>
        <p:spPr>
          <a:xfrm>
            <a:off x="235390" y="398351"/>
            <a:ext cx="10049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3016D09-1F86-4E72-9834-6AFA283F3F38}"/>
              </a:ext>
            </a:extLst>
          </p:cNvPr>
          <p:cNvGraphicFramePr>
            <a:graphicFrameLocks noGrp="1"/>
          </p:cNvGraphicFramePr>
          <p:nvPr/>
        </p:nvGraphicFramePr>
        <p:xfrm>
          <a:off x="334976" y="1229350"/>
          <a:ext cx="10470214" cy="55335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785762">
                  <a:extLst>
                    <a:ext uri="{9D8B030D-6E8A-4147-A177-3AD203B41FA5}">
                      <a16:colId xmlns:a16="http://schemas.microsoft.com/office/drawing/2014/main" xmlns="" val="2480881384"/>
                    </a:ext>
                  </a:extLst>
                </a:gridCol>
                <a:gridCol w="1080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06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4694">
                  <a:extLst>
                    <a:ext uri="{9D8B030D-6E8A-4147-A177-3AD203B41FA5}">
                      <a16:colId xmlns:a16="http://schemas.microsoft.com/office/drawing/2014/main" xmlns="" val="3552040052"/>
                    </a:ext>
                  </a:extLst>
                </a:gridCol>
                <a:gridCol w="1602196">
                  <a:extLst>
                    <a:ext uri="{9D8B030D-6E8A-4147-A177-3AD203B41FA5}">
                      <a16:colId xmlns:a16="http://schemas.microsoft.com/office/drawing/2014/main" xmlns="" val="1427521593"/>
                    </a:ext>
                  </a:extLst>
                </a:gridCol>
              </a:tblGrid>
              <a:tr h="854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неисполнения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0293150"/>
                  </a:ext>
                </a:extLst>
              </a:tr>
              <a:tr h="30979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7274318"/>
                  </a:ext>
                </a:extLst>
              </a:tr>
              <a:tr h="6438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Макропоказатель подпрограммы. Обеспечение роста числа пользователей муниципальных библиотек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связи с пандемией уменьшилось количество пользователей библиотек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7592388"/>
                  </a:ext>
                </a:extLst>
              </a:tr>
              <a:tr h="4622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количества библиотек, внедривших стандарты деятельности библиотеки нового формата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0409223"/>
                  </a:ext>
                </a:extLst>
              </a:tr>
              <a:tr h="6438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муниципальных библиотек, соответствующих требованиям к условиям деятельности библиотек Московской области (стандарту)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5421601"/>
                  </a:ext>
                </a:extLst>
              </a:tr>
              <a:tr h="8255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посещаемости общедоступных (публичных) библиотек, а также культурно-массовых мероприятий, проводимых в библиотеках Московской области к уровню 2017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</a:t>
                      </a:r>
                      <a:r>
                        <a:rPr lang="ru-RU" sz="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проведении мероприятий, связанных с пандемией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extLst>
                  <a:ext uri="{0D108BD9-81ED-4DB2-BD59-A6C34878D82A}">
                    <a16:rowId xmlns:a16="http://schemas.microsoft.com/office/drawing/2014/main" xmlns="" val="41837733"/>
                  </a:ext>
                </a:extLst>
              </a:tr>
              <a:tr h="4622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количества посетителей театрально-концертных и киномероприятий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</a:t>
                      </a:r>
                      <a:r>
                        <a:rPr lang="ru-RU" sz="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проведении мероприятий, связанных с пандемией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extLst>
                  <a:ext uri="{0D108BD9-81ED-4DB2-BD59-A6C34878D82A}">
                    <a16:rowId xmlns:a16="http://schemas.microsoft.com/office/drawing/2014/main" xmlns="" val="2168816275"/>
                  </a:ext>
                </a:extLst>
              </a:tr>
              <a:tr h="324016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количества посетителей киномероприятий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extLst>
                  <a:ext uri="{0D108BD9-81ED-4DB2-BD59-A6C34878D82A}">
                    <a16:rowId xmlns:a16="http://schemas.microsoft.com/office/drawing/2014/main" xmlns="" val="3381622936"/>
                  </a:ext>
                </a:extLst>
              </a:tr>
              <a:tr h="1007122">
                <a:tc>
                  <a:txBody>
                    <a:bodyPr/>
                    <a:lstStyle/>
                    <a:p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посещений организаций культуры (профессиональных театров) МАУ по отношению к уровню 2010 года </a:t>
                      </a:r>
                    </a:p>
                    <a:p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Театр «Камерная сцена») / Театр «Куклы и люди»</a:t>
                      </a:r>
                    </a:p>
                    <a:p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(Приоритетный показатель)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 по отношению к базовому значению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350/215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87,5/316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25/147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</a:t>
                      </a:r>
                      <a:r>
                        <a:rPr lang="ru-RU" sz="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проведении мероприятий, связанных с пандемией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/>
                </a:tc>
                <a:extLst>
                  <a:ext uri="{0D108BD9-81ED-4DB2-BD59-A6C34878D82A}">
                    <a16:rowId xmlns:a16="http://schemas.microsoft.com/office/drawing/2014/main" xmlns="" val="3172449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735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AC8C9B3A-61BA-41C2-B7BC-9DCDCAD90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051104"/>
              </p:ext>
            </p:extLst>
          </p:nvPr>
        </p:nvGraphicFramePr>
        <p:xfrm>
          <a:off x="190006" y="1611517"/>
          <a:ext cx="10533412" cy="440541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48841">
                  <a:extLst>
                    <a:ext uri="{9D8B030D-6E8A-4147-A177-3AD203B41FA5}">
                      <a16:colId xmlns:a16="http://schemas.microsoft.com/office/drawing/2014/main" xmlns="" val="497858126"/>
                    </a:ext>
                  </a:extLst>
                </a:gridCol>
                <a:gridCol w="11961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8020">
                  <a:extLst>
                    <a:ext uri="{9D8B030D-6E8A-4147-A177-3AD203B41FA5}">
                      <a16:colId xmlns:a16="http://schemas.microsoft.com/office/drawing/2014/main" xmlns="" val="3922917719"/>
                    </a:ext>
                  </a:extLst>
                </a:gridCol>
                <a:gridCol w="1276006">
                  <a:extLst>
                    <a:ext uri="{9D8B030D-6E8A-4147-A177-3AD203B41FA5}">
                      <a16:colId xmlns:a16="http://schemas.microsoft.com/office/drawing/2014/main" xmlns="" val="3530365374"/>
                    </a:ext>
                  </a:extLst>
                </a:gridCol>
                <a:gridCol w="1362636">
                  <a:extLst>
                    <a:ext uri="{9D8B030D-6E8A-4147-A177-3AD203B41FA5}">
                      <a16:colId xmlns:a16="http://schemas.microsoft.com/office/drawing/2014/main" xmlns="" val="2099077970"/>
                    </a:ext>
                  </a:extLst>
                </a:gridCol>
                <a:gridCol w="1991794">
                  <a:extLst>
                    <a:ext uri="{9D8B030D-6E8A-4147-A177-3AD203B41FA5}">
                      <a16:colId xmlns:a16="http://schemas.microsoft.com/office/drawing/2014/main" xmlns="" val="2050695163"/>
                    </a:ext>
                  </a:extLst>
                </a:gridCol>
              </a:tblGrid>
              <a:tr h="1026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неисполнения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39926102"/>
                  </a:ext>
                </a:extLst>
              </a:tr>
              <a:tr h="30918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19397840"/>
                  </a:ext>
                </a:extLst>
              </a:tr>
              <a:tr h="442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количества посещений театров (мероприятий в России)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</a:t>
                      </a:r>
                      <a:r>
                        <a:rPr lang="ru-RU" sz="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проведении мероприятий, связанных с пандемией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8497054"/>
                  </a:ext>
                </a:extLst>
              </a:tr>
              <a:tr h="4265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на 15 % числа посещений организаций культуры к 2018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 к базовому году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</a:t>
                      </a:r>
                      <a:r>
                        <a:rPr lang="ru-RU" sz="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проведении мероприятий, связанных с пандемией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538827"/>
                  </a:ext>
                </a:extLst>
              </a:tr>
              <a:tr h="929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отремонтированных объектов организаций культуры (по которым проведен капитальный ремонт, техническое переоснащение современным непроизводственным оборудованием и благоустройство территории)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4302250"/>
                  </a:ext>
                </a:extLst>
              </a:tr>
              <a:tr h="4265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организаций культуры, получивших современное оборудование в.т.ч. кинооборудование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4678606"/>
                  </a:ext>
                </a:extLst>
              </a:tr>
              <a:tr h="7076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доли учреждений клубного типа, соответствующих Требованиям к условиям деятельности культурно-досуговых учреждений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26982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DA037A-E97D-42C6-BE4A-D5A7AA9C0937}"/>
              </a:ext>
            </a:extLst>
          </p:cNvPr>
          <p:cNvSpPr txBox="1"/>
          <p:nvPr/>
        </p:nvSpPr>
        <p:spPr>
          <a:xfrm>
            <a:off x="497940" y="633743"/>
            <a:ext cx="99316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88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E62BD4-522A-44BB-9EF5-96053C28063C}"/>
              </a:ext>
            </a:extLst>
          </p:cNvPr>
          <p:cNvSpPr txBox="1"/>
          <p:nvPr/>
        </p:nvSpPr>
        <p:spPr>
          <a:xfrm>
            <a:off x="543208" y="407406"/>
            <a:ext cx="10058400" cy="860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87A0AD4F-F151-4932-9D60-2C5CBF981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130836"/>
              </p:ext>
            </p:extLst>
          </p:nvPr>
        </p:nvGraphicFramePr>
        <p:xfrm>
          <a:off x="299103" y="1640793"/>
          <a:ext cx="10481330" cy="486942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02878">
                  <a:extLst>
                    <a:ext uri="{9D8B030D-6E8A-4147-A177-3AD203B41FA5}">
                      <a16:colId xmlns:a16="http://schemas.microsoft.com/office/drawing/2014/main" xmlns="" val="3197347503"/>
                    </a:ext>
                  </a:extLst>
                </a:gridCol>
                <a:gridCol w="1113114">
                  <a:extLst>
                    <a:ext uri="{9D8B030D-6E8A-4147-A177-3AD203B41FA5}">
                      <a16:colId xmlns:a16="http://schemas.microsoft.com/office/drawing/2014/main" xmlns="" val="3608798861"/>
                    </a:ext>
                  </a:extLst>
                </a:gridCol>
                <a:gridCol w="1291213">
                  <a:extLst>
                    <a:ext uri="{9D8B030D-6E8A-4147-A177-3AD203B41FA5}">
                      <a16:colId xmlns:a16="http://schemas.microsoft.com/office/drawing/2014/main" xmlns="" val="4074448925"/>
                    </a:ext>
                  </a:extLst>
                </a:gridCol>
                <a:gridCol w="1411793">
                  <a:extLst>
                    <a:ext uri="{9D8B030D-6E8A-4147-A177-3AD203B41FA5}">
                      <a16:colId xmlns:a16="http://schemas.microsoft.com/office/drawing/2014/main" xmlns="" val="1506745777"/>
                    </a:ext>
                  </a:extLst>
                </a:gridCol>
                <a:gridCol w="1426866">
                  <a:extLst>
                    <a:ext uri="{9D8B030D-6E8A-4147-A177-3AD203B41FA5}">
                      <a16:colId xmlns:a16="http://schemas.microsoft.com/office/drawing/2014/main" xmlns="" val="3215936609"/>
                    </a:ext>
                  </a:extLst>
                </a:gridCol>
                <a:gridCol w="1435466">
                  <a:extLst>
                    <a:ext uri="{9D8B030D-6E8A-4147-A177-3AD203B41FA5}">
                      <a16:colId xmlns:a16="http://schemas.microsoft.com/office/drawing/2014/main" xmlns="" val="497136189"/>
                    </a:ext>
                  </a:extLst>
                </a:gridCol>
              </a:tblGrid>
              <a:tr h="967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неисполнения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51460383"/>
                  </a:ext>
                </a:extLst>
              </a:tr>
              <a:tr h="30466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5378930"/>
                  </a:ext>
                </a:extLst>
              </a:tr>
              <a:tr h="11213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числа посещений платных культурно-массовых мероприятий клубов и домов культуры к уровню 2017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</a:t>
                      </a:r>
                      <a:r>
                        <a:rPr lang="ru-RU" sz="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проведении мероприятий, связанных с пандемией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9302594"/>
                  </a:ext>
                </a:extLst>
              </a:tr>
              <a:tr h="776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числа участников клубных формирований к уровню 2017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</a:t>
                      </a:r>
                      <a:r>
                        <a:rPr lang="ru-RU" sz="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проведении мероприятий, связанных с пандемией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5952032"/>
                  </a:ext>
                </a:extLst>
              </a:tr>
              <a:tr h="776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праздничных и культурно-массовых мероприятий, в т.ч. творческих фестивалей и конкурсов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</a:t>
                      </a:r>
                      <a:r>
                        <a:rPr lang="ru-RU" sz="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проведении мероприятий, связанных с пандемией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5254386"/>
                  </a:ext>
                </a:extLst>
              </a:tr>
              <a:tr h="921473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7754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148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18D2BB-FD4A-4741-AC5D-C5917099F66F}"/>
              </a:ext>
            </a:extLst>
          </p:cNvPr>
          <p:cNvSpPr txBox="1"/>
          <p:nvPr/>
        </p:nvSpPr>
        <p:spPr>
          <a:xfrm>
            <a:off x="588474" y="380248"/>
            <a:ext cx="9940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6E541974-EF0F-4427-A008-395AC21C9C53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02463"/>
          <a:ext cx="9711350" cy="41967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150494">
                  <a:extLst>
                    <a:ext uri="{9D8B030D-6E8A-4147-A177-3AD203B41FA5}">
                      <a16:colId xmlns:a16="http://schemas.microsoft.com/office/drawing/2014/main" xmlns="" val="3660925041"/>
                    </a:ext>
                  </a:extLst>
                </a:gridCol>
                <a:gridCol w="969626">
                  <a:extLst>
                    <a:ext uri="{9D8B030D-6E8A-4147-A177-3AD203B41FA5}">
                      <a16:colId xmlns:a16="http://schemas.microsoft.com/office/drawing/2014/main" xmlns="" val="1160041853"/>
                    </a:ext>
                  </a:extLst>
                </a:gridCol>
                <a:gridCol w="1188576">
                  <a:extLst>
                    <a:ext uri="{9D8B030D-6E8A-4147-A177-3AD203B41FA5}">
                      <a16:colId xmlns:a16="http://schemas.microsoft.com/office/drawing/2014/main" xmlns="" val="3117835776"/>
                    </a:ext>
                  </a:extLst>
                </a:gridCol>
                <a:gridCol w="1146871">
                  <a:extLst>
                    <a:ext uri="{9D8B030D-6E8A-4147-A177-3AD203B41FA5}">
                      <a16:colId xmlns:a16="http://schemas.microsoft.com/office/drawing/2014/main" xmlns="" val="2743574010"/>
                    </a:ext>
                  </a:extLst>
                </a:gridCol>
                <a:gridCol w="1255783">
                  <a:extLst>
                    <a:ext uri="{9D8B030D-6E8A-4147-A177-3AD203B41FA5}">
                      <a16:colId xmlns:a16="http://schemas.microsoft.com/office/drawing/2014/main" xmlns="" val="956208461"/>
                    </a:ext>
                  </a:extLst>
                </a:gridCol>
              </a:tblGrid>
              <a:tr h="641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3099294277"/>
                  </a:ext>
                </a:extLst>
              </a:tr>
              <a:tr h="27483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9294012"/>
                  </a:ext>
                </a:extLst>
              </a:tr>
              <a:tr h="7634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771378388"/>
                  </a:ext>
                </a:extLst>
              </a:tr>
              <a:tr h="617614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946180517"/>
                  </a:ext>
                </a:extLst>
              </a:tr>
              <a:tr h="5954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174320802"/>
                  </a:ext>
                </a:extLst>
              </a:tr>
              <a:tr h="970536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числа посетителей парков культуры и отдыха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134249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6867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2AB1068D-F70D-48B4-AB2C-72DB2BF81DA8}"/>
              </a:ext>
            </a:extLst>
          </p:cNvPr>
          <p:cNvGraphicFramePr>
            <a:graphicFrameLocks noGrp="1"/>
          </p:cNvGraphicFramePr>
          <p:nvPr/>
        </p:nvGraphicFramePr>
        <p:xfrm>
          <a:off x="261258" y="1271450"/>
          <a:ext cx="10537371" cy="55314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126798">
                  <a:extLst>
                    <a:ext uri="{9D8B030D-6E8A-4147-A177-3AD203B41FA5}">
                      <a16:colId xmlns:a16="http://schemas.microsoft.com/office/drawing/2014/main" xmlns="" val="184427545"/>
                    </a:ext>
                  </a:extLst>
                </a:gridCol>
                <a:gridCol w="1086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95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9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82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6494">
                  <a:extLst>
                    <a:ext uri="{9D8B030D-6E8A-4147-A177-3AD203B41FA5}">
                      <a16:colId xmlns:a16="http://schemas.microsoft.com/office/drawing/2014/main" xmlns="" val="3832358225"/>
                    </a:ext>
                  </a:extLst>
                </a:gridCol>
              </a:tblGrid>
              <a:tr h="663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неисполнения</a:t>
                      </a:r>
                    </a:p>
                  </a:txBody>
                  <a:tcPr marL="12700" marR="12700" marT="9518" marB="0" anchor="ctr"/>
                </a:tc>
                <a:extLst>
                  <a:ext uri="{0D108BD9-81ED-4DB2-BD59-A6C34878D82A}">
                    <a16:rowId xmlns:a16="http://schemas.microsoft.com/office/drawing/2014/main" xmlns="" val="2889636272"/>
                  </a:ext>
                </a:extLst>
              </a:tr>
              <a:tr h="19902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extLst>
                  <a:ext uri="{0D108BD9-81ED-4DB2-BD59-A6C34878D82A}">
                    <a16:rowId xmlns:a16="http://schemas.microsoft.com/office/drawing/2014/main" xmlns="" val="3433491710"/>
                  </a:ext>
                </a:extLst>
              </a:tr>
              <a:tr h="9513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численности детей в возрасте от 3 до 7 лет, получающих дошкольное образование в текущем году, к сумме численности детей в возрасте от 3 до 7 лет, получающих дошкольное образование в текущем году, и численности детей в возрасте от 3 до 7 лет, находящихся в очереди на получение в текущем году дошкольного образования,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3618823628"/>
                  </a:ext>
                </a:extLst>
              </a:tr>
              <a:tr h="412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полутора до трех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2428201378"/>
                  </a:ext>
                </a:extLst>
              </a:tr>
              <a:tr h="713991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области, всего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2859311546"/>
                  </a:ext>
                </a:extLst>
              </a:tr>
              <a:tr h="4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деятельности,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744765659"/>
                  </a:ext>
                </a:extLst>
              </a:tr>
              <a:tr h="6372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детей, получивших рекомендации по построению индивидуального учебного плана в соответствии с выбранными профессиональными компетенциями (профессиональными областями деятельности)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4168264001"/>
                  </a:ext>
                </a:extLst>
              </a:tr>
              <a:tr h="927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выпускников текущего года, набравших 220 баллов и более по 3 предметам, к общему количеству выпускников текущего года, сдавших ЕГЭ по 3 и более предметам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</a:t>
                      </a: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связи с эпидемиологической ситуацией, обязательными экзаменами были только по русскому языку и математике. Выпускники, кто не поступал в ВУЗ не сдавали экзамены на выбор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3186588900"/>
                  </a:ext>
                </a:extLst>
              </a:tr>
              <a:tr h="4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области,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100,92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5505338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740130-6A17-44DE-9ECF-7C87C1FBC853}"/>
              </a:ext>
            </a:extLst>
          </p:cNvPr>
          <p:cNvSpPr txBox="1"/>
          <p:nvPr/>
        </p:nvSpPr>
        <p:spPr>
          <a:xfrm>
            <a:off x="344032" y="334979"/>
            <a:ext cx="10148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0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73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079741"/>
              </p:ext>
            </p:extLst>
          </p:nvPr>
        </p:nvGraphicFramePr>
        <p:xfrm>
          <a:off x="429530" y="388434"/>
          <a:ext cx="8982099" cy="5715002"/>
        </p:xfrm>
        <a:graphic>
          <a:graphicData uri="http://schemas.openxmlformats.org/drawingml/2006/table">
            <a:tbl>
              <a:tblPr/>
              <a:tblGrid>
                <a:gridCol w="89820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858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направления бюджетной, налоговой и долговой политики городского округа Лобня в 2020 году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Бюджетная и налоговая политика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3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2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обеспечение сбалансированности и устойчивости бюджета города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безусловное исполнение принятых социальных обязательств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реализация указов Президента России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повышение эффективности бюджетных расходов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3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повышение доступности и качества государственных и муниципальных услуг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совершенствование программно-целевого принципа планирования бюджета  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обеспечение открытости и прозрачности бюджетного процесса.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182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60C84608-BBD7-4BC8-AC91-98B73A4A0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891940"/>
              </p:ext>
            </p:extLst>
          </p:nvPr>
        </p:nvGraphicFramePr>
        <p:xfrm>
          <a:off x="609599" y="1584357"/>
          <a:ext cx="9874314" cy="29651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14917">
                  <a:extLst>
                    <a:ext uri="{9D8B030D-6E8A-4147-A177-3AD203B41FA5}">
                      <a16:colId xmlns:a16="http://schemas.microsoft.com/office/drawing/2014/main" xmlns="" val="778947292"/>
                    </a:ext>
                  </a:extLst>
                </a:gridCol>
                <a:gridCol w="1027825">
                  <a:extLst>
                    <a:ext uri="{9D8B030D-6E8A-4147-A177-3AD203B41FA5}">
                      <a16:colId xmlns:a16="http://schemas.microsoft.com/office/drawing/2014/main" xmlns="" val="4072221639"/>
                    </a:ext>
                  </a:extLst>
                </a:gridCol>
                <a:gridCol w="11836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31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823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823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63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неисполнения</a:t>
                      </a:r>
                    </a:p>
                  </a:txBody>
                  <a:tcPr marL="12700" marR="12700" marT="9518" marB="0" anchor="ctr"/>
                </a:tc>
                <a:extLst>
                  <a:ext uri="{0D108BD9-81ED-4DB2-BD59-A6C34878D82A}">
                    <a16:rowId xmlns:a16="http://schemas.microsoft.com/office/drawing/2014/main" xmlns="" val="643738538"/>
                  </a:ext>
                </a:extLst>
              </a:tr>
              <a:tr h="21123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3491802"/>
                  </a:ext>
                </a:extLst>
              </a:tr>
              <a:tr h="517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 в возрасте от 5 до 17 лет (включительно), посещающих объединения образовательных организаций, участвующих в проекте «Наука в Подмосковье»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2744378575"/>
                  </a:ext>
                </a:extLst>
              </a:tr>
              <a:tr h="517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образовательных организаций в сфере культуры (детские школы по видам искусств), оснащенных музыкальными инструментами, оборудованием, материалами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2223690246"/>
                  </a:ext>
                </a:extLst>
              </a:tr>
              <a:tr h="500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культуры,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Ограничения</a:t>
                      </a:r>
                      <a:r>
                        <a:rPr lang="ru-RU" sz="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проведении мероприятий, связанных с пандемией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3825499552"/>
                  </a:ext>
                </a:extLst>
              </a:tr>
              <a:tr h="500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 прошли регистрацию в навигаторе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/>
                </a:tc>
                <a:extLst>
                  <a:ext uri="{0D108BD9-81ED-4DB2-BD59-A6C34878D82A}">
                    <a16:rowId xmlns:a16="http://schemas.microsoft.com/office/drawing/2014/main" xmlns="" val="24257966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F0CE28-6B38-4785-981A-F106FA7F9FE3}"/>
              </a:ext>
            </a:extLst>
          </p:cNvPr>
          <p:cNvSpPr txBox="1"/>
          <p:nvPr/>
        </p:nvSpPr>
        <p:spPr>
          <a:xfrm>
            <a:off x="479834" y="271604"/>
            <a:ext cx="100040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58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1A763A75-0EE0-4A69-AD61-DA2AE2135EDA}"/>
              </a:ext>
            </a:extLst>
          </p:cNvPr>
          <p:cNvGraphicFramePr>
            <a:graphicFrameLocks noGrp="1"/>
          </p:cNvGraphicFramePr>
          <p:nvPr/>
        </p:nvGraphicFramePr>
        <p:xfrm>
          <a:off x="500873" y="1093547"/>
          <a:ext cx="10085561" cy="50722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214138">
                  <a:extLst>
                    <a:ext uri="{9D8B030D-6E8A-4147-A177-3AD203B41FA5}">
                      <a16:colId xmlns:a16="http://schemas.microsoft.com/office/drawing/2014/main" xmlns="" val="4010701913"/>
                    </a:ext>
                  </a:extLst>
                </a:gridCol>
                <a:gridCol w="94038">
                  <a:extLst>
                    <a:ext uri="{9D8B030D-6E8A-4147-A177-3AD203B41FA5}">
                      <a16:colId xmlns:a16="http://schemas.microsoft.com/office/drawing/2014/main" xmlns="" val="3757178749"/>
                    </a:ext>
                  </a:extLst>
                </a:gridCol>
                <a:gridCol w="980339">
                  <a:extLst>
                    <a:ext uri="{9D8B030D-6E8A-4147-A177-3AD203B41FA5}">
                      <a16:colId xmlns:a16="http://schemas.microsoft.com/office/drawing/2014/main" xmlns="" val="474522513"/>
                    </a:ext>
                  </a:extLst>
                </a:gridCol>
                <a:gridCol w="1294694">
                  <a:extLst>
                    <a:ext uri="{9D8B030D-6E8A-4147-A177-3AD203B41FA5}">
                      <a16:colId xmlns:a16="http://schemas.microsoft.com/office/drawing/2014/main" xmlns="" val="2441757230"/>
                    </a:ext>
                  </a:extLst>
                </a:gridCol>
                <a:gridCol w="1202217">
                  <a:extLst>
                    <a:ext uri="{9D8B030D-6E8A-4147-A177-3AD203B41FA5}">
                      <a16:colId xmlns:a16="http://schemas.microsoft.com/office/drawing/2014/main" xmlns="" val="2559633286"/>
                    </a:ext>
                  </a:extLst>
                </a:gridCol>
                <a:gridCol w="1300135">
                  <a:extLst>
                    <a:ext uri="{9D8B030D-6E8A-4147-A177-3AD203B41FA5}">
                      <a16:colId xmlns:a16="http://schemas.microsoft.com/office/drawing/2014/main" xmlns="" val="1966681700"/>
                    </a:ext>
                  </a:extLst>
                </a:gridCol>
              </a:tblGrid>
              <a:tr h="800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516894817"/>
                  </a:ext>
                </a:extLst>
              </a:tr>
              <a:tr h="30114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Социальная защита населения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1364572"/>
                  </a:ext>
                </a:extLst>
              </a:tr>
              <a:tr h="365757">
                <a:tc gridSpan="2"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бедности</a:t>
                      </a: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759675325"/>
                  </a:ext>
                </a:extLst>
              </a:tr>
              <a:tr h="44946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Активное долголетие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664,0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941456630"/>
                  </a:ext>
                </a:extLst>
              </a:tr>
              <a:tr h="55733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Доступная среда – Доступность для инвалидов и других маломобильных групп населения муниципальных приоритетных объектов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994768913"/>
                  </a:ext>
                </a:extLst>
              </a:tr>
              <a:tr h="60228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056293059"/>
                  </a:ext>
                </a:extLst>
              </a:tr>
              <a:tr h="5033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967832540"/>
                  </a:ext>
                </a:extLst>
              </a:tr>
              <a:tr h="8365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детей-инвалидов школьного возраста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611654783"/>
                  </a:ext>
                </a:extLst>
              </a:tr>
              <a:tr h="65247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59555865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4EB4C8-6BD2-4B7A-94EC-4D2BDC3DC877}"/>
              </a:ext>
            </a:extLst>
          </p:cNvPr>
          <p:cNvSpPr txBox="1"/>
          <p:nvPr/>
        </p:nvSpPr>
        <p:spPr>
          <a:xfrm>
            <a:off x="516048" y="262550"/>
            <a:ext cx="100855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349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054404DB-D409-4C82-B5A4-64BB009914B6}"/>
              </a:ext>
            </a:extLst>
          </p:cNvPr>
          <p:cNvGraphicFramePr>
            <a:graphicFrameLocks noGrp="1"/>
          </p:cNvGraphicFramePr>
          <p:nvPr/>
        </p:nvGraphicFramePr>
        <p:xfrm>
          <a:off x="570368" y="1330859"/>
          <a:ext cx="10232825" cy="4808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23755">
                  <a:extLst>
                    <a:ext uri="{9D8B030D-6E8A-4147-A177-3AD203B41FA5}">
                      <a16:colId xmlns:a16="http://schemas.microsoft.com/office/drawing/2014/main" xmlns="" val="1143913320"/>
                    </a:ext>
                  </a:extLst>
                </a:gridCol>
                <a:gridCol w="995516">
                  <a:extLst>
                    <a:ext uri="{9D8B030D-6E8A-4147-A177-3AD203B41FA5}">
                      <a16:colId xmlns:a16="http://schemas.microsoft.com/office/drawing/2014/main" xmlns="" val="1179285129"/>
                    </a:ext>
                  </a:extLst>
                </a:gridCol>
                <a:gridCol w="1312606">
                  <a:extLst>
                    <a:ext uri="{9D8B030D-6E8A-4147-A177-3AD203B41FA5}">
                      <a16:colId xmlns:a16="http://schemas.microsoft.com/office/drawing/2014/main" xmlns="" val="2626261833"/>
                    </a:ext>
                  </a:extLst>
                </a:gridCol>
                <a:gridCol w="1246239">
                  <a:extLst>
                    <a:ext uri="{9D8B030D-6E8A-4147-A177-3AD203B41FA5}">
                      <a16:colId xmlns:a16="http://schemas.microsoft.com/office/drawing/2014/main" xmlns="" val="2930158586"/>
                    </a:ext>
                  </a:extLst>
                </a:gridCol>
                <a:gridCol w="1312606">
                  <a:extLst>
                    <a:ext uri="{9D8B030D-6E8A-4147-A177-3AD203B41FA5}">
                      <a16:colId xmlns:a16="http://schemas.microsoft.com/office/drawing/2014/main" xmlns="" val="4086134271"/>
                    </a:ext>
                  </a:extLst>
                </a:gridCol>
                <a:gridCol w="1342103">
                  <a:extLst>
                    <a:ext uri="{9D8B030D-6E8A-4147-A177-3AD203B41FA5}">
                      <a16:colId xmlns:a16="http://schemas.microsoft.com/office/drawing/2014/main" xmlns="" val="3973893265"/>
                    </a:ext>
                  </a:extLst>
                </a:gridCol>
              </a:tblGrid>
              <a:tr h="6801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неисполнения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556208879"/>
                  </a:ext>
                </a:extLst>
              </a:tr>
              <a:tr h="291486">
                <a:tc gridSpan="6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Социальная защита населения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3797150"/>
                  </a:ext>
                </a:extLst>
              </a:tr>
              <a:tr h="809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343184918"/>
                  </a:ext>
                </a:extLst>
              </a:tr>
              <a:tr h="453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 НКО, которым оказана поддержка органами местного самоуправления всего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831760532"/>
                  </a:ext>
                </a:extLst>
              </a:tr>
              <a:tr h="6315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расходов, направляемых на предоставление субсидий СО НКО, в общем объеме расходов бюджета муниципального образования Московской области на социальную сферу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Участников конкурса на предоставление субсидии СО НКО не было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869352248"/>
                  </a:ext>
                </a:extLst>
              </a:tr>
              <a:tr h="4717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 НКО, которым оказана  финансовая поддержка органами местного самоуправления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408345560"/>
                  </a:ext>
                </a:extLst>
              </a:tr>
              <a:tr h="453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 НКО, которым оказана имущественная поддержка органами местного самоуправления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819615745"/>
                  </a:ext>
                </a:extLst>
              </a:tr>
              <a:tr h="4717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метров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535069151"/>
                  </a:ext>
                </a:extLst>
              </a:tr>
              <a:tr h="4717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 НКО, которым оказана консультационная поддержка органами местного самоуправления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1504025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6FA89D-E3C2-412A-A319-0B30F1CFC612}"/>
              </a:ext>
            </a:extLst>
          </p:cNvPr>
          <p:cNvSpPr txBox="1"/>
          <p:nvPr/>
        </p:nvSpPr>
        <p:spPr>
          <a:xfrm>
            <a:off x="470780" y="416459"/>
            <a:ext cx="10420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91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4B9B619A-7678-4B9C-810B-DEC445B1D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743725"/>
              </p:ext>
            </p:extLst>
          </p:nvPr>
        </p:nvGraphicFramePr>
        <p:xfrm>
          <a:off x="609600" y="1593410"/>
          <a:ext cx="9819992" cy="369832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21601">
                  <a:extLst>
                    <a:ext uri="{9D8B030D-6E8A-4147-A177-3AD203B41FA5}">
                      <a16:colId xmlns:a16="http://schemas.microsoft.com/office/drawing/2014/main" xmlns="" val="3758163966"/>
                    </a:ext>
                  </a:extLst>
                </a:gridCol>
                <a:gridCol w="1175851">
                  <a:extLst>
                    <a:ext uri="{9D8B030D-6E8A-4147-A177-3AD203B41FA5}">
                      <a16:colId xmlns:a16="http://schemas.microsoft.com/office/drawing/2014/main" xmlns="" val="2542109981"/>
                    </a:ext>
                  </a:extLst>
                </a:gridCol>
                <a:gridCol w="1236461">
                  <a:extLst>
                    <a:ext uri="{9D8B030D-6E8A-4147-A177-3AD203B41FA5}">
                      <a16:colId xmlns:a16="http://schemas.microsoft.com/office/drawing/2014/main" xmlns="" val="2256426983"/>
                    </a:ext>
                  </a:extLst>
                </a:gridCol>
                <a:gridCol w="1212217">
                  <a:extLst>
                    <a:ext uri="{9D8B030D-6E8A-4147-A177-3AD203B41FA5}">
                      <a16:colId xmlns:a16="http://schemas.microsoft.com/office/drawing/2014/main" xmlns="" val="191505130"/>
                    </a:ext>
                  </a:extLst>
                </a:gridCol>
                <a:gridCol w="1273862">
                  <a:extLst>
                    <a:ext uri="{9D8B030D-6E8A-4147-A177-3AD203B41FA5}">
                      <a16:colId xmlns:a16="http://schemas.microsoft.com/office/drawing/2014/main" xmlns="" val="3143655069"/>
                    </a:ext>
                  </a:extLst>
                </a:gridCol>
              </a:tblGrid>
              <a:tr h="6430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84578524"/>
                  </a:ext>
                </a:extLst>
              </a:tr>
              <a:tr h="27557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«Спорт"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2119863"/>
                  </a:ext>
                </a:extLst>
              </a:tr>
              <a:tr h="1042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43,6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769108121"/>
                  </a:ext>
                </a:extLst>
              </a:tr>
              <a:tr h="8494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 и молодежи (возраст 3-29 лет), систематически занимающихся физической культурой и спортом, в общей численности детей и молодежи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83246187"/>
                  </a:ext>
                </a:extLst>
              </a:tr>
              <a:tr h="7704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граждан среднего возраста (женщины: 30-54 года; мужчины: 30-59 лет), систематически занимающихся физической культурой и спортом, в общей численности граждан среднего возраста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2240222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352940-AAFC-438B-8010-99220C881AD4}"/>
              </a:ext>
            </a:extLst>
          </p:cNvPr>
          <p:cNvSpPr txBox="1"/>
          <p:nvPr/>
        </p:nvSpPr>
        <p:spPr>
          <a:xfrm>
            <a:off x="609600" y="651850"/>
            <a:ext cx="9964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25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B1742FCD-CA2E-44AA-B7F9-EB9B6A5D449B}"/>
              </a:ext>
            </a:extLst>
          </p:cNvPr>
          <p:cNvGraphicFramePr>
            <a:graphicFrameLocks noGrp="1"/>
          </p:cNvGraphicFramePr>
          <p:nvPr/>
        </p:nvGraphicFramePr>
        <p:xfrm>
          <a:off x="497943" y="1376128"/>
          <a:ext cx="9832064" cy="50826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60260">
                  <a:extLst>
                    <a:ext uri="{9D8B030D-6E8A-4147-A177-3AD203B41FA5}">
                      <a16:colId xmlns:a16="http://schemas.microsoft.com/office/drawing/2014/main" xmlns="" val="2331971735"/>
                    </a:ext>
                  </a:extLst>
                </a:gridCol>
                <a:gridCol w="1193704">
                  <a:extLst>
                    <a:ext uri="{9D8B030D-6E8A-4147-A177-3AD203B41FA5}">
                      <a16:colId xmlns:a16="http://schemas.microsoft.com/office/drawing/2014/main" xmlns="" val="3813256175"/>
                    </a:ext>
                  </a:extLst>
                </a:gridCol>
                <a:gridCol w="1193704">
                  <a:extLst>
                    <a:ext uri="{9D8B030D-6E8A-4147-A177-3AD203B41FA5}">
                      <a16:colId xmlns:a16="http://schemas.microsoft.com/office/drawing/2014/main" xmlns="" val="2796420709"/>
                    </a:ext>
                  </a:extLst>
                </a:gridCol>
                <a:gridCol w="1193704">
                  <a:extLst>
                    <a:ext uri="{9D8B030D-6E8A-4147-A177-3AD203B41FA5}">
                      <a16:colId xmlns:a16="http://schemas.microsoft.com/office/drawing/2014/main" xmlns="" val="1328784690"/>
                    </a:ext>
                  </a:extLst>
                </a:gridCol>
                <a:gridCol w="1290692">
                  <a:extLst>
                    <a:ext uri="{9D8B030D-6E8A-4147-A177-3AD203B41FA5}">
                      <a16:colId xmlns:a16="http://schemas.microsoft.com/office/drawing/2014/main" xmlns="" val="3389049979"/>
                    </a:ext>
                  </a:extLst>
                </a:gridCol>
              </a:tblGrid>
              <a:tr h="1039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2922792691"/>
                  </a:ext>
                </a:extLst>
              </a:tr>
              <a:tr h="28758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«Спорт"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2404593"/>
                  </a:ext>
                </a:extLst>
              </a:tr>
              <a:tr h="623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граждан старшего возраста (женщины: 55-79 лет; мужчины: 60-79 лет), систематически занимающихся физической культурой и спортом, в общей численности граждан старшего возраста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626274194"/>
                  </a:ext>
                </a:extLst>
              </a:tr>
              <a:tr h="4473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709193661"/>
                  </a:ext>
                </a:extLst>
              </a:tr>
              <a:tr h="798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583121226"/>
                  </a:ext>
                </a:extLst>
              </a:tr>
              <a:tr h="623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Макропоказатель – Доля обучающихся и студентов, систематически занимающихся физической культурой и спортом, в общей численности обучающихся и студентов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075228643"/>
                  </a:ext>
                </a:extLst>
              </a:tr>
              <a:tr h="623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занимающихся в спортивных организациях, в общей численности детей и молодежи в возрасте 6-15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485310524"/>
                  </a:ext>
                </a:extLst>
              </a:tr>
              <a:tr h="623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населения муниципального образования Московской области, занятого в экономике, занимающегося физической культурой и спортом, в общей численности населения, занятого в экономике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5387482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F63A95-E4DC-45A5-ADF9-0C7D8E27F234}"/>
              </a:ext>
            </a:extLst>
          </p:cNvPr>
          <p:cNvSpPr txBox="1"/>
          <p:nvPr/>
        </p:nvSpPr>
        <p:spPr>
          <a:xfrm>
            <a:off x="407406" y="416393"/>
            <a:ext cx="10094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74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AEF268-D9CA-4A5A-8494-A89956408AFE}"/>
              </a:ext>
            </a:extLst>
          </p:cNvPr>
          <p:cNvSpPr txBox="1"/>
          <p:nvPr/>
        </p:nvSpPr>
        <p:spPr>
          <a:xfrm>
            <a:off x="217283" y="307818"/>
            <a:ext cx="10221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E63E0ED3-27A5-4D9C-BB6A-C6E7E5FA7A0E}"/>
              </a:ext>
            </a:extLst>
          </p:cNvPr>
          <p:cNvGraphicFramePr>
            <a:graphicFrameLocks noGrp="1"/>
          </p:cNvGraphicFramePr>
          <p:nvPr/>
        </p:nvGraphicFramePr>
        <p:xfrm>
          <a:off x="416459" y="1593410"/>
          <a:ext cx="9650994" cy="375852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696913">
                  <a:extLst>
                    <a:ext uri="{9D8B030D-6E8A-4147-A177-3AD203B41FA5}">
                      <a16:colId xmlns:a16="http://schemas.microsoft.com/office/drawing/2014/main" xmlns="" val="1129428904"/>
                    </a:ext>
                  </a:extLst>
                </a:gridCol>
                <a:gridCol w="1090305">
                  <a:extLst>
                    <a:ext uri="{9D8B030D-6E8A-4147-A177-3AD203B41FA5}">
                      <a16:colId xmlns:a16="http://schemas.microsoft.com/office/drawing/2014/main" xmlns="" val="645089404"/>
                    </a:ext>
                  </a:extLst>
                </a:gridCol>
                <a:gridCol w="1301744">
                  <a:extLst>
                    <a:ext uri="{9D8B030D-6E8A-4147-A177-3AD203B41FA5}">
                      <a16:colId xmlns:a16="http://schemas.microsoft.com/office/drawing/2014/main" xmlns="" val="3766796355"/>
                    </a:ext>
                  </a:extLst>
                </a:gridCol>
                <a:gridCol w="1197781">
                  <a:extLst>
                    <a:ext uri="{9D8B030D-6E8A-4147-A177-3AD203B41FA5}">
                      <a16:colId xmlns:a16="http://schemas.microsoft.com/office/drawing/2014/main" xmlns="" val="4036114624"/>
                    </a:ext>
                  </a:extLst>
                </a:gridCol>
                <a:gridCol w="1364251">
                  <a:extLst>
                    <a:ext uri="{9D8B030D-6E8A-4147-A177-3AD203B41FA5}">
                      <a16:colId xmlns:a16="http://schemas.microsoft.com/office/drawing/2014/main" xmlns="" val="3616039779"/>
                    </a:ext>
                  </a:extLst>
                </a:gridCol>
              </a:tblGrid>
              <a:tr h="820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60365698"/>
                  </a:ext>
                </a:extLst>
              </a:tr>
              <a:tr h="27552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«Спорт"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7980604"/>
                  </a:ext>
                </a:extLst>
              </a:tr>
              <a:tr h="596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25862540"/>
                  </a:ext>
                </a:extLst>
              </a:tr>
              <a:tr h="765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61714265"/>
                  </a:ext>
                </a:extLst>
              </a:tr>
              <a:tr h="1270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42505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429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BC0FA79-65EB-4CAD-9464-76AB26CF032A}"/>
              </a:ext>
            </a:extLst>
          </p:cNvPr>
          <p:cNvGraphicFramePr>
            <a:graphicFrameLocks noGrp="1"/>
          </p:cNvGraphicFramePr>
          <p:nvPr/>
        </p:nvGraphicFramePr>
        <p:xfrm>
          <a:off x="434565" y="1356098"/>
          <a:ext cx="10280136" cy="20171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76996">
                  <a:extLst>
                    <a:ext uri="{9D8B030D-6E8A-4147-A177-3AD203B41FA5}">
                      <a16:colId xmlns:a16="http://schemas.microsoft.com/office/drawing/2014/main" xmlns="" val="3506111708"/>
                    </a:ext>
                  </a:extLst>
                </a:gridCol>
                <a:gridCol w="1319981">
                  <a:extLst>
                    <a:ext uri="{9D8B030D-6E8A-4147-A177-3AD203B41FA5}">
                      <a16:colId xmlns:a16="http://schemas.microsoft.com/office/drawing/2014/main" xmlns="" val="3015997669"/>
                    </a:ext>
                  </a:extLst>
                </a:gridCol>
                <a:gridCol w="1430593">
                  <a:extLst>
                    <a:ext uri="{9D8B030D-6E8A-4147-A177-3AD203B41FA5}">
                      <a16:colId xmlns:a16="http://schemas.microsoft.com/office/drawing/2014/main" xmlns="" val="2370974875"/>
                    </a:ext>
                  </a:extLst>
                </a:gridCol>
                <a:gridCol w="1216742">
                  <a:extLst>
                    <a:ext uri="{9D8B030D-6E8A-4147-A177-3AD203B41FA5}">
                      <a16:colId xmlns:a16="http://schemas.microsoft.com/office/drawing/2014/main" xmlns="" val="1066035308"/>
                    </a:ext>
                  </a:extLst>
                </a:gridCol>
                <a:gridCol w="1349478">
                  <a:extLst>
                    <a:ext uri="{9D8B030D-6E8A-4147-A177-3AD203B41FA5}">
                      <a16:colId xmlns:a16="http://schemas.microsoft.com/office/drawing/2014/main" xmlns="" val="1891178821"/>
                    </a:ext>
                  </a:extLst>
                </a:gridCol>
                <a:gridCol w="1386346">
                  <a:extLst>
                    <a:ext uri="{9D8B030D-6E8A-4147-A177-3AD203B41FA5}">
                      <a16:colId xmlns:a16="http://schemas.microsoft.com/office/drawing/2014/main" xmlns="" val="262981984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588622980"/>
                  </a:ext>
                </a:extLst>
              </a:tr>
              <a:tr h="27432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сельского хозяйства»" на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6827240"/>
                  </a:ext>
                </a:extLst>
              </a:tr>
              <a:tr h="599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194118028"/>
                  </a:ext>
                </a:extLst>
              </a:tr>
              <a:tr h="381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отловленных безнадзорных животных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Животные были пристроены волонтёрами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191814707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A462AA4-5E2D-4543-A5A0-99D70AE6F5DE}"/>
              </a:ext>
            </a:extLst>
          </p:cNvPr>
          <p:cNvGraphicFramePr>
            <a:graphicFrameLocks noGrp="1"/>
          </p:cNvGraphicFramePr>
          <p:nvPr/>
        </p:nvGraphicFramePr>
        <p:xfrm>
          <a:off x="434567" y="4224076"/>
          <a:ext cx="10280135" cy="180576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57144">
                  <a:extLst>
                    <a:ext uri="{9D8B030D-6E8A-4147-A177-3AD203B41FA5}">
                      <a16:colId xmlns:a16="http://schemas.microsoft.com/office/drawing/2014/main" xmlns="" val="637135885"/>
                    </a:ext>
                  </a:extLst>
                </a:gridCol>
                <a:gridCol w="1344342">
                  <a:extLst>
                    <a:ext uri="{9D8B030D-6E8A-4147-A177-3AD203B41FA5}">
                      <a16:colId xmlns:a16="http://schemas.microsoft.com/office/drawing/2014/main" xmlns="" val="1073258609"/>
                    </a:ext>
                  </a:extLst>
                </a:gridCol>
                <a:gridCol w="1402949">
                  <a:extLst>
                    <a:ext uri="{9D8B030D-6E8A-4147-A177-3AD203B41FA5}">
                      <a16:colId xmlns:a16="http://schemas.microsoft.com/office/drawing/2014/main" xmlns="" val="875146593"/>
                    </a:ext>
                  </a:extLst>
                </a:gridCol>
                <a:gridCol w="1477787">
                  <a:extLst>
                    <a:ext uri="{9D8B030D-6E8A-4147-A177-3AD203B41FA5}">
                      <a16:colId xmlns:a16="http://schemas.microsoft.com/office/drawing/2014/main" xmlns="" val="2633230662"/>
                    </a:ext>
                  </a:extLst>
                </a:gridCol>
                <a:gridCol w="2397913">
                  <a:extLst>
                    <a:ext uri="{9D8B030D-6E8A-4147-A177-3AD203B41FA5}">
                      <a16:colId xmlns:a16="http://schemas.microsoft.com/office/drawing/2014/main" xmlns="" val="3470099537"/>
                    </a:ext>
                  </a:extLst>
                </a:gridCol>
              </a:tblGrid>
              <a:tr h="960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2810772092"/>
                  </a:ext>
                </a:extLst>
              </a:tr>
              <a:tr h="41145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Экология и окружающая среда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586749"/>
                  </a:ext>
                </a:extLst>
              </a:tr>
              <a:tr h="4342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населения, вовлеченного в экологические мероприятия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5809289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F5B06E-7897-4774-BFE2-64FB36BBAE72}"/>
              </a:ext>
            </a:extLst>
          </p:cNvPr>
          <p:cNvSpPr txBox="1"/>
          <p:nvPr/>
        </p:nvSpPr>
        <p:spPr>
          <a:xfrm>
            <a:off x="434566" y="525101"/>
            <a:ext cx="9967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953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642608-502A-4D9B-904E-72E509BA3816}"/>
              </a:ext>
            </a:extLst>
          </p:cNvPr>
          <p:cNvSpPr txBox="1"/>
          <p:nvPr/>
        </p:nvSpPr>
        <p:spPr>
          <a:xfrm>
            <a:off x="226337" y="497941"/>
            <a:ext cx="10185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2237099D-7945-4F47-A741-37265C1F6A48}"/>
              </a:ext>
            </a:extLst>
          </p:cNvPr>
          <p:cNvGraphicFramePr>
            <a:graphicFrameLocks noGrp="1"/>
          </p:cNvGraphicFramePr>
          <p:nvPr/>
        </p:nvGraphicFramePr>
        <p:xfrm>
          <a:off x="307817" y="1520982"/>
          <a:ext cx="9759634" cy="440612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34049">
                  <a:extLst>
                    <a:ext uri="{9D8B030D-6E8A-4147-A177-3AD203B41FA5}">
                      <a16:colId xmlns:a16="http://schemas.microsoft.com/office/drawing/2014/main" xmlns="" val="1159423124"/>
                    </a:ext>
                  </a:extLst>
                </a:gridCol>
                <a:gridCol w="1087064">
                  <a:extLst>
                    <a:ext uri="{9D8B030D-6E8A-4147-A177-3AD203B41FA5}">
                      <a16:colId xmlns:a16="http://schemas.microsoft.com/office/drawing/2014/main" xmlns="" val="3024630309"/>
                    </a:ext>
                  </a:extLst>
                </a:gridCol>
                <a:gridCol w="1192300">
                  <a:extLst>
                    <a:ext uri="{9D8B030D-6E8A-4147-A177-3AD203B41FA5}">
                      <a16:colId xmlns:a16="http://schemas.microsoft.com/office/drawing/2014/main" xmlns="" val="4006693399"/>
                    </a:ext>
                  </a:extLst>
                </a:gridCol>
                <a:gridCol w="1156531">
                  <a:extLst>
                    <a:ext uri="{9D8B030D-6E8A-4147-A177-3AD203B41FA5}">
                      <a16:colId xmlns:a16="http://schemas.microsoft.com/office/drawing/2014/main" xmlns="" val="222391344"/>
                    </a:ext>
                  </a:extLst>
                </a:gridCol>
                <a:gridCol w="1389690">
                  <a:extLst>
                    <a:ext uri="{9D8B030D-6E8A-4147-A177-3AD203B41FA5}">
                      <a16:colId xmlns:a16="http://schemas.microsoft.com/office/drawing/2014/main" xmlns="" val="1606778898"/>
                    </a:ext>
                  </a:extLst>
                </a:gridCol>
              </a:tblGrid>
              <a:tr h="688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xmlns="" val="2228346736"/>
                  </a:ext>
                </a:extLst>
              </a:tr>
              <a:tr h="27502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Безопасность и обеспечение безопасности жизнедеятельности населения"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2020-2024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9705549"/>
                  </a:ext>
                </a:extLst>
              </a:tr>
              <a:tr h="7782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 готовности муниципального образования Московской области к действиям по предназначению при возникновении чрезвычайных ситуаций (происшествий) природного и техногенного характера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/>
                </a:tc>
                <a:extLst>
                  <a:ext uri="{0D108BD9-81ED-4DB2-BD59-A6C34878D82A}">
                    <a16:rowId xmlns:a16="http://schemas.microsoft.com/office/drawing/2014/main" xmlns="" val="1017580503"/>
                  </a:ext>
                </a:extLst>
              </a:tr>
              <a:tr h="778271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 исполнения органом местного самоуправления </a:t>
                      </a:r>
                      <a:b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муниципального образования полномочия по обеспечению безопасности </a:t>
                      </a:r>
                      <a:b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людей на воде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700" marR="12700" marT="9525" marB="0"/>
                </a:tc>
                <a:extLst>
                  <a:ext uri="{0D108BD9-81ED-4DB2-BD59-A6C34878D82A}">
                    <a16:rowId xmlns:a16="http://schemas.microsoft.com/office/drawing/2014/main" xmlns="" val="235869404"/>
                  </a:ext>
                </a:extLst>
              </a:tr>
              <a:tr h="9494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</a:t>
                      </a:r>
                      <a:b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оперативных служб на </a:t>
                      </a:r>
                      <a:b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обращения населения по единому номеру «112» на территории </a:t>
                      </a:r>
                      <a:b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муниципального образования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82,5</a:t>
                      </a: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82,5</a:t>
                      </a: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/>
                </a:tc>
                <a:extLst>
                  <a:ext uri="{0D108BD9-81ED-4DB2-BD59-A6C34878D82A}">
                    <a16:rowId xmlns:a16="http://schemas.microsoft.com/office/drawing/2014/main" xmlns="" val="2074906303"/>
                  </a:ext>
                </a:extLst>
              </a:tr>
              <a:tr h="7753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 построения и развития систем аппаратно-программного комплекса «Безопасный город» на территории муниципального образования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5" marB="0"/>
                </a:tc>
                <a:extLst>
                  <a:ext uri="{0D108BD9-81ED-4DB2-BD59-A6C34878D82A}">
                    <a16:rowId xmlns:a16="http://schemas.microsoft.com/office/drawing/2014/main" xmlns="" val="1475648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175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8ECCF2-0140-4B5F-B436-06EB49474BB4}"/>
              </a:ext>
            </a:extLst>
          </p:cNvPr>
          <p:cNvSpPr txBox="1"/>
          <p:nvPr/>
        </p:nvSpPr>
        <p:spPr>
          <a:xfrm>
            <a:off x="597529" y="208230"/>
            <a:ext cx="99316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8BC6A75-8DBA-4D7D-A085-2E0CEA670A4B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222219"/>
          <a:ext cx="9783778" cy="42068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153644">
                  <a:extLst>
                    <a:ext uri="{9D8B030D-6E8A-4147-A177-3AD203B41FA5}">
                      <a16:colId xmlns:a16="http://schemas.microsoft.com/office/drawing/2014/main" xmlns="" val="801534138"/>
                    </a:ext>
                  </a:extLst>
                </a:gridCol>
                <a:gridCol w="1000480">
                  <a:extLst>
                    <a:ext uri="{9D8B030D-6E8A-4147-A177-3AD203B41FA5}">
                      <a16:colId xmlns:a16="http://schemas.microsoft.com/office/drawing/2014/main" xmlns="" val="2183175503"/>
                    </a:ext>
                  </a:extLst>
                </a:gridCol>
                <a:gridCol w="1163350">
                  <a:extLst>
                    <a:ext uri="{9D8B030D-6E8A-4147-A177-3AD203B41FA5}">
                      <a16:colId xmlns:a16="http://schemas.microsoft.com/office/drawing/2014/main" xmlns="" val="2952351896"/>
                    </a:ext>
                  </a:extLst>
                </a:gridCol>
                <a:gridCol w="1186295">
                  <a:extLst>
                    <a:ext uri="{9D8B030D-6E8A-4147-A177-3AD203B41FA5}">
                      <a16:colId xmlns:a16="http://schemas.microsoft.com/office/drawing/2014/main" xmlns="" val="787612156"/>
                    </a:ext>
                  </a:extLst>
                </a:gridCol>
                <a:gridCol w="1280009">
                  <a:extLst>
                    <a:ext uri="{9D8B030D-6E8A-4147-A177-3AD203B41FA5}">
                      <a16:colId xmlns:a16="http://schemas.microsoft.com/office/drawing/2014/main" xmlns="" val="3687419877"/>
                    </a:ext>
                  </a:extLst>
                </a:gridCol>
              </a:tblGrid>
              <a:tr h="749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582519887"/>
                  </a:ext>
                </a:extLst>
              </a:tr>
              <a:tr h="32135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Безопасность и обеспечение безопасности жизнедеятельности населения"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2020-2024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2958456"/>
                  </a:ext>
                </a:extLst>
              </a:tr>
              <a:tr h="843512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процента покрытия, системой централизованного оповещения и информирования при чрезвычайных ситуациях или угрозе их возникновения, населения на территории муниципального образования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751762770"/>
                  </a:ext>
                </a:extLst>
              </a:tr>
              <a:tr h="5355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степени пожарной защищенности муниципального образования, по отношению к базовому периоду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560188545"/>
                  </a:ext>
                </a:extLst>
              </a:tr>
              <a:tr h="657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процента запасов материально-технических, продовольственных, медицинских и иных средств в целях гражданской обороны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683767525"/>
                  </a:ext>
                </a:extLst>
              </a:tr>
              <a:tr h="901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степени готовности к использованию по предназначению защитных сооружений и иных объектов 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426006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6142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2F1452-4C67-4A4C-BCCD-614BB2D914E6}"/>
              </a:ext>
            </a:extLst>
          </p:cNvPr>
          <p:cNvSpPr txBox="1"/>
          <p:nvPr/>
        </p:nvSpPr>
        <p:spPr>
          <a:xfrm>
            <a:off x="407406" y="119172"/>
            <a:ext cx="9949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  <a:p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E0A0C024-FB57-43C0-85BE-257482ABD3D8}"/>
              </a:ext>
            </a:extLst>
          </p:cNvPr>
          <p:cNvGraphicFramePr>
            <a:graphicFrameLocks noGrp="1"/>
          </p:cNvGraphicFramePr>
          <p:nvPr/>
        </p:nvGraphicFramePr>
        <p:xfrm>
          <a:off x="516048" y="1102295"/>
          <a:ext cx="9768689" cy="471484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890696">
                  <a:extLst>
                    <a:ext uri="{9D8B030D-6E8A-4147-A177-3AD203B41FA5}">
                      <a16:colId xmlns:a16="http://schemas.microsoft.com/office/drawing/2014/main" xmlns="" val="2944255473"/>
                    </a:ext>
                  </a:extLst>
                </a:gridCol>
                <a:gridCol w="1177029">
                  <a:extLst>
                    <a:ext uri="{9D8B030D-6E8A-4147-A177-3AD203B41FA5}">
                      <a16:colId xmlns:a16="http://schemas.microsoft.com/office/drawing/2014/main" xmlns="" val="3861588358"/>
                    </a:ext>
                  </a:extLst>
                </a:gridCol>
                <a:gridCol w="1237699">
                  <a:extLst>
                    <a:ext uri="{9D8B030D-6E8A-4147-A177-3AD203B41FA5}">
                      <a16:colId xmlns:a16="http://schemas.microsoft.com/office/drawing/2014/main" xmlns="" val="4153706448"/>
                    </a:ext>
                  </a:extLst>
                </a:gridCol>
                <a:gridCol w="1189163">
                  <a:extLst>
                    <a:ext uri="{9D8B030D-6E8A-4147-A177-3AD203B41FA5}">
                      <a16:colId xmlns:a16="http://schemas.microsoft.com/office/drawing/2014/main" xmlns="" val="975310676"/>
                    </a:ext>
                  </a:extLst>
                </a:gridCol>
                <a:gridCol w="1274102">
                  <a:extLst>
                    <a:ext uri="{9D8B030D-6E8A-4147-A177-3AD203B41FA5}">
                      <a16:colId xmlns:a16="http://schemas.microsoft.com/office/drawing/2014/main" xmlns="" val="1861775490"/>
                    </a:ext>
                  </a:extLst>
                </a:gridCol>
              </a:tblGrid>
              <a:tr h="9633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3505805656"/>
                  </a:ext>
                </a:extLst>
              </a:tr>
              <a:tr h="315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2975369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949436869"/>
                  </a:ext>
                </a:extLst>
              </a:tr>
              <a:tr h="6260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участников подпрограммы 4, получивших финансовую помощь, предоставляемую для погашения основной части долга по ипотечному жилищному кредиту (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этап)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44520214"/>
                  </a:ext>
                </a:extLst>
              </a:tr>
              <a:tr h="11741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 в отчетном году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816984830"/>
                  </a:ext>
                </a:extLst>
              </a:tr>
              <a:tr h="11558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 детей - сирот и детей, оставшихся без попечения родителей, лиц из 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892421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043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3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141588"/>
              </p:ext>
            </p:extLst>
          </p:nvPr>
        </p:nvGraphicFramePr>
        <p:xfrm>
          <a:off x="474135" y="423746"/>
          <a:ext cx="8457992" cy="5137459"/>
        </p:xfrm>
        <a:graphic>
          <a:graphicData uri="http://schemas.openxmlformats.org/drawingml/2006/table">
            <a:tbl>
              <a:tblPr/>
              <a:tblGrid>
                <a:gridCol w="84579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502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Долговая политика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65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Долговая политика в 2020 году строилась на принципах безусловного исполнения и обслуживания долговых обязательств в полном объеме и в установленные сроки.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6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Целями долговой политики города являются поддержание объема муниципального долга городского округа Лобня на оптимальном уровне (не более 50% от объема налоговых и неналоговых доходов бюджета городского округа), минимизация стоимости его обслуживания.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3278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F39CC2-B2D5-4808-9C3F-92FCA4343B74}"/>
              </a:ext>
            </a:extLst>
          </p:cNvPr>
          <p:cNvSpPr txBox="1"/>
          <p:nvPr/>
        </p:nvSpPr>
        <p:spPr>
          <a:xfrm>
            <a:off x="398352" y="117695"/>
            <a:ext cx="10275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00073E18-647E-494F-B18E-DC85A5626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923557"/>
              </p:ext>
            </p:extLst>
          </p:nvPr>
        </p:nvGraphicFramePr>
        <p:xfrm>
          <a:off x="534155" y="1023044"/>
          <a:ext cx="10275683" cy="58549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33161">
                  <a:extLst>
                    <a:ext uri="{9D8B030D-6E8A-4147-A177-3AD203B41FA5}">
                      <a16:colId xmlns:a16="http://schemas.microsoft.com/office/drawing/2014/main" xmlns="" val="1808818377"/>
                    </a:ext>
                  </a:extLst>
                </a:gridCol>
                <a:gridCol w="1238865">
                  <a:extLst>
                    <a:ext uri="{9D8B030D-6E8A-4147-A177-3AD203B41FA5}">
                      <a16:colId xmlns:a16="http://schemas.microsoft.com/office/drawing/2014/main" xmlns="" val="2909857306"/>
                    </a:ext>
                  </a:extLst>
                </a:gridCol>
                <a:gridCol w="1128251">
                  <a:extLst>
                    <a:ext uri="{9D8B030D-6E8A-4147-A177-3AD203B41FA5}">
                      <a16:colId xmlns:a16="http://schemas.microsoft.com/office/drawing/2014/main" xmlns="" val="41267599"/>
                    </a:ext>
                  </a:extLst>
                </a:gridCol>
                <a:gridCol w="1157749">
                  <a:extLst>
                    <a:ext uri="{9D8B030D-6E8A-4147-A177-3AD203B41FA5}">
                      <a16:colId xmlns:a16="http://schemas.microsoft.com/office/drawing/2014/main" xmlns="" val="2748696"/>
                    </a:ext>
                  </a:extLst>
                </a:gridCol>
                <a:gridCol w="1275735">
                  <a:extLst>
                    <a:ext uri="{9D8B030D-6E8A-4147-A177-3AD203B41FA5}">
                      <a16:colId xmlns:a16="http://schemas.microsoft.com/office/drawing/2014/main" xmlns="" val="4293248174"/>
                    </a:ext>
                  </a:extLst>
                </a:gridCol>
                <a:gridCol w="2041922">
                  <a:extLst>
                    <a:ext uri="{9D8B030D-6E8A-4147-A177-3AD203B41FA5}">
                      <a16:colId xmlns:a16="http://schemas.microsoft.com/office/drawing/2014/main" xmlns="" val="1606939824"/>
                    </a:ext>
                  </a:extLst>
                </a:gridCol>
              </a:tblGrid>
              <a:tr h="630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неисполнения</a:t>
                      </a:r>
                    </a:p>
                  </a:txBody>
                  <a:tcPr marL="12700" marR="12700" marT="9526" marB="0" anchor="ctr"/>
                </a:tc>
                <a:extLst>
                  <a:ext uri="{0D108BD9-81ED-4DB2-BD59-A6C34878D82A}">
                    <a16:rowId xmlns:a16="http://schemas.microsoft.com/office/drawing/2014/main" xmlns="" val="2862146289"/>
                  </a:ext>
                </a:extLst>
              </a:tr>
              <a:tr h="42353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и развитие инженерной инфраструктуры и энергоэффективности» на 2020-2024 годы</a:t>
                      </a:r>
                    </a:p>
                  </a:txBody>
                  <a:tcPr marL="12700" marR="12700" marT="952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4950518"/>
                  </a:ext>
                </a:extLst>
              </a:tr>
              <a:tr h="488270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актуализированных схем теплоснабжения, водоснабжения и водоотведения, программ комплексного развития коммунальной инфраструктуры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extLst>
                  <a:ext uri="{0D108BD9-81ED-4DB2-BD59-A6C34878D82A}">
                    <a16:rowId xmlns:a16="http://schemas.microsoft.com/office/drawing/2014/main" xmlns="" val="3089192713"/>
                  </a:ext>
                </a:extLst>
              </a:tr>
              <a:tr h="355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созданных и восстановленных объектов коммунальной инфраструктуры (котельные, ЦТП, сети)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extLst>
                  <a:ext uri="{0D108BD9-81ED-4DB2-BD59-A6C34878D82A}">
                    <a16:rowId xmlns:a16="http://schemas.microsoft.com/office/drawing/2014/main" xmlns="" val="556667207"/>
                  </a:ext>
                </a:extLst>
              </a:tr>
              <a:tr h="355105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готовности объектов жилищно-коммунального хозяйства городского округа к осенне-зимнему периоду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extLst>
                  <a:ext uri="{0D108BD9-81ED-4DB2-BD59-A6C34878D82A}">
                    <a16:rowId xmlns:a16="http://schemas.microsoft.com/office/drawing/2014/main" xmlns="" val="4107931046"/>
                  </a:ext>
                </a:extLst>
              </a:tr>
              <a:tr h="4882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В, С,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extLst>
                  <a:ext uri="{0D108BD9-81ED-4DB2-BD59-A6C34878D82A}">
                    <a16:rowId xmlns:a16="http://schemas.microsoft.com/office/drawing/2014/main" xmlns="" val="166081155"/>
                  </a:ext>
                </a:extLst>
              </a:tr>
              <a:tr h="1614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здания, в которых размещены муниципальные бюджетные учреждения, оснащены приборами учета энергетических ресурсов в полной мере, кроме одного: не установлен прибор учета тепловой  энергии в здании спортшколы (ул.40 лет Октября, д.2) МБУ "Центр физической культуры и спорта города Лобня" - здание имеет высокий процент износа, и рассматривается вопрос его дальнейшей эксплуатации</a:t>
                      </a:r>
                    </a:p>
                  </a:txBody>
                  <a:tcPr marL="12700" marR="12700" marT="9526" marB="0"/>
                </a:tc>
                <a:extLst>
                  <a:ext uri="{0D108BD9-81ED-4DB2-BD59-A6C34878D82A}">
                    <a16:rowId xmlns:a16="http://schemas.microsoft.com/office/drawing/2014/main" xmlns="" val="1603883777"/>
                  </a:ext>
                </a:extLst>
              </a:tr>
              <a:tr h="8733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Бережливый учет- оснащенность многоквартирных домов общедомовыми приборами учета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Установка приборов учета тепловой энергии в МКД замедлилась в связи с подготовкой к заключению энергосервисных контрактов и  проведением экспертизы сметы расходов на выполнение работ</a:t>
                      </a:r>
                    </a:p>
                  </a:txBody>
                  <a:tcPr marL="12700" marR="12700" marT="9526" marB="0"/>
                </a:tc>
                <a:extLst>
                  <a:ext uri="{0D108BD9-81ED-4DB2-BD59-A6C34878D82A}">
                    <a16:rowId xmlns:a16="http://schemas.microsoft.com/office/drawing/2014/main" xmlns="" val="2930279983"/>
                  </a:ext>
                </a:extLst>
              </a:tr>
              <a:tr h="48827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многоквартирных домов с присвоенными  классами энергоэффективности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383441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472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6F61AF-3B4E-47C7-B5D5-B2A4473095AB}"/>
              </a:ext>
            </a:extLst>
          </p:cNvPr>
          <p:cNvSpPr txBox="1"/>
          <p:nvPr/>
        </p:nvSpPr>
        <p:spPr>
          <a:xfrm>
            <a:off x="609599" y="208229"/>
            <a:ext cx="10037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4A1C4520-FFA9-401E-B1EE-4952CC41E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492931"/>
              </p:ext>
            </p:extLst>
          </p:nvPr>
        </p:nvGraphicFramePr>
        <p:xfrm>
          <a:off x="609600" y="1448554"/>
          <a:ext cx="10140363" cy="469325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78091">
                  <a:extLst>
                    <a:ext uri="{9D8B030D-6E8A-4147-A177-3AD203B41FA5}">
                      <a16:colId xmlns:a16="http://schemas.microsoft.com/office/drawing/2014/main" xmlns="" val="351506250"/>
                    </a:ext>
                  </a:extLst>
                </a:gridCol>
                <a:gridCol w="1198709">
                  <a:extLst>
                    <a:ext uri="{9D8B030D-6E8A-4147-A177-3AD203B41FA5}">
                      <a16:colId xmlns:a16="http://schemas.microsoft.com/office/drawing/2014/main" xmlns="" val="3490304099"/>
                    </a:ext>
                  </a:extLst>
                </a:gridCol>
                <a:gridCol w="1214077">
                  <a:extLst>
                    <a:ext uri="{9D8B030D-6E8A-4147-A177-3AD203B41FA5}">
                      <a16:colId xmlns:a16="http://schemas.microsoft.com/office/drawing/2014/main" xmlns="" val="2949697396"/>
                    </a:ext>
                  </a:extLst>
                </a:gridCol>
                <a:gridCol w="1229446">
                  <a:extLst>
                    <a:ext uri="{9D8B030D-6E8A-4147-A177-3AD203B41FA5}">
                      <a16:colId xmlns:a16="http://schemas.microsoft.com/office/drawing/2014/main" xmlns="" val="2928539602"/>
                    </a:ext>
                  </a:extLst>
                </a:gridCol>
                <a:gridCol w="1375442">
                  <a:extLst>
                    <a:ext uri="{9D8B030D-6E8A-4147-A177-3AD203B41FA5}">
                      <a16:colId xmlns:a16="http://schemas.microsoft.com/office/drawing/2014/main" xmlns="" val="3256798296"/>
                    </a:ext>
                  </a:extLst>
                </a:gridCol>
                <a:gridCol w="1444598">
                  <a:extLst>
                    <a:ext uri="{9D8B030D-6E8A-4147-A177-3AD203B41FA5}">
                      <a16:colId xmlns:a16="http://schemas.microsoft.com/office/drawing/2014/main" xmlns="" val="3824155327"/>
                    </a:ext>
                  </a:extLst>
                </a:gridCol>
              </a:tblGrid>
              <a:tr h="7246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неисполнения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69183660"/>
                  </a:ext>
                </a:extLst>
              </a:tr>
              <a:tr h="34590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«Предпринимательство"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9597200"/>
                  </a:ext>
                </a:extLst>
              </a:tr>
              <a:tr h="524489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404278099"/>
                  </a:ext>
                </a:extLst>
              </a:tr>
              <a:tr h="5377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 заполняемости многофункциональных индустриальных парков, технологических парков, промышленных площадок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872426252"/>
                  </a:ext>
                </a:extLst>
              </a:tr>
              <a:tr h="5176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многофункциональных индустриальных парков, технологических парков, промышленных площадок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98191127"/>
                  </a:ext>
                </a:extLst>
              </a:tr>
              <a:tr h="8529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привлеченных резидентов на территории многофункциональных индустриальных парков, технологических парков, промышленных площадок муниципальных образований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520695804"/>
                  </a:ext>
                </a:extLst>
              </a:tr>
              <a:tr h="517615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территории, на которую привлечены новые резиденты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148689999"/>
                  </a:ext>
                </a:extLst>
              </a:tr>
              <a:tr h="665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Связано с эпидемиологической ситуацией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442309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9161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08E5A0-8D13-4683-BB09-9F664E87C00B}"/>
              </a:ext>
            </a:extLst>
          </p:cNvPr>
          <p:cNvSpPr txBox="1"/>
          <p:nvPr/>
        </p:nvSpPr>
        <p:spPr>
          <a:xfrm>
            <a:off x="525101" y="153909"/>
            <a:ext cx="10085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EAACE6F6-AA71-4E9B-BE56-5E63D08E5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4761"/>
              </p:ext>
            </p:extLst>
          </p:nvPr>
        </p:nvGraphicFramePr>
        <p:xfrm>
          <a:off x="609600" y="1176950"/>
          <a:ext cx="10141974" cy="52604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40277">
                  <a:extLst>
                    <a:ext uri="{9D8B030D-6E8A-4147-A177-3AD203B41FA5}">
                      <a16:colId xmlns:a16="http://schemas.microsoft.com/office/drawing/2014/main" xmlns="" val="4144304239"/>
                    </a:ext>
                  </a:extLst>
                </a:gridCol>
                <a:gridCol w="1076633">
                  <a:extLst>
                    <a:ext uri="{9D8B030D-6E8A-4147-A177-3AD203B41FA5}">
                      <a16:colId xmlns:a16="http://schemas.microsoft.com/office/drawing/2014/main" xmlns="" val="2917671490"/>
                    </a:ext>
                  </a:extLst>
                </a:gridCol>
                <a:gridCol w="1224116">
                  <a:extLst>
                    <a:ext uri="{9D8B030D-6E8A-4147-A177-3AD203B41FA5}">
                      <a16:colId xmlns:a16="http://schemas.microsoft.com/office/drawing/2014/main" xmlns="" val="2715166383"/>
                    </a:ext>
                  </a:extLst>
                </a:gridCol>
                <a:gridCol w="1172497">
                  <a:extLst>
                    <a:ext uri="{9D8B030D-6E8A-4147-A177-3AD203B41FA5}">
                      <a16:colId xmlns:a16="http://schemas.microsoft.com/office/drawing/2014/main" xmlns="" val="3777875292"/>
                    </a:ext>
                  </a:extLst>
                </a:gridCol>
                <a:gridCol w="1393722">
                  <a:extLst>
                    <a:ext uri="{9D8B030D-6E8A-4147-A177-3AD203B41FA5}">
                      <a16:colId xmlns:a16="http://schemas.microsoft.com/office/drawing/2014/main" xmlns="" val="3530888572"/>
                    </a:ext>
                  </a:extLst>
                </a:gridCol>
                <a:gridCol w="1334729">
                  <a:extLst>
                    <a:ext uri="{9D8B030D-6E8A-4147-A177-3AD203B41FA5}">
                      <a16:colId xmlns:a16="http://schemas.microsoft.com/office/drawing/2014/main" xmlns="" val="1652136013"/>
                    </a:ext>
                  </a:extLst>
                </a:gridCol>
              </a:tblGrid>
              <a:tr h="7623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439590836"/>
                  </a:ext>
                </a:extLst>
              </a:tr>
              <a:tr h="32671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«Предпринимательство"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6646334"/>
                  </a:ext>
                </a:extLst>
              </a:tr>
              <a:tr h="74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Производительность труда в базовых несырьевых отраслях экономики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связи с пандемией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42696419"/>
                  </a:ext>
                </a:extLst>
              </a:tr>
              <a:tr h="74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Объем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3315,75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497629589"/>
                  </a:ext>
                </a:extLst>
              </a:tr>
              <a:tr h="689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обоснованных, частично обоснованных жалоб в Федеральную антимонопольную службу (ФАС России) (от общего количества объявленных торгов)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Предъявление чрезмерных требований к участникам закупки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78247910"/>
                  </a:ext>
                </a:extLst>
              </a:tr>
              <a:tr h="4136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несостоявшихся торгов от общего количества объявленных торгов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778996481"/>
                  </a:ext>
                </a:extLst>
              </a:tr>
              <a:tr h="4952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общей экономии денежных средств от общей суммы состоявшихся торгов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Корректность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обоснования НМЦК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204050088"/>
                  </a:ext>
                </a:extLst>
              </a:tr>
              <a:tr h="10790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закупок среди субъектов малого и среднего предпринимательства, социально ориентированных некоммерческих организаций, осуществляемых в соответствии с Федеральным законом от 05.04.2013 № 44-ФЗ «О контрактной системе в сфере закупок товаров, работ, услуг для обеспечения государственных и муниципальных нужд»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269910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1569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351CFC-942B-4B4D-89DF-A79181F94F62}"/>
              </a:ext>
            </a:extLst>
          </p:cNvPr>
          <p:cNvSpPr txBox="1"/>
          <p:nvPr/>
        </p:nvSpPr>
        <p:spPr>
          <a:xfrm>
            <a:off x="298765" y="181069"/>
            <a:ext cx="99769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21B697EB-7290-43C2-860C-E464A54BA908}"/>
              </a:ext>
            </a:extLst>
          </p:cNvPr>
          <p:cNvGraphicFramePr>
            <a:graphicFrameLocks noGrp="1"/>
          </p:cNvGraphicFramePr>
          <p:nvPr/>
        </p:nvGraphicFramePr>
        <p:xfrm>
          <a:off x="416459" y="1204111"/>
          <a:ext cx="10235330" cy="428222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49703">
                  <a:extLst>
                    <a:ext uri="{9D8B030D-6E8A-4147-A177-3AD203B41FA5}">
                      <a16:colId xmlns:a16="http://schemas.microsoft.com/office/drawing/2014/main" xmlns="" val="475824626"/>
                    </a:ext>
                  </a:extLst>
                </a:gridCol>
                <a:gridCol w="1264595">
                  <a:extLst>
                    <a:ext uri="{9D8B030D-6E8A-4147-A177-3AD203B41FA5}">
                      <a16:colId xmlns:a16="http://schemas.microsoft.com/office/drawing/2014/main" xmlns="" val="3559018787"/>
                    </a:ext>
                  </a:extLst>
                </a:gridCol>
                <a:gridCol w="1225686">
                  <a:extLst>
                    <a:ext uri="{9D8B030D-6E8A-4147-A177-3AD203B41FA5}">
                      <a16:colId xmlns:a16="http://schemas.microsoft.com/office/drawing/2014/main" xmlns="" val="1871580279"/>
                    </a:ext>
                  </a:extLst>
                </a:gridCol>
                <a:gridCol w="1361872">
                  <a:extLst>
                    <a:ext uri="{9D8B030D-6E8A-4147-A177-3AD203B41FA5}">
                      <a16:colId xmlns:a16="http://schemas.microsoft.com/office/drawing/2014/main" xmlns="" val="860094145"/>
                    </a:ext>
                  </a:extLst>
                </a:gridCol>
                <a:gridCol w="1332689">
                  <a:extLst>
                    <a:ext uri="{9D8B030D-6E8A-4147-A177-3AD203B41FA5}">
                      <a16:colId xmlns:a16="http://schemas.microsoft.com/office/drawing/2014/main" xmlns="" val="741136477"/>
                    </a:ext>
                  </a:extLst>
                </a:gridCol>
                <a:gridCol w="1400785">
                  <a:extLst>
                    <a:ext uri="{9D8B030D-6E8A-4147-A177-3AD203B41FA5}">
                      <a16:colId xmlns:a16="http://schemas.microsoft.com/office/drawing/2014/main" xmlns="" val="3189877756"/>
                    </a:ext>
                  </a:extLst>
                </a:gridCol>
              </a:tblGrid>
              <a:tr h="736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неисполнения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721544209"/>
                  </a:ext>
                </a:extLst>
              </a:tr>
              <a:tr h="30531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«Предпринимательство"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936832"/>
                  </a:ext>
                </a:extLst>
              </a:tr>
              <a:tr h="344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Среднее количество участников на торгах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836697977"/>
                  </a:ext>
                </a:extLst>
              </a:tr>
              <a:tr h="682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реализованных требований Стандарта развития конкуренции в муниципальном образовании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937969906"/>
                  </a:ext>
                </a:extLst>
              </a:tr>
              <a:tr h="8425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121711410"/>
                  </a:ext>
                </a:extLst>
              </a:tr>
              <a:tr h="730905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35508320"/>
                  </a:ext>
                </a:extLst>
              </a:tr>
              <a:tr h="601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Малый бизнес большого региона. Прирост количества субъектов малого и среднего предпринимательства на 10 тыс. населения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65,61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связи с эпидемиологической ситуацией регистрация новых СМП снизилась 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207755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808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A213FC-2963-4E5C-90F7-9538A871A8D7}"/>
              </a:ext>
            </a:extLst>
          </p:cNvPr>
          <p:cNvSpPr txBox="1"/>
          <p:nvPr/>
        </p:nvSpPr>
        <p:spPr>
          <a:xfrm>
            <a:off x="108642" y="271605"/>
            <a:ext cx="10311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B0F65F26-A04D-43A1-AB89-6C8E1555E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923968"/>
              </p:ext>
            </p:extLst>
          </p:nvPr>
        </p:nvGraphicFramePr>
        <p:xfrm>
          <a:off x="217283" y="1520983"/>
          <a:ext cx="9723420" cy="43189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99248">
                  <a:extLst>
                    <a:ext uri="{9D8B030D-6E8A-4147-A177-3AD203B41FA5}">
                      <a16:colId xmlns:a16="http://schemas.microsoft.com/office/drawing/2014/main" xmlns="" val="1012022420"/>
                    </a:ext>
                  </a:extLst>
                </a:gridCol>
                <a:gridCol w="1016594">
                  <a:extLst>
                    <a:ext uri="{9D8B030D-6E8A-4147-A177-3AD203B41FA5}">
                      <a16:colId xmlns:a16="http://schemas.microsoft.com/office/drawing/2014/main" xmlns="" val="1527769507"/>
                    </a:ext>
                  </a:extLst>
                </a:gridCol>
                <a:gridCol w="1291673">
                  <a:extLst>
                    <a:ext uri="{9D8B030D-6E8A-4147-A177-3AD203B41FA5}">
                      <a16:colId xmlns:a16="http://schemas.microsoft.com/office/drawing/2014/main" xmlns="" val="3049770125"/>
                    </a:ext>
                  </a:extLst>
                </a:gridCol>
                <a:gridCol w="1160649">
                  <a:extLst>
                    <a:ext uri="{9D8B030D-6E8A-4147-A177-3AD203B41FA5}">
                      <a16:colId xmlns:a16="http://schemas.microsoft.com/office/drawing/2014/main" xmlns="" val="2362403025"/>
                    </a:ext>
                  </a:extLst>
                </a:gridCol>
                <a:gridCol w="1255256">
                  <a:extLst>
                    <a:ext uri="{9D8B030D-6E8A-4147-A177-3AD203B41FA5}">
                      <a16:colId xmlns:a16="http://schemas.microsoft.com/office/drawing/2014/main" xmlns="" val="4017227775"/>
                    </a:ext>
                  </a:extLst>
                </a:gridCol>
              </a:tblGrid>
              <a:tr h="6562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731130688"/>
                  </a:ext>
                </a:extLst>
              </a:tr>
              <a:tr h="30832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«Предпринимательство"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5905583"/>
                  </a:ext>
                </a:extLst>
              </a:tr>
              <a:tr h="558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Вновь созданные предприятия МСП в сфере производства или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008119307"/>
                  </a:ext>
                </a:extLst>
              </a:tr>
              <a:tr h="9249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вновь созданных субъектов МСП участниками проекта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745383570"/>
                  </a:ext>
                </a:extLst>
              </a:tr>
              <a:tr h="609418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занятых в сфере малого и среднего предпринимательства, включая индивидуальных предпринимателей за отчетный период (прошедший год)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444796291"/>
                  </a:ext>
                </a:extLst>
              </a:tr>
              <a:tr h="575555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Кв.м/1000 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1213,5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669659939"/>
                  </a:ext>
                </a:extLst>
              </a:tr>
              <a:tr h="397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Прирост площадей торговых объектов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Тыс.кв.м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55333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67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C5A439-5E69-410A-84BB-E499D4E79177}"/>
              </a:ext>
            </a:extLst>
          </p:cNvPr>
          <p:cNvSpPr txBox="1"/>
          <p:nvPr/>
        </p:nvSpPr>
        <p:spPr>
          <a:xfrm>
            <a:off x="244444" y="217283"/>
            <a:ext cx="10185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A07B71C1-B7B8-435F-91C5-F3B8DEE397BA}"/>
              </a:ext>
            </a:extLst>
          </p:cNvPr>
          <p:cNvGraphicFramePr>
            <a:graphicFrameLocks noGrp="1"/>
          </p:cNvGraphicFramePr>
          <p:nvPr/>
        </p:nvGraphicFramePr>
        <p:xfrm>
          <a:off x="362139" y="1629624"/>
          <a:ext cx="9705313" cy="39347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858640">
                  <a:extLst>
                    <a:ext uri="{9D8B030D-6E8A-4147-A177-3AD203B41FA5}">
                      <a16:colId xmlns:a16="http://schemas.microsoft.com/office/drawing/2014/main" xmlns="" val="1080440615"/>
                    </a:ext>
                  </a:extLst>
                </a:gridCol>
                <a:gridCol w="1041138">
                  <a:extLst>
                    <a:ext uri="{9D8B030D-6E8A-4147-A177-3AD203B41FA5}">
                      <a16:colId xmlns:a16="http://schemas.microsoft.com/office/drawing/2014/main" xmlns="" val="3276359768"/>
                    </a:ext>
                  </a:extLst>
                </a:gridCol>
                <a:gridCol w="1196708">
                  <a:extLst>
                    <a:ext uri="{9D8B030D-6E8A-4147-A177-3AD203B41FA5}">
                      <a16:colId xmlns:a16="http://schemas.microsoft.com/office/drawing/2014/main" xmlns="" val="3867068436"/>
                    </a:ext>
                  </a:extLst>
                </a:gridCol>
                <a:gridCol w="1209009">
                  <a:extLst>
                    <a:ext uri="{9D8B030D-6E8A-4147-A177-3AD203B41FA5}">
                      <a16:colId xmlns:a16="http://schemas.microsoft.com/office/drawing/2014/main" xmlns="" val="3491947619"/>
                    </a:ext>
                  </a:extLst>
                </a:gridCol>
                <a:gridCol w="1399818">
                  <a:extLst>
                    <a:ext uri="{9D8B030D-6E8A-4147-A177-3AD203B41FA5}">
                      <a16:colId xmlns:a16="http://schemas.microsoft.com/office/drawing/2014/main" xmlns="" val="1282809775"/>
                    </a:ext>
                  </a:extLst>
                </a:gridCol>
              </a:tblGrid>
              <a:tr h="6633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4118075242"/>
                  </a:ext>
                </a:extLst>
              </a:tr>
              <a:tr h="2843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«Предпринимательство" на 2020-2024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9781153"/>
                  </a:ext>
                </a:extLst>
              </a:tr>
              <a:tr h="852901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Цивилизованная торговля (Ликвидация незаконных нестационарных торговых объектов)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940435557"/>
                  </a:ext>
                </a:extLst>
              </a:tr>
              <a:tr h="1042220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Прирост посадочных мест на объектах общественного питания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Посадочные места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692815895"/>
                  </a:ext>
                </a:extLst>
              </a:tr>
              <a:tr h="529435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Прирост рабочих мест на объектах бытового обслуживания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Рабочие места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275575589"/>
                  </a:ext>
                </a:extLst>
              </a:tr>
              <a:tr h="473834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755872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490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84501684-6210-4B11-B4A1-4B43F53F4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845722"/>
              </p:ext>
            </p:extLst>
          </p:nvPr>
        </p:nvGraphicFramePr>
        <p:xfrm>
          <a:off x="211755" y="1135783"/>
          <a:ext cx="10595581" cy="56833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521068">
                  <a:extLst>
                    <a:ext uri="{9D8B030D-6E8A-4147-A177-3AD203B41FA5}">
                      <a16:colId xmlns:a16="http://schemas.microsoft.com/office/drawing/2014/main" xmlns="" val="1541522013"/>
                    </a:ext>
                  </a:extLst>
                </a:gridCol>
                <a:gridCol w="981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73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98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198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01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неисполнения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395304179"/>
                  </a:ext>
                </a:extLst>
              </a:tr>
              <a:tr h="33370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en-U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Управление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имуществом и муниципальными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финансами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на 2020-2024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2120176"/>
                  </a:ext>
                </a:extLst>
              </a:tr>
              <a:tr h="518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105,65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605556073"/>
                  </a:ext>
                </a:extLst>
              </a:tr>
              <a:tr h="745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-64,59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отсрочек, приостановление деятельности,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увеличение сроков рассмотрения дел в судах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699577779"/>
                  </a:ext>
                </a:extLst>
              </a:tr>
              <a:tr h="518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отсрочки, расторжение договоров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969332457"/>
                  </a:ext>
                </a:extLst>
              </a:tr>
              <a:tr h="371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110,3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891302607"/>
                  </a:ext>
                </a:extLst>
              </a:tr>
              <a:tr h="225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Отсутствие земель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179625223"/>
                  </a:ext>
                </a:extLst>
              </a:tr>
              <a:tr h="8103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государственных и муниципальных услуг в области земельных отношений, по которым соблюдены регламентные сроки оказания услуг, к общему количеству государственных и муниципальных услуг в области земельных отношений, оказанных ОМСУ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связи с переводом сотрудников на удаленку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004974610"/>
                  </a:ext>
                </a:extLst>
              </a:tr>
              <a:tr h="518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707,3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940078122"/>
                  </a:ext>
                </a:extLst>
              </a:tr>
              <a:tr h="8756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Прирост земельного налога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связи с оспариванием кадастровой стоимости крупных налогоплательщиков: Ральф Лоджистик, Шавара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748949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A81F20-3C56-45AB-B87B-82EE26A3197F}"/>
              </a:ext>
            </a:extLst>
          </p:cNvPr>
          <p:cNvSpPr txBox="1"/>
          <p:nvPr/>
        </p:nvSpPr>
        <p:spPr>
          <a:xfrm>
            <a:off x="336884" y="279134"/>
            <a:ext cx="10260532" cy="646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380462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025303-B266-45E0-A914-F66923BA7DB2}"/>
              </a:ext>
            </a:extLst>
          </p:cNvPr>
          <p:cNvSpPr txBox="1"/>
          <p:nvPr/>
        </p:nvSpPr>
        <p:spPr>
          <a:xfrm>
            <a:off x="394636" y="182880"/>
            <a:ext cx="10337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5ACCC21-3588-4BB5-A57A-1EF01F4DAE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248355"/>
              </p:ext>
            </p:extLst>
          </p:nvPr>
        </p:nvGraphicFramePr>
        <p:xfrm>
          <a:off x="479834" y="1674795"/>
          <a:ext cx="10337530" cy="454983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96462">
                  <a:extLst>
                    <a:ext uri="{9D8B030D-6E8A-4147-A177-3AD203B41FA5}">
                      <a16:colId xmlns:a16="http://schemas.microsoft.com/office/drawing/2014/main" xmlns="" val="2214830089"/>
                    </a:ext>
                  </a:extLst>
                </a:gridCol>
                <a:gridCol w="1094907">
                  <a:extLst>
                    <a:ext uri="{9D8B030D-6E8A-4147-A177-3AD203B41FA5}">
                      <a16:colId xmlns:a16="http://schemas.microsoft.com/office/drawing/2014/main" xmlns="" val="3507950877"/>
                    </a:ext>
                  </a:extLst>
                </a:gridCol>
                <a:gridCol w="1302561">
                  <a:extLst>
                    <a:ext uri="{9D8B030D-6E8A-4147-A177-3AD203B41FA5}">
                      <a16:colId xmlns:a16="http://schemas.microsoft.com/office/drawing/2014/main" xmlns="" val="1078187249"/>
                    </a:ext>
                  </a:extLst>
                </a:gridCol>
                <a:gridCol w="1129087">
                  <a:extLst>
                    <a:ext uri="{9D8B030D-6E8A-4147-A177-3AD203B41FA5}">
                      <a16:colId xmlns:a16="http://schemas.microsoft.com/office/drawing/2014/main" xmlns="" val="758509883"/>
                    </a:ext>
                  </a:extLst>
                </a:gridCol>
                <a:gridCol w="1339913">
                  <a:extLst>
                    <a:ext uri="{9D8B030D-6E8A-4147-A177-3AD203B41FA5}">
                      <a16:colId xmlns:a16="http://schemas.microsoft.com/office/drawing/2014/main" xmlns="" val="3201550258"/>
                    </a:ext>
                  </a:extLst>
                </a:gridCol>
                <a:gridCol w="1374600">
                  <a:extLst>
                    <a:ext uri="{9D8B030D-6E8A-4147-A177-3AD203B41FA5}">
                      <a16:colId xmlns:a16="http://schemas.microsoft.com/office/drawing/2014/main" xmlns="" val="4048267871"/>
                    </a:ext>
                  </a:extLst>
                </a:gridCol>
              </a:tblGrid>
              <a:tr h="805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неисполнения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751784030"/>
                  </a:ext>
                </a:extLst>
              </a:tr>
              <a:tr h="45510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en-U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Управление имуществом и муниципальными финансами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на 2020-2024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2981956"/>
                  </a:ext>
                </a:extLst>
              </a:tr>
              <a:tr h="47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Исключение незаконных решений по земле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Необходимость вовлечение в хозяйственной и налоговой оборот объектов недвижимости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565995153"/>
                  </a:ext>
                </a:extLst>
              </a:tr>
              <a:tr h="7648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033156044"/>
                  </a:ext>
                </a:extLst>
              </a:tr>
              <a:tr h="7585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объема муниципального долга городского округа Лобня к годовому объему доходов бюджета городского округа Лобня без учета безвозмездных поступлений и (или) поступлений налоговых доходов по дополнительным нормативам отчислений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724622685"/>
                  </a:ext>
                </a:extLst>
              </a:tr>
              <a:tr h="9253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объема расходов на обслуживание муниципального долга к объему расходов бюджета муниципального образования, за исключением объема расходов, которые осуществляются за счет субвенций, предоставляемых из бюджета бюджетной системы РФ (статья 111 БК РФ)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910698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9261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6EACA5-A91C-4C12-A221-AA6FF9BEB435}"/>
              </a:ext>
            </a:extLst>
          </p:cNvPr>
          <p:cNvSpPr txBox="1"/>
          <p:nvPr/>
        </p:nvSpPr>
        <p:spPr>
          <a:xfrm>
            <a:off x="651849" y="154003"/>
            <a:ext cx="9993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318EB624-4D8C-46A1-A200-CB424B101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36510"/>
              </p:ext>
            </p:extLst>
          </p:nvPr>
        </p:nvGraphicFramePr>
        <p:xfrm>
          <a:off x="750771" y="1183907"/>
          <a:ext cx="9692640" cy="540569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654947">
                  <a:extLst>
                    <a:ext uri="{9D8B030D-6E8A-4147-A177-3AD203B41FA5}">
                      <a16:colId xmlns:a16="http://schemas.microsoft.com/office/drawing/2014/main" xmlns="" val="377241451"/>
                    </a:ext>
                  </a:extLst>
                </a:gridCol>
                <a:gridCol w="1250576">
                  <a:extLst>
                    <a:ext uri="{9D8B030D-6E8A-4147-A177-3AD203B41FA5}">
                      <a16:colId xmlns:a16="http://schemas.microsoft.com/office/drawing/2014/main" xmlns="" val="4164856215"/>
                    </a:ext>
                  </a:extLst>
                </a:gridCol>
                <a:gridCol w="1196788">
                  <a:extLst>
                    <a:ext uri="{9D8B030D-6E8A-4147-A177-3AD203B41FA5}">
                      <a16:colId xmlns:a16="http://schemas.microsoft.com/office/drawing/2014/main" xmlns="" val="284873488"/>
                    </a:ext>
                  </a:extLst>
                </a:gridCol>
                <a:gridCol w="1183342">
                  <a:extLst>
                    <a:ext uri="{9D8B030D-6E8A-4147-A177-3AD203B41FA5}">
                      <a16:colId xmlns:a16="http://schemas.microsoft.com/office/drawing/2014/main" xmlns="" val="2933075510"/>
                    </a:ext>
                  </a:extLst>
                </a:gridCol>
                <a:gridCol w="1406987">
                  <a:extLst>
                    <a:ext uri="{9D8B030D-6E8A-4147-A177-3AD203B41FA5}">
                      <a16:colId xmlns:a16="http://schemas.microsoft.com/office/drawing/2014/main" xmlns="" val="732271823"/>
                    </a:ext>
                  </a:extLst>
                </a:gridCol>
              </a:tblGrid>
              <a:tr h="994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4223460334"/>
                  </a:ext>
                </a:extLst>
              </a:tr>
              <a:tr h="69636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«Развитие институтов гражданского общества, повышение эффективности местного самоуправления и реализации молодежной политики» на 2020-2024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5691350"/>
                  </a:ext>
                </a:extLst>
              </a:tr>
              <a:tr h="3641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Информирование населения через СМИ</a:t>
                      </a: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174,96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277,36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158,5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161235684"/>
                  </a:ext>
                </a:extLst>
              </a:tr>
              <a:tr h="3529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информированности населения в социальных сетях</a:t>
                      </a: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53227308"/>
                  </a:ext>
                </a:extLst>
              </a:tr>
              <a:tr h="5438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067809424"/>
                  </a:ext>
                </a:extLst>
              </a:tr>
              <a:tr h="464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Наличие задолженности в муниципальный бюджет по платежам за установку и эксплуатацию рекламных конструкций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769394066"/>
                  </a:ext>
                </a:extLst>
              </a:tr>
              <a:tr h="1055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млн.чел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Млн.чел.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0,0058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0,00585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100,9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311902791"/>
                  </a:ext>
                </a:extLst>
              </a:tr>
              <a:tr h="5716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деятельность, от общего числа молодежи муниципального образования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109,1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546145696"/>
                  </a:ext>
                </a:extLst>
              </a:tr>
              <a:tr h="3263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реализованных общественных инициатив и проектов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217909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7929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F586D5-A944-4CF5-B97D-A765EE0323D7}"/>
              </a:ext>
            </a:extLst>
          </p:cNvPr>
          <p:cNvSpPr txBox="1"/>
          <p:nvPr/>
        </p:nvSpPr>
        <p:spPr>
          <a:xfrm>
            <a:off x="280467" y="221381"/>
            <a:ext cx="105768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D8257225-9EB8-4AEC-8407-3413D8762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363702"/>
              </p:ext>
            </p:extLst>
          </p:nvPr>
        </p:nvGraphicFramePr>
        <p:xfrm>
          <a:off x="404262" y="1443789"/>
          <a:ext cx="10176652" cy="435346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767688">
                  <a:extLst>
                    <a:ext uri="{9D8B030D-6E8A-4147-A177-3AD203B41FA5}">
                      <a16:colId xmlns:a16="http://schemas.microsoft.com/office/drawing/2014/main" xmlns="" val="222368685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xmlns="" val="137425626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65530999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xmlns="" val="3982781249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xmlns="" val="230342749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xmlns="" val="258927493"/>
                    </a:ext>
                  </a:extLst>
                </a:gridCol>
              </a:tblGrid>
              <a:tr h="9563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неисполнения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2038622894"/>
                  </a:ext>
                </a:extLst>
              </a:tr>
              <a:tr h="48159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«Развитие и функционирование дорожно-транспортного комплекса»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697751689"/>
                  </a:ext>
                </a:extLst>
              </a:tr>
              <a:tr h="5534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Снижение смертности от дорожно-транспортных происшествий: на дорогах федерального значения, на дорогах регионального значения, на дорогах муниципального значения, на частных дорогах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Случаев</a:t>
                      </a: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100 тыс.населения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2,03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3,32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163,5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672977144"/>
                  </a:ext>
                </a:extLst>
              </a:tr>
              <a:tr h="5226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(капитальный ремонт) сети автомобильных дорог общего пользования местного значения (оценивается на конец года)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Км/1000 м2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6,091/42,6312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5,885/41,1936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96,6/96,6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Погрешность измерения</a:t>
                      </a: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плановых значений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563413280"/>
                  </a:ext>
                </a:extLst>
              </a:tr>
              <a:tr h="5226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поездок, оплаченных посредством безналичных расчетов, в общем количестве оплаченных пассажирами поездок на конец года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09523734"/>
                  </a:ext>
                </a:extLst>
              </a:tr>
              <a:tr h="449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парковочного пространства на улично-дорожной сети (оценивается на конец года)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Нехватка финансирования. Оплата кредиторской задолженности 2019г. по Контракту 128 (2700тыс.руб.)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578360389"/>
                  </a:ext>
                </a:extLst>
              </a:tr>
              <a:tr h="3136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89,28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Заторы</a:t>
                      </a: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утренние и вечерние часы на выезде из города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752144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380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475" y="634339"/>
            <a:ext cx="8836034" cy="76774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основных показателей социально – экономического развития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Лобня за 2020 год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3130081"/>
              </p:ext>
            </p:extLst>
          </p:nvPr>
        </p:nvGraphicFramePr>
        <p:xfrm>
          <a:off x="754479" y="1564927"/>
          <a:ext cx="8755281" cy="429361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720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43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49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86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88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48017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отчетный 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значения за отчетный 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на 2021 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1992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на конец года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91 075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89 535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98,3</a:t>
                      </a: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92 020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51625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 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48 119,8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48 903,6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101,6</a:t>
                      </a: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49 581,1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90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за счет всех источников финансирования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4 041,7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5 617,6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139,0</a:t>
                      </a: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</a:t>
                      </a: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r>
                        <a:rPr kumimoji="0" lang="en-US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2941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110,8</a:t>
                      </a: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3686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2056B0-CAB5-42AE-940C-30483EB38B97}"/>
              </a:ext>
            </a:extLst>
          </p:cNvPr>
          <p:cNvSpPr txBox="1"/>
          <p:nvPr/>
        </p:nvSpPr>
        <p:spPr>
          <a:xfrm>
            <a:off x="346509" y="298383"/>
            <a:ext cx="10424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69643ECA-BAFC-4209-BDAD-827EFE9E19DD}"/>
              </a:ext>
            </a:extLst>
          </p:cNvPr>
          <p:cNvGraphicFramePr>
            <a:graphicFrameLocks noGrp="1"/>
          </p:cNvGraphicFramePr>
          <p:nvPr/>
        </p:nvGraphicFramePr>
        <p:xfrm>
          <a:off x="346510" y="1530417"/>
          <a:ext cx="10183529" cy="329530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569874">
                  <a:extLst>
                    <a:ext uri="{9D8B030D-6E8A-4147-A177-3AD203B41FA5}">
                      <a16:colId xmlns:a16="http://schemas.microsoft.com/office/drawing/2014/main" xmlns="" val="2134009655"/>
                    </a:ext>
                  </a:extLst>
                </a:gridCol>
                <a:gridCol w="10212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94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75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054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37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2763113707"/>
                  </a:ext>
                </a:extLst>
              </a:tr>
              <a:tr h="46854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«Цифровое муниципальное образование» на 2020-2024 годы</a:t>
                      </a:r>
                    </a:p>
                    <a:p>
                      <a:pPr algn="ctr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3298858"/>
                  </a:ext>
                </a:extLst>
              </a:tr>
              <a:tr h="5384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420019949"/>
                  </a:ext>
                </a:extLst>
              </a:tr>
              <a:tr h="5122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94,6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809443091"/>
                  </a:ext>
                </a:extLst>
              </a:tr>
              <a:tr h="512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Среднее время ожидания в очереди для получения государственных (муниципальных) услуг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766273838"/>
                  </a:ext>
                </a:extLst>
              </a:tr>
              <a:tr h="3073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заявителей МФЦ, ожидающих в очереди более 11,5 минут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630064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8831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BB1629-29D0-4C7A-BC3B-5CE9F74749CA}"/>
              </a:ext>
            </a:extLst>
          </p:cNvPr>
          <p:cNvSpPr txBox="1"/>
          <p:nvPr/>
        </p:nvSpPr>
        <p:spPr>
          <a:xfrm>
            <a:off x="588475" y="356135"/>
            <a:ext cx="10028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89FFE9D9-7B56-4533-9458-4B8B5012CD80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578543"/>
          <a:ext cx="10152185" cy="425012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103077">
                  <a:extLst>
                    <a:ext uri="{9D8B030D-6E8A-4147-A177-3AD203B41FA5}">
                      <a16:colId xmlns:a16="http://schemas.microsoft.com/office/drawing/2014/main" xmlns="" val="3136656926"/>
                    </a:ext>
                  </a:extLst>
                </a:gridCol>
                <a:gridCol w="956603">
                  <a:extLst>
                    <a:ext uri="{9D8B030D-6E8A-4147-A177-3AD203B41FA5}">
                      <a16:colId xmlns:a16="http://schemas.microsoft.com/office/drawing/2014/main" xmlns="" val="4231546829"/>
                    </a:ext>
                  </a:extLst>
                </a:gridCol>
                <a:gridCol w="1223889">
                  <a:extLst>
                    <a:ext uri="{9D8B030D-6E8A-4147-A177-3AD203B41FA5}">
                      <a16:colId xmlns:a16="http://schemas.microsoft.com/office/drawing/2014/main" xmlns="" val="1462951548"/>
                    </a:ext>
                  </a:extLst>
                </a:gridCol>
                <a:gridCol w="1202788">
                  <a:extLst>
                    <a:ext uri="{9D8B030D-6E8A-4147-A177-3AD203B41FA5}">
                      <a16:colId xmlns:a16="http://schemas.microsoft.com/office/drawing/2014/main" xmlns="" val="3310159009"/>
                    </a:ext>
                  </a:extLst>
                </a:gridCol>
                <a:gridCol w="1315329">
                  <a:extLst>
                    <a:ext uri="{9D8B030D-6E8A-4147-A177-3AD203B41FA5}">
                      <a16:colId xmlns:a16="http://schemas.microsoft.com/office/drawing/2014/main" xmlns="" val="4130966792"/>
                    </a:ext>
                  </a:extLst>
                </a:gridCol>
                <a:gridCol w="1350499">
                  <a:extLst>
                    <a:ext uri="{9D8B030D-6E8A-4147-A177-3AD203B41FA5}">
                      <a16:colId xmlns:a16="http://schemas.microsoft.com/office/drawing/2014/main" xmlns="" val="2039192180"/>
                    </a:ext>
                  </a:extLst>
                </a:gridCol>
              </a:tblGrid>
              <a:tr h="921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неисполнения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4003360567"/>
                  </a:ext>
                </a:extLst>
              </a:tr>
              <a:tr h="46066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«Цифровое муниципальное образование»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2558211"/>
                  </a:ext>
                </a:extLst>
              </a:tr>
              <a:tr h="4585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требований комфортности и доступности МФЦ 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связи с пандемией с марта</a:t>
                      </a: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 май были ограничения в приеме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158721805"/>
                  </a:ext>
                </a:extLst>
              </a:tr>
              <a:tr h="5293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849383444"/>
                  </a:ext>
                </a:extLst>
              </a:tr>
              <a:tr h="503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Стоимостная доля закупаемого и арендуемого ОМСУ муниципального образования Московской области иностранного ПО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129326577"/>
                  </a:ext>
                </a:extLst>
              </a:tr>
              <a:tr h="1274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073736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0592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660D59-644D-432F-8584-85AFB273E908}"/>
              </a:ext>
            </a:extLst>
          </p:cNvPr>
          <p:cNvSpPr txBox="1"/>
          <p:nvPr/>
        </p:nvSpPr>
        <p:spPr>
          <a:xfrm>
            <a:off x="519765" y="202130"/>
            <a:ext cx="100006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64C2DF6D-13D8-418F-ACFE-4ECCCE9171B9}"/>
              </a:ext>
            </a:extLst>
          </p:cNvPr>
          <p:cNvGraphicFramePr>
            <a:graphicFrameLocks noGrp="1"/>
          </p:cNvGraphicFramePr>
          <p:nvPr/>
        </p:nvGraphicFramePr>
        <p:xfrm>
          <a:off x="609599" y="1578543"/>
          <a:ext cx="10000648" cy="41646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88081">
                  <a:extLst>
                    <a:ext uri="{9D8B030D-6E8A-4147-A177-3AD203B41FA5}">
                      <a16:colId xmlns:a16="http://schemas.microsoft.com/office/drawing/2014/main" xmlns="" val="3833552719"/>
                    </a:ext>
                  </a:extLst>
                </a:gridCol>
                <a:gridCol w="1294228">
                  <a:extLst>
                    <a:ext uri="{9D8B030D-6E8A-4147-A177-3AD203B41FA5}">
                      <a16:colId xmlns:a16="http://schemas.microsoft.com/office/drawing/2014/main" xmlns="" val="793530637"/>
                    </a:ext>
                  </a:extLst>
                </a:gridCol>
                <a:gridCol w="1252024">
                  <a:extLst>
                    <a:ext uri="{9D8B030D-6E8A-4147-A177-3AD203B41FA5}">
                      <a16:colId xmlns:a16="http://schemas.microsoft.com/office/drawing/2014/main" xmlns="" val="1904613777"/>
                    </a:ext>
                  </a:extLst>
                </a:gridCol>
                <a:gridCol w="1174653">
                  <a:extLst>
                    <a:ext uri="{9D8B030D-6E8A-4147-A177-3AD203B41FA5}">
                      <a16:colId xmlns:a16="http://schemas.microsoft.com/office/drawing/2014/main" xmlns="" val="176061538"/>
                    </a:ext>
                  </a:extLst>
                </a:gridCol>
                <a:gridCol w="1287193">
                  <a:extLst>
                    <a:ext uri="{9D8B030D-6E8A-4147-A177-3AD203B41FA5}">
                      <a16:colId xmlns:a16="http://schemas.microsoft.com/office/drawing/2014/main" xmlns="" val="3200737936"/>
                    </a:ext>
                  </a:extLst>
                </a:gridCol>
                <a:gridCol w="1304469">
                  <a:extLst>
                    <a:ext uri="{9D8B030D-6E8A-4147-A177-3AD203B41FA5}">
                      <a16:colId xmlns:a16="http://schemas.microsoft.com/office/drawing/2014/main" xmlns="" val="107187796"/>
                    </a:ext>
                  </a:extLst>
                </a:gridCol>
              </a:tblGrid>
              <a:tr h="9218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неисполнения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3705575307"/>
                  </a:ext>
                </a:extLst>
              </a:tr>
              <a:tr h="46081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«Цифровое муниципальное образование»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8319393"/>
                  </a:ext>
                </a:extLst>
              </a:tr>
              <a:tr h="5295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883359439"/>
                  </a:ext>
                </a:extLst>
              </a:tr>
              <a:tr h="12527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документов служебной переписки ОМСУ муниципального образования Московской области и их подведомственных учреждений с ЦИОГВ и ГО Московской области, подведомственными ЦИОГВ и ГО Московской области организациями и учреждениями, не содержащих персональные данные и конфиденциальные сведения и направляемых исключительно в электронном виде с использованием МСЭД и средств электронной подписи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внимательность сотрудников, отправлявших письма имеющих действующие ЭЦП.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243470788"/>
                  </a:ext>
                </a:extLst>
              </a:tr>
              <a:tr h="503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доли граждан, использующих механизм получения государственных и муниципальных услуг в электронной форме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Недостаточная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информированность граждан о получении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991143725"/>
                  </a:ext>
                </a:extLst>
              </a:tr>
              <a:tr h="3023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доли граждан, зарегистрированных в ЕСИА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816274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442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21E7FD-31C0-4D20-8638-192AD245A3E3}"/>
              </a:ext>
            </a:extLst>
          </p:cNvPr>
          <p:cNvSpPr txBox="1"/>
          <p:nvPr/>
        </p:nvSpPr>
        <p:spPr>
          <a:xfrm>
            <a:off x="479834" y="231006"/>
            <a:ext cx="10127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A724C73F-557F-424B-A670-1D738F4B4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817040"/>
              </p:ext>
            </p:extLst>
          </p:nvPr>
        </p:nvGraphicFramePr>
        <p:xfrm>
          <a:off x="609600" y="1607419"/>
          <a:ext cx="9997440" cy="346276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21723">
                  <a:extLst>
                    <a:ext uri="{9D8B030D-6E8A-4147-A177-3AD203B41FA5}">
                      <a16:colId xmlns:a16="http://schemas.microsoft.com/office/drawing/2014/main" xmlns="" val="271531539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1833272602"/>
                    </a:ext>
                  </a:extLst>
                </a:gridCol>
                <a:gridCol w="1174652">
                  <a:extLst>
                    <a:ext uri="{9D8B030D-6E8A-4147-A177-3AD203B41FA5}">
                      <a16:colId xmlns:a16="http://schemas.microsoft.com/office/drawing/2014/main" xmlns="" val="140998643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97344676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5346573"/>
                    </a:ext>
                  </a:extLst>
                </a:gridCol>
                <a:gridCol w="1343465">
                  <a:extLst>
                    <a:ext uri="{9D8B030D-6E8A-4147-A177-3AD203B41FA5}">
                      <a16:colId xmlns:a16="http://schemas.microsoft.com/office/drawing/2014/main" xmlns="" val="3455543935"/>
                    </a:ext>
                  </a:extLst>
                </a:gridCol>
              </a:tblGrid>
              <a:tr h="9152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неисполнения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740837861"/>
                  </a:ext>
                </a:extLst>
              </a:tr>
              <a:tr h="45752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«Цифровое муниципальное образование»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0067914"/>
                  </a:ext>
                </a:extLst>
              </a:tr>
              <a:tr h="4620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Качественные услуги – Доля муниципальных (государственных) услуг, по которым нарушены регламентные сроки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1,14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654085783"/>
                  </a:ext>
                </a:extLst>
              </a:tr>
              <a:tr h="5257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Удобные услуги – Доля муниципальных (государственных) услуг, по которым заявления поданы в электронном виде через региональный портал государственных и муниципальных услуг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58,8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69,2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Недостаточная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информированность граждан о получении услуг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753351272"/>
                  </a:ext>
                </a:extLst>
              </a:tr>
              <a:tr h="5002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Повторные обращения – Доля обращений, поступивших на портал «Добродел», по которым поступили повторные обращения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19,78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811619603"/>
                  </a:ext>
                </a:extLst>
              </a:tr>
              <a:tr h="427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Отложенные решения – Доля отложенных решений от числа ответов, предоставленных на портале «Добродел» (два и более раз.)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Некорректная отработка заявлений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059320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299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69A821-9A0D-4E68-A809-7E40B831F951}"/>
              </a:ext>
            </a:extLst>
          </p:cNvPr>
          <p:cNvSpPr txBox="1"/>
          <p:nvPr/>
        </p:nvSpPr>
        <p:spPr>
          <a:xfrm>
            <a:off x="481264" y="240633"/>
            <a:ext cx="10260530" cy="840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3FE5D614-4E60-40F8-BD56-6FE98995C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568447"/>
              </p:ext>
            </p:extLst>
          </p:nvPr>
        </p:nvGraphicFramePr>
        <p:xfrm>
          <a:off x="481264" y="1318661"/>
          <a:ext cx="10048773" cy="523052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648876">
                  <a:extLst>
                    <a:ext uri="{9D8B030D-6E8A-4147-A177-3AD203B41FA5}">
                      <a16:colId xmlns:a16="http://schemas.microsoft.com/office/drawing/2014/main" xmlns="" val="1187842111"/>
                    </a:ext>
                  </a:extLst>
                </a:gridCol>
                <a:gridCol w="10331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7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75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016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68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2461523377"/>
                  </a:ext>
                </a:extLst>
              </a:tr>
              <a:tr h="48432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«Цифровое муниципальное образование»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57229"/>
                  </a:ext>
                </a:extLst>
              </a:tr>
              <a:tr h="4821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Ответь вовремя – Доля жалоб, поступивших на портал «Добродел», по которым нарушен срок подготовки ответа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2,11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635477794"/>
                  </a:ext>
                </a:extLst>
              </a:tr>
              <a:tr h="9366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ОМСУ муниципального образования Московской области и их подведомственных учреждений, использующих региональные межведомственные информационные системы поддержки обеспечивающих функций и контроля результативности деятельности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10009129"/>
                  </a:ext>
                </a:extLst>
              </a:tr>
              <a:tr h="6296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используемых в деятельности ОМСУ муниципального образования Московской области информационно-аналитических сервисов ЕИАС ЖКХ МО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111,1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581258593"/>
                  </a:ext>
                </a:extLst>
              </a:tr>
              <a:tr h="1695144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муниципальных дошкольных образовательных организаций и муниципальных общеобразовательных организаций в муниципальном образовании Московской области, подключенных к сети Интернет на скорости:</a:t>
                      </a:r>
                    </a:p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дошкольных образовательных организаций – не менее 2 Мбит/с;</a:t>
                      </a:r>
                    </a:p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общеобразовательных организаций, расположенных в городских поселениях и городских округах – не менее 100 Мбит/с;</a:t>
                      </a:r>
                    </a:p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общеобразовательных организаций, расположенных в сельских населенных пунктах, – не менее 50 Мбит/с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956536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1228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7D75A701-C593-436A-BC39-B796084A4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460941"/>
              </p:ext>
            </p:extLst>
          </p:nvPr>
        </p:nvGraphicFramePr>
        <p:xfrm>
          <a:off x="413886" y="1376414"/>
          <a:ext cx="10454411" cy="540226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18366">
                  <a:extLst>
                    <a:ext uri="{9D8B030D-6E8A-4147-A177-3AD203B41FA5}">
                      <a16:colId xmlns:a16="http://schemas.microsoft.com/office/drawing/2014/main" xmlns="" val="2530564396"/>
                    </a:ext>
                  </a:extLst>
                </a:gridCol>
                <a:gridCol w="977705">
                  <a:extLst>
                    <a:ext uri="{9D8B030D-6E8A-4147-A177-3AD203B41FA5}">
                      <a16:colId xmlns:a16="http://schemas.microsoft.com/office/drawing/2014/main" xmlns="" val="3576107530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xmlns="" val="2655109884"/>
                    </a:ext>
                  </a:extLst>
                </a:gridCol>
                <a:gridCol w="1244991">
                  <a:extLst>
                    <a:ext uri="{9D8B030D-6E8A-4147-A177-3AD203B41FA5}">
                      <a16:colId xmlns:a16="http://schemas.microsoft.com/office/drawing/2014/main" xmlns="" val="3203328711"/>
                    </a:ext>
                  </a:extLst>
                </a:gridCol>
                <a:gridCol w="1273126">
                  <a:extLst>
                    <a:ext uri="{9D8B030D-6E8A-4147-A177-3AD203B41FA5}">
                      <a16:colId xmlns:a16="http://schemas.microsoft.com/office/drawing/2014/main" xmlns="" val="4261651556"/>
                    </a:ext>
                  </a:extLst>
                </a:gridCol>
                <a:gridCol w="1274131">
                  <a:extLst>
                    <a:ext uri="{9D8B030D-6E8A-4147-A177-3AD203B41FA5}">
                      <a16:colId xmlns:a16="http://schemas.microsoft.com/office/drawing/2014/main" xmlns="" val="2593015231"/>
                    </a:ext>
                  </a:extLst>
                </a:gridCol>
              </a:tblGrid>
              <a:tr h="801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неисполнения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2792298744"/>
                  </a:ext>
                </a:extLst>
              </a:tr>
              <a:tr h="50797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«Цифровое муниципальное образование»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2062604"/>
                  </a:ext>
                </a:extLst>
              </a:tr>
              <a:tr h="9345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образовательных организаций, у которых есть широкополосный доступ к сети Интернет (не менее 100 Мбит/с для образовательных организаций, расположенных в городах, и не менее 50 Мбит/с для образовательных организаций, расположенных в сельских населенных пунктах и поселках городского типа), за исключением дошкольных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102,9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590996890"/>
                  </a:ext>
                </a:extLst>
              </a:tr>
              <a:tr h="761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современных компьютеров (со сроком эксплуатации не более семи лет) на 100 обучающихся в общеобразовательных организациях муниципального образования Московской области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65,9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Ограниченное финансирование</a:t>
                      </a: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приобретения современных компьютеров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324640491"/>
                  </a:ext>
                </a:extLst>
              </a:tr>
              <a:tr h="6695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муниципальных организаций в муниципальном образовании Московской области обеспеченных современными аппаратно-программными комплексами со средствами криптографической защиты информации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454881903"/>
                  </a:ext>
                </a:extLst>
              </a:tr>
              <a:tr h="669581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многоквартирных домов, имеющих возможность пользоваться услугами проводного и мобильного доступа в информационно-телекоммуникационную сеть Интернет на скорости не менее 1 Мбит/с, предоставляемыми не менее чем 2 операторами связи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124,4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684089094"/>
                  </a:ext>
                </a:extLst>
              </a:tr>
              <a:tr h="1031154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муниципальных учреждений культуры, обеспеченных доступом в информационно-телекоммуникационную сеть Интернет на скорости:</a:t>
                      </a:r>
                    </a:p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учреждений культуры, расположенных в городских населенных пунктах, – не менее 50 Мбит/с;</a:t>
                      </a:r>
                    </a:p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учреждений культуры, расположенных в сельских населенных пунктах, – не менее 10 Мбит/с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09237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655D62-1278-43DC-B546-8751D90F8185}"/>
              </a:ext>
            </a:extLst>
          </p:cNvPr>
          <p:cNvSpPr txBox="1"/>
          <p:nvPr/>
        </p:nvSpPr>
        <p:spPr>
          <a:xfrm>
            <a:off x="413884" y="298383"/>
            <a:ext cx="10825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8181940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8C33FA-1A6E-4FC3-9593-4333CDECAEA1}"/>
              </a:ext>
            </a:extLst>
          </p:cNvPr>
          <p:cNvSpPr txBox="1"/>
          <p:nvPr/>
        </p:nvSpPr>
        <p:spPr>
          <a:xfrm>
            <a:off x="462013" y="154003"/>
            <a:ext cx="10029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2C8C145-D3B6-4D79-BA0A-5B692959778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628775"/>
          <a:ext cx="9772650" cy="363233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061650">
                  <a:extLst>
                    <a:ext uri="{9D8B030D-6E8A-4147-A177-3AD203B41FA5}">
                      <a16:colId xmlns:a16="http://schemas.microsoft.com/office/drawing/2014/main" xmlns="" val="625564137"/>
                    </a:ext>
                  </a:extLst>
                </a:gridCol>
                <a:gridCol w="1136735">
                  <a:extLst>
                    <a:ext uri="{9D8B030D-6E8A-4147-A177-3AD203B41FA5}">
                      <a16:colId xmlns:a16="http://schemas.microsoft.com/office/drawing/2014/main" xmlns="" val="2930652368"/>
                    </a:ext>
                  </a:extLst>
                </a:gridCol>
                <a:gridCol w="1195327">
                  <a:extLst>
                    <a:ext uri="{9D8B030D-6E8A-4147-A177-3AD203B41FA5}">
                      <a16:colId xmlns:a16="http://schemas.microsoft.com/office/drawing/2014/main" xmlns="" val="1346867976"/>
                    </a:ext>
                  </a:extLst>
                </a:gridCol>
                <a:gridCol w="1148454">
                  <a:extLst>
                    <a:ext uri="{9D8B030D-6E8A-4147-A177-3AD203B41FA5}">
                      <a16:colId xmlns:a16="http://schemas.microsoft.com/office/drawing/2014/main" xmlns="" val="1884148574"/>
                    </a:ext>
                  </a:extLst>
                </a:gridCol>
                <a:gridCol w="1230484">
                  <a:extLst>
                    <a:ext uri="{9D8B030D-6E8A-4147-A177-3AD203B41FA5}">
                      <a16:colId xmlns:a16="http://schemas.microsoft.com/office/drawing/2014/main" xmlns="" val="2970910154"/>
                    </a:ext>
                  </a:extLst>
                </a:gridCol>
              </a:tblGrid>
              <a:tr h="909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630512206"/>
                  </a:ext>
                </a:extLst>
              </a:tr>
              <a:tr h="45474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«Архитектура и градостроительство»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6231425"/>
                  </a:ext>
                </a:extLst>
              </a:tr>
              <a:tr h="452681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Наличие утвержденного генерального плана городского округа (внесение изменений в генеральный план городского округа)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323119880"/>
                  </a:ext>
                </a:extLst>
              </a:tr>
              <a:tr h="7010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795675933"/>
                  </a:ext>
                </a:extLst>
              </a:tr>
              <a:tr h="5911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9689014"/>
                  </a:ext>
                </a:extLst>
              </a:tr>
              <a:tr h="424432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128,6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537465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1072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0F0085-465E-45C2-92A5-4F079C284A31}"/>
              </a:ext>
            </a:extLst>
          </p:cNvPr>
          <p:cNvSpPr txBox="1"/>
          <p:nvPr/>
        </p:nvSpPr>
        <p:spPr>
          <a:xfrm>
            <a:off x="380245" y="77002"/>
            <a:ext cx="10226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EAB4A5D7-4E26-4086-BA84-772887451873}"/>
              </a:ext>
            </a:extLst>
          </p:cNvPr>
          <p:cNvGraphicFramePr>
            <a:graphicFrameLocks noGrp="1"/>
          </p:cNvGraphicFramePr>
          <p:nvPr/>
        </p:nvGraphicFramePr>
        <p:xfrm>
          <a:off x="288758" y="1200329"/>
          <a:ext cx="10318281" cy="543267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344253">
                  <a:extLst>
                    <a:ext uri="{9D8B030D-6E8A-4147-A177-3AD203B41FA5}">
                      <a16:colId xmlns:a16="http://schemas.microsoft.com/office/drawing/2014/main" xmlns="" val="3546244811"/>
                    </a:ext>
                  </a:extLst>
                </a:gridCol>
                <a:gridCol w="1200203">
                  <a:extLst>
                    <a:ext uri="{9D8B030D-6E8A-4147-A177-3AD203B41FA5}">
                      <a16:colId xmlns:a16="http://schemas.microsoft.com/office/drawing/2014/main" xmlns="" val="3641232357"/>
                    </a:ext>
                  </a:extLst>
                </a:gridCol>
                <a:gridCol w="1262065">
                  <a:extLst>
                    <a:ext uri="{9D8B030D-6E8A-4147-A177-3AD203B41FA5}">
                      <a16:colId xmlns:a16="http://schemas.microsoft.com/office/drawing/2014/main" xmlns="" val="3552807910"/>
                    </a:ext>
                  </a:extLst>
                </a:gridCol>
                <a:gridCol w="1212574">
                  <a:extLst>
                    <a:ext uri="{9D8B030D-6E8A-4147-A177-3AD203B41FA5}">
                      <a16:colId xmlns:a16="http://schemas.microsoft.com/office/drawing/2014/main" xmlns="" val="2920038111"/>
                    </a:ext>
                  </a:extLst>
                </a:gridCol>
                <a:gridCol w="1299186">
                  <a:extLst>
                    <a:ext uri="{9D8B030D-6E8A-4147-A177-3AD203B41FA5}">
                      <a16:colId xmlns:a16="http://schemas.microsoft.com/office/drawing/2014/main" xmlns="" val="2555467658"/>
                    </a:ext>
                  </a:extLst>
                </a:gridCol>
              </a:tblGrid>
              <a:tr h="935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998857338"/>
                  </a:ext>
                </a:extLst>
              </a:tr>
              <a:tr h="46883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«Формирование современной комфортной городской среды»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6376039"/>
                  </a:ext>
                </a:extLst>
              </a:tr>
              <a:tr h="581751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 (пространств) (в разрезе видов территорий), в том числе: - зоны отдыха; пешеходные зоны; набережные; скверы; площади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014543759"/>
                  </a:ext>
                </a:extLst>
              </a:tr>
              <a:tr h="4032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разработанных концепций благоустройства общественных территорий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974124007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разработанных проектов благоустройства общественных территорий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106682116"/>
                  </a:ext>
                </a:extLst>
              </a:tr>
              <a:tr h="399263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установленных детских игровых площадок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116,7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157549614"/>
                  </a:ext>
                </a:extLst>
              </a:tr>
              <a:tr h="399263">
                <a:tc>
                  <a:txBody>
                    <a:bodyPr/>
                    <a:lstStyle/>
                    <a:p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благоустроенных дворовых территорий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564272416"/>
                  </a:ext>
                </a:extLst>
              </a:tr>
              <a:tr h="538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объектов электросетевого хозяйства, систем наружного и архитектурно художественного освещения, на которых  реализованы мероприятия по устройству и капитальному ремонту 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88542759"/>
                  </a:ext>
                </a:extLst>
              </a:tr>
              <a:tr h="437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 от общего количества граждан в возрасте от 14 лет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44,58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371,5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328799722"/>
                  </a:ext>
                </a:extLst>
              </a:tr>
              <a:tr h="781385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реализованных комплексных проектов благоустройства общественных территорий в общем количестве реализованных в течение планового года проектов благоустройства общественных территорий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30260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3787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936AEA-7B3F-455B-968F-E9E5288E65EC}"/>
              </a:ext>
            </a:extLst>
          </p:cNvPr>
          <p:cNvSpPr txBox="1"/>
          <p:nvPr/>
        </p:nvSpPr>
        <p:spPr>
          <a:xfrm>
            <a:off x="697117" y="174832"/>
            <a:ext cx="10025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E6CFE14B-D2CE-4922-9B37-DB0EF4CC0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49435"/>
              </p:ext>
            </p:extLst>
          </p:nvPr>
        </p:nvGraphicFramePr>
        <p:xfrm>
          <a:off x="148590" y="1005830"/>
          <a:ext cx="10758547" cy="584102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33458">
                  <a:extLst>
                    <a:ext uri="{9D8B030D-6E8A-4147-A177-3AD203B41FA5}">
                      <a16:colId xmlns:a16="http://schemas.microsoft.com/office/drawing/2014/main" xmlns="" val="3931994720"/>
                    </a:ext>
                  </a:extLst>
                </a:gridCol>
                <a:gridCol w="1042043">
                  <a:extLst>
                    <a:ext uri="{9D8B030D-6E8A-4147-A177-3AD203B41FA5}">
                      <a16:colId xmlns:a16="http://schemas.microsoft.com/office/drawing/2014/main" xmlns="" val="3601509465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xmlns="" val="944877719"/>
                    </a:ext>
                  </a:extLst>
                </a:gridCol>
                <a:gridCol w="1145512">
                  <a:extLst>
                    <a:ext uri="{9D8B030D-6E8A-4147-A177-3AD203B41FA5}">
                      <a16:colId xmlns:a16="http://schemas.microsoft.com/office/drawing/2014/main" xmlns="" val="364364053"/>
                    </a:ext>
                  </a:extLst>
                </a:gridCol>
                <a:gridCol w="1235921">
                  <a:extLst>
                    <a:ext uri="{9D8B030D-6E8A-4147-A177-3AD203B41FA5}">
                      <a16:colId xmlns:a16="http://schemas.microsoft.com/office/drawing/2014/main" xmlns="" val="494930446"/>
                    </a:ext>
                  </a:extLst>
                </a:gridCol>
                <a:gridCol w="16606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21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неисполнения</a:t>
                      </a:r>
                      <a:endParaRPr lang="ru-RU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822599482"/>
                  </a:ext>
                </a:extLst>
              </a:tr>
              <a:tr h="51055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«Формирование современной комфортной городской среды»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1457103"/>
                  </a:ext>
                </a:extLst>
              </a:tr>
              <a:tr h="225245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Соответствие нормативу обеспеченности парками культуры и отдыха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172886043"/>
                  </a:ext>
                </a:extLst>
              </a:tr>
              <a:tr h="3603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числа посетителей парков культуры и отдыха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связи с ограничениями,</a:t>
                      </a: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связанными с пандемией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831167882"/>
                  </a:ext>
                </a:extLst>
              </a:tr>
              <a:tr h="225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 линий наружного освещения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Км.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293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389550173"/>
                  </a:ext>
                </a:extLst>
              </a:tr>
              <a:tr h="247976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Потребление электроэнергии на уличное освещение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Тыс.кВт/ч.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6078,6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109603298"/>
                  </a:ext>
                </a:extLst>
              </a:tr>
              <a:tr h="1982153">
                <a:tc>
                  <a:txBody>
                    <a:bodyPr/>
                    <a:lstStyle/>
                    <a:p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домов, в которых проведен капитальный ремонт в рамках  региональной  программы 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Предъявлены к сдаче объекты прошлых лет - 10 МКД.</a:t>
                      </a:r>
                    </a:p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объектам, запланированным на 2020г., Фондом капитального ремонта МКД  договор на выполнение ремонта с подрядной организацией заключен 30.06.2020г.  До окончания года проводится экспертиза поектно-сметной документации. Выполнение СМР будет проводиться по графику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73086227"/>
                  </a:ext>
                </a:extLst>
              </a:tr>
              <a:tr h="103612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отремонтированных подъездов многоквартирных домов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34,6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софинансирования приостановлена в связи с </a:t>
                      </a: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ограничительными </a:t>
                      </a: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мерами в условиях пандемии.</a:t>
                      </a:r>
                    </a:p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подъездов выполнен за счет внебюджетных источников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195574706"/>
                  </a:ext>
                </a:extLst>
              </a:tr>
              <a:tr h="2438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отремонтированных объектов жилищного фонда (домов) 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419144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7889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AF614F-F3D9-4982-8641-337026563C72}"/>
              </a:ext>
            </a:extLst>
          </p:cNvPr>
          <p:cNvSpPr txBox="1"/>
          <p:nvPr/>
        </p:nvSpPr>
        <p:spPr>
          <a:xfrm>
            <a:off x="471639" y="385011"/>
            <a:ext cx="103760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52DBA8DC-2452-4304-99DE-D9E55E81CF75}"/>
              </a:ext>
            </a:extLst>
          </p:cNvPr>
          <p:cNvGraphicFramePr>
            <a:graphicFrameLocks noGrp="1"/>
          </p:cNvGraphicFramePr>
          <p:nvPr/>
        </p:nvGraphicFramePr>
        <p:xfrm>
          <a:off x="609598" y="1609725"/>
          <a:ext cx="9856304" cy="31364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104977">
                  <a:extLst>
                    <a:ext uri="{9D8B030D-6E8A-4147-A177-3AD203B41FA5}">
                      <a16:colId xmlns:a16="http://schemas.microsoft.com/office/drawing/2014/main" xmlns="" val="2084608861"/>
                    </a:ext>
                  </a:extLst>
                </a:gridCol>
                <a:gridCol w="1146466">
                  <a:extLst>
                    <a:ext uri="{9D8B030D-6E8A-4147-A177-3AD203B41FA5}">
                      <a16:colId xmlns:a16="http://schemas.microsoft.com/office/drawing/2014/main" xmlns="" val="1374687121"/>
                    </a:ext>
                  </a:extLst>
                </a:gridCol>
                <a:gridCol w="1205560">
                  <a:extLst>
                    <a:ext uri="{9D8B030D-6E8A-4147-A177-3AD203B41FA5}">
                      <a16:colId xmlns:a16="http://schemas.microsoft.com/office/drawing/2014/main" xmlns="" val="2207241799"/>
                    </a:ext>
                  </a:extLst>
                </a:gridCol>
                <a:gridCol w="1158284">
                  <a:extLst>
                    <a:ext uri="{9D8B030D-6E8A-4147-A177-3AD203B41FA5}">
                      <a16:colId xmlns:a16="http://schemas.microsoft.com/office/drawing/2014/main" xmlns="" val="668280063"/>
                    </a:ext>
                  </a:extLst>
                </a:gridCol>
                <a:gridCol w="1241017">
                  <a:extLst>
                    <a:ext uri="{9D8B030D-6E8A-4147-A177-3AD203B41FA5}">
                      <a16:colId xmlns:a16="http://schemas.microsoft.com/office/drawing/2014/main" xmlns="" val="3290079167"/>
                    </a:ext>
                  </a:extLst>
                </a:gridCol>
              </a:tblGrid>
              <a:tr h="1165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758092182"/>
                  </a:ext>
                </a:extLst>
              </a:tr>
              <a:tr h="58379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«Строительство объектов социальной инфраструктуры»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7523425"/>
                  </a:ext>
                </a:extLst>
              </a:tr>
              <a:tr h="861036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введенных в эксплуатацию объектов дошкольного образования за счет бюджетных средств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990522890"/>
                  </a:ext>
                </a:extLst>
              </a:tr>
              <a:tr h="5265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введенных в эксплуатацию объектов общего образования за счет бюджетных средств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919960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973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294" name="Group 3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92581"/>
              </p:ext>
            </p:extLst>
          </p:nvPr>
        </p:nvGraphicFramePr>
        <p:xfrm>
          <a:off x="496366" y="1418938"/>
          <a:ext cx="9015623" cy="445844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0750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27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43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434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5205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00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отчетный финансовый год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 плана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5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3 244 169,2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2 965 496 ,6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56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1 458 286,9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1 424 930,1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7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1 785 882,3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1 540 566,5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26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(роспись)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384 351,7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046 261,2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1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(-)/профицит бюджета (+)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-145 827,0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- 80 764,6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5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378 994,9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307 992,20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46049" y="418391"/>
            <a:ext cx="8820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характеристик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округа Лобня за 2020 год</a:t>
            </a:r>
          </a:p>
        </p:txBody>
      </p:sp>
    </p:spTree>
    <p:extLst>
      <p:ext uri="{BB962C8B-B14F-4D97-AF65-F5344CB8AC3E}">
        <p14:creationId xmlns:p14="http://schemas.microsoft.com/office/powerpoint/2010/main" val="11598802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D17609-8ADB-4709-ADD9-0B174470C22C}"/>
              </a:ext>
            </a:extLst>
          </p:cNvPr>
          <p:cNvSpPr txBox="1"/>
          <p:nvPr/>
        </p:nvSpPr>
        <p:spPr>
          <a:xfrm>
            <a:off x="336884" y="96253"/>
            <a:ext cx="105969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D3F2CD49-305F-416D-95CE-85F12BF5B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20943"/>
              </p:ext>
            </p:extLst>
          </p:nvPr>
        </p:nvGraphicFramePr>
        <p:xfrm>
          <a:off x="538884" y="1216187"/>
          <a:ext cx="9749440" cy="48299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818307">
                  <a:extLst>
                    <a:ext uri="{9D8B030D-6E8A-4147-A177-3AD203B41FA5}">
                      <a16:colId xmlns:a16="http://schemas.microsoft.com/office/drawing/2014/main" xmlns="" val="2490126117"/>
                    </a:ext>
                  </a:extLst>
                </a:gridCol>
                <a:gridCol w="1043609">
                  <a:extLst>
                    <a:ext uri="{9D8B030D-6E8A-4147-A177-3AD203B41FA5}">
                      <a16:colId xmlns:a16="http://schemas.microsoft.com/office/drawing/2014/main" xmlns="" val="1082790998"/>
                    </a:ext>
                  </a:extLst>
                </a:gridCol>
                <a:gridCol w="1341783">
                  <a:extLst>
                    <a:ext uri="{9D8B030D-6E8A-4147-A177-3AD203B41FA5}">
                      <a16:colId xmlns:a16="http://schemas.microsoft.com/office/drawing/2014/main" xmlns="" val="2278310539"/>
                    </a:ext>
                  </a:extLst>
                </a:gridCol>
                <a:gridCol w="1212574">
                  <a:extLst>
                    <a:ext uri="{9D8B030D-6E8A-4147-A177-3AD203B41FA5}">
                      <a16:colId xmlns:a16="http://schemas.microsoft.com/office/drawing/2014/main" xmlns="" val="2708462301"/>
                    </a:ext>
                  </a:extLst>
                </a:gridCol>
                <a:gridCol w="1333167">
                  <a:extLst>
                    <a:ext uri="{9D8B030D-6E8A-4147-A177-3AD203B41FA5}">
                      <a16:colId xmlns:a16="http://schemas.microsoft.com/office/drawing/2014/main" xmlns="" val="4161932564"/>
                    </a:ext>
                  </a:extLst>
                </a:gridCol>
              </a:tblGrid>
              <a:tr h="1292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2205413789"/>
                  </a:ext>
                </a:extLst>
              </a:tr>
              <a:tr h="49724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«Переселение граждан из аварийного жилищного фонда» на 2020-2024 годы</a:t>
                      </a:r>
                    </a:p>
                    <a:p>
                      <a:pPr algn="ctr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4546889"/>
                  </a:ext>
                </a:extLst>
              </a:tr>
              <a:tr h="646422"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площадь аварийного фонда, подлежащая расселению до 01.09.2025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102,9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443677348"/>
                  </a:ext>
                </a:extLst>
              </a:tr>
              <a:tr h="8302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 квадратных метров расселенного аварийного жилищного фонда за счет внебюджетных источников 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627603921"/>
                  </a:ext>
                </a:extLst>
              </a:tr>
              <a:tr h="646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 квадратных метров расселенного аварийного жилищного фонда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102,9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190552667"/>
                  </a:ext>
                </a:extLst>
              </a:tr>
              <a:tr h="431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расселенных помещений аварийного жилищного фонда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814257181"/>
                  </a:ext>
                </a:extLst>
              </a:tr>
              <a:tr h="464098">
                <a:tc>
                  <a:txBody>
                    <a:bodyPr/>
                    <a:lstStyle/>
                    <a:p>
                      <a:pPr algn="l"/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переселенных жителей  из  аварийного жилищного фонда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255109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1432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CC0DDFB-EF95-4315-BD2C-E252FB74DA0C}"/>
              </a:ext>
            </a:extLst>
          </p:cNvPr>
          <p:cNvSpPr/>
          <p:nvPr/>
        </p:nvSpPr>
        <p:spPr>
          <a:xfrm>
            <a:off x="1448554" y="162963"/>
            <a:ext cx="7695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  <a:t>Общественно-значимые объекты, реализуемые </a:t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  <a:t>в городском округе Лобня в 20</a:t>
            </a:r>
            <a:r>
              <a:rPr lang="en-US" altLang="ru-RU" b="1" dirty="0">
                <a:solidFill>
                  <a:schemeClr val="accent2">
                    <a:lumMod val="50000"/>
                  </a:schemeClr>
                </a:solidFill>
              </a:rPr>
              <a:t>20</a:t>
            </a: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  <a:t> году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1DE71E58-C758-4F8D-A071-0E39298BE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496892"/>
              </p:ext>
            </p:extLst>
          </p:nvPr>
        </p:nvGraphicFramePr>
        <p:xfrm>
          <a:off x="643571" y="809294"/>
          <a:ext cx="9867674" cy="5509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813">
                  <a:extLst>
                    <a:ext uri="{9D8B030D-6E8A-4147-A177-3AD203B41FA5}">
                      <a16:colId xmlns:a16="http://schemas.microsoft.com/office/drawing/2014/main" xmlns="" val="1770673929"/>
                    </a:ext>
                  </a:extLst>
                </a:gridCol>
                <a:gridCol w="3619918">
                  <a:extLst>
                    <a:ext uri="{9D8B030D-6E8A-4147-A177-3AD203B41FA5}">
                      <a16:colId xmlns:a16="http://schemas.microsoft.com/office/drawing/2014/main" xmlns="" val="3714334148"/>
                    </a:ext>
                  </a:extLst>
                </a:gridCol>
                <a:gridCol w="966950">
                  <a:extLst>
                    <a:ext uri="{9D8B030D-6E8A-4147-A177-3AD203B41FA5}">
                      <a16:colId xmlns:a16="http://schemas.microsoft.com/office/drawing/2014/main" xmlns="" val="303917035"/>
                    </a:ext>
                  </a:extLst>
                </a:gridCol>
                <a:gridCol w="1926018">
                  <a:extLst>
                    <a:ext uri="{9D8B030D-6E8A-4147-A177-3AD203B41FA5}">
                      <a16:colId xmlns:a16="http://schemas.microsoft.com/office/drawing/2014/main" xmlns="" val="1829336656"/>
                    </a:ext>
                  </a:extLst>
                </a:gridCol>
                <a:gridCol w="1024059">
                  <a:extLst>
                    <a:ext uri="{9D8B030D-6E8A-4147-A177-3AD203B41FA5}">
                      <a16:colId xmlns:a16="http://schemas.microsoft.com/office/drawing/2014/main" xmlns="" val="3570763027"/>
                    </a:ext>
                  </a:extLst>
                </a:gridCol>
                <a:gridCol w="232680">
                  <a:extLst>
                    <a:ext uri="{9D8B030D-6E8A-4147-A177-3AD203B41FA5}">
                      <a16:colId xmlns:a16="http://schemas.microsoft.com/office/drawing/2014/main" xmlns="" val="3764624588"/>
                    </a:ext>
                  </a:extLst>
                </a:gridCol>
                <a:gridCol w="670294">
                  <a:extLst>
                    <a:ext uri="{9D8B030D-6E8A-4147-A177-3AD203B41FA5}">
                      <a16:colId xmlns:a16="http://schemas.microsoft.com/office/drawing/2014/main" xmlns="" val="776198689"/>
                    </a:ext>
                  </a:extLst>
                </a:gridCol>
                <a:gridCol w="957942">
                  <a:extLst>
                    <a:ext uri="{9D8B030D-6E8A-4147-A177-3AD203B41FA5}">
                      <a16:colId xmlns:a16="http://schemas.microsoft.com/office/drawing/2014/main" xmlns="" val="1053193206"/>
                    </a:ext>
                  </a:extLst>
                </a:gridCol>
              </a:tblGrid>
              <a:tr h="315662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T="45707" marB="45707">
                    <a:lnR w="12700" cmpd="sng">
                      <a:noFill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	</a:t>
                      </a:r>
                    </a:p>
                  </a:txBody>
                  <a:tcPr marT="45707" marB="4570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</a:p>
                  </a:txBody>
                  <a:tcPr marT="45707" marB="4570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	</a:t>
                      </a:r>
                    </a:p>
                  </a:txBody>
                  <a:tcPr marT="45707" marB="45707">
                    <a:lnL w="12700" cmpd="sng">
                      <a:noFill/>
                    </a:lnL>
                    <a:lnR w="12700" cmpd="sng">
                      <a:noFill/>
                    </a:ln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эксплуатацию</a:t>
                      </a:r>
                    </a:p>
                  </a:txBody>
                  <a:tcPr marT="45707" marB="4570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Результаты от реализации проекта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34636256"/>
                  </a:ext>
                </a:extLst>
              </a:tr>
              <a:tr h="461154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</a:txBody>
                  <a:tcPr marT="45707" marB="45707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20</a:t>
                      </a:r>
                      <a:r>
                        <a:rPr lang="en-US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</a:txBody>
                  <a:tcPr marT="45707" marB="4570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>
                    <a:lnL w="12700" cmpd="sng">
                      <a:noFill/>
                    </a:lnL>
                    <a:lnR w="381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6249484"/>
                  </a:ext>
                </a:extLst>
              </a:tr>
              <a:tr h="34586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2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Пристройка на 400 мест к зданию МБОУ СОШ № 6, расположенная по адресу:  Московская область г.Лобня, ул.Аэропортовская, д.1 (ПИР и строительство)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294 633,46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97 776,60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Ликвидация второй смены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60318548"/>
                  </a:ext>
                </a:extLst>
              </a:tr>
              <a:tr h="345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marL="9525" marR="9525" marT="952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253 158,80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75 787,55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670895"/>
                  </a:ext>
                </a:extLst>
              </a:tr>
              <a:tr h="127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27 902,38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8 460,69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852961"/>
                  </a:ext>
                </a:extLst>
              </a:tr>
              <a:tr h="839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2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участка водопровода по ул. Степная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3 184,00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3 184,00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уровня надежности системы водоснабжения, строительство новых объектов водоснабжения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65951176"/>
                  </a:ext>
                </a:extLst>
              </a:tr>
              <a:tr h="839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2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участка водопровода по ул. Восточная</a:t>
                      </a:r>
                    </a:p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1 895,34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1 895,34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уровня надежности системы водоснабжения, строительство новых объектов водоснабжения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24326460"/>
                  </a:ext>
                </a:extLst>
              </a:tr>
              <a:tr h="4836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2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Проектирование, строительство, реконструкция участков ливневой канализации</a:t>
                      </a:r>
                    </a:p>
                  </a:txBody>
                  <a:tcPr marL="9525" marR="9525" marT="952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2 355,94 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2 355,94 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сохранности дорожного полотна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51350315"/>
                  </a:ext>
                </a:extLst>
              </a:tr>
              <a:tr h="839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2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и развитие систем наружного освещения, ввод в строй новых объектов уличного освещения</a:t>
                      </a:r>
                    </a:p>
                  </a:txBody>
                  <a:tcPr marL="9525" marR="9525" marT="952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6 137,00 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6 093,08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благоустроенных общественных территорий, комплексное благоустройство детских площадок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33843574"/>
                  </a:ext>
                </a:extLst>
              </a:tr>
              <a:tr h="34586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2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294 633,46 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97 776,60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77602796"/>
                  </a:ext>
                </a:extLst>
              </a:tr>
              <a:tr h="345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253 158,80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75 787,55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5214674"/>
                  </a:ext>
                </a:extLst>
              </a:tr>
              <a:tr h="127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41 474,66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21 989,05</a:t>
                      </a: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2556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146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BB8DAC8-F2C1-428E-A10A-8C9355DF7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48" y="574045"/>
            <a:ext cx="5944451" cy="5944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C88228-DB79-4636-86DD-B0B555041146}"/>
              </a:ext>
            </a:extLst>
          </p:cNvPr>
          <p:cNvSpPr txBox="1"/>
          <p:nvPr/>
        </p:nvSpPr>
        <p:spPr>
          <a:xfrm>
            <a:off x="782961" y="2225"/>
            <a:ext cx="8317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Меры социальной поддержки в 2020 году</a:t>
            </a:r>
            <a:endParaRPr lang="ru-RU" alt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F90173F-FF4D-4B41-AF29-D1D9D2186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255214"/>
              </p:ext>
            </p:extLst>
          </p:nvPr>
        </p:nvGraphicFramePr>
        <p:xfrm>
          <a:off x="126749" y="470779"/>
          <a:ext cx="10682421" cy="6334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74">
                  <a:extLst>
                    <a:ext uri="{9D8B030D-6E8A-4147-A177-3AD203B41FA5}">
                      <a16:colId xmlns:a16="http://schemas.microsoft.com/office/drawing/2014/main" xmlns="" val="565166825"/>
                    </a:ext>
                  </a:extLst>
                </a:gridCol>
                <a:gridCol w="769903">
                  <a:extLst>
                    <a:ext uri="{9D8B030D-6E8A-4147-A177-3AD203B41FA5}">
                      <a16:colId xmlns:a16="http://schemas.microsoft.com/office/drawing/2014/main" xmlns="" val="3204232210"/>
                    </a:ext>
                  </a:extLst>
                </a:gridCol>
                <a:gridCol w="304129">
                  <a:extLst>
                    <a:ext uri="{9D8B030D-6E8A-4147-A177-3AD203B41FA5}">
                      <a16:colId xmlns:a16="http://schemas.microsoft.com/office/drawing/2014/main" xmlns="" val="916905575"/>
                    </a:ext>
                  </a:extLst>
                </a:gridCol>
                <a:gridCol w="571055">
                  <a:extLst>
                    <a:ext uri="{9D8B030D-6E8A-4147-A177-3AD203B41FA5}">
                      <a16:colId xmlns:a16="http://schemas.microsoft.com/office/drawing/2014/main" xmlns="" val="3193398358"/>
                    </a:ext>
                  </a:extLst>
                </a:gridCol>
                <a:gridCol w="1755258">
                  <a:extLst>
                    <a:ext uri="{9D8B030D-6E8A-4147-A177-3AD203B41FA5}">
                      <a16:colId xmlns:a16="http://schemas.microsoft.com/office/drawing/2014/main" xmlns="" val="20830360"/>
                    </a:ext>
                  </a:extLst>
                </a:gridCol>
                <a:gridCol w="3065693">
                  <a:extLst>
                    <a:ext uri="{9D8B030D-6E8A-4147-A177-3AD203B41FA5}">
                      <a16:colId xmlns:a16="http://schemas.microsoft.com/office/drawing/2014/main" xmlns="" val="1957925338"/>
                    </a:ext>
                  </a:extLst>
                </a:gridCol>
                <a:gridCol w="655216">
                  <a:extLst>
                    <a:ext uri="{9D8B030D-6E8A-4147-A177-3AD203B41FA5}">
                      <a16:colId xmlns:a16="http://schemas.microsoft.com/office/drawing/2014/main" xmlns="" val="3082874890"/>
                    </a:ext>
                  </a:extLst>
                </a:gridCol>
                <a:gridCol w="1767394">
                  <a:extLst>
                    <a:ext uri="{9D8B030D-6E8A-4147-A177-3AD203B41FA5}">
                      <a16:colId xmlns:a16="http://schemas.microsoft.com/office/drawing/2014/main" xmlns="" val="3485847036"/>
                    </a:ext>
                  </a:extLst>
                </a:gridCol>
                <a:gridCol w="971376">
                  <a:extLst>
                    <a:ext uri="{9D8B030D-6E8A-4147-A177-3AD203B41FA5}">
                      <a16:colId xmlns:a16="http://schemas.microsoft.com/office/drawing/2014/main" xmlns="" val="315251241"/>
                    </a:ext>
                  </a:extLst>
                </a:gridCol>
                <a:gridCol w="629923">
                  <a:extLst>
                    <a:ext uri="{9D8B030D-6E8A-4147-A177-3AD203B41FA5}">
                      <a16:colId xmlns:a16="http://schemas.microsoft.com/office/drawing/2014/main" xmlns="" val="661433381"/>
                    </a:ext>
                  </a:extLst>
                </a:gridCol>
              </a:tblGrid>
              <a:tr h="12494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№ пп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Нормативный правовой акт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Вид расходов: льготы,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ru-RU" sz="800" b="1" u="none" strike="noStrike" dirty="0">
                          <a:effectLst/>
                        </a:rPr>
                        <a:t>надбавки,     доплаты, компенсации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Получатели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Количество получателей (чел.)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Раздел бюджетной классификации, муниципальная программа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Уточненный план на  </a:t>
                      </a:r>
                      <a:r>
                        <a:rPr lang="en-US" sz="800" b="1" u="none" strike="noStrike" dirty="0">
                          <a:effectLst/>
                        </a:rPr>
                        <a:t>2</a:t>
                      </a:r>
                      <a:r>
                        <a:rPr lang="ru-RU" sz="800" b="1" u="none" strike="noStrike" dirty="0">
                          <a:effectLst/>
                        </a:rPr>
                        <a:t>020 год, тыс.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ru-RU" sz="800" b="1" u="none" strike="noStrike" dirty="0">
                          <a:effectLst/>
                        </a:rPr>
                        <a:t>рублей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Исполнено      за 2020 год, тыс.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ru-RU" sz="800" b="1" u="none" strike="noStrike" dirty="0">
                          <a:effectLst/>
                        </a:rPr>
                        <a:t>рублей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91757813"/>
                  </a:ext>
                </a:extLst>
              </a:tr>
              <a:tr h="393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наименование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№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дата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9813814"/>
                  </a:ext>
                </a:extLst>
              </a:tr>
              <a:tr h="16992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постановление 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83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01.02.2010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льготы по ЖКХ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b"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лица, удостоенные звания "Почетный гражданин г.Лобня"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51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10-Социальная политика, МП "Социальная защита населения" подпр-ма "Социальная поддержка граждан"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5 150,0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3 546,3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97559856"/>
                  </a:ext>
                </a:extLst>
              </a:tr>
              <a:tr h="337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постановление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1307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19.07.2007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лекарственное обеспечение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15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700,0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539,9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53440399"/>
                  </a:ext>
                </a:extLst>
              </a:tr>
              <a:tr h="247334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2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постановление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83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01.02.2010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льготы по ЖКХ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лица,имеющие в пенсионном удостоверении отметку "Ветеран труда"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308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10-Социальная политика, МП "Социальная защита населения" подпр-ма "Социальная поддержка граждан"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4 440,0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3 024,9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82909597"/>
                  </a:ext>
                </a:extLst>
              </a:tr>
              <a:tr h="4921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граждане, подвергшиеся воздействию радиации вследствие Чернобыльской катастрофы, проживающие в жилых помещениях частного (кроме приватизированного) жилищного фонда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11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68,0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6476505"/>
                  </a:ext>
                </a:extLst>
              </a:tr>
              <a:tr h="3949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лица, имеющие статус инвалида, семьи, имеющие ребенка-инвалида-проживающих в жилых помещениях частного (кроме приватизированного) жилищного фонда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646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5 197,5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3 114,1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7207001"/>
                  </a:ext>
                </a:extLst>
              </a:tr>
              <a:tr h="369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Предоставление гражданам субсидий на оплату жилого помещения и коммунальных услуг (бюджет Московской области)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1 349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21 408,0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20 584,7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41495439"/>
                  </a:ext>
                </a:extLst>
              </a:tr>
              <a:tr h="124947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3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постановление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907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effectLst/>
                        </a:rPr>
                        <a:t>22.06.2016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компенсации за проживание в общежитии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работники муниципальных образовательных учреждений, их несовершеннолетние дети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27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0701,0702,0703  Образование                     МП "Образование" подпр-ма  "Дошкольное образование", "Общее образование","Дополнительное образование, воспитание и психолого-социальное сопровождение детей"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469,5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461,6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5428290"/>
                  </a:ext>
                </a:extLst>
              </a:tr>
              <a:tr h="1249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658,2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657,6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3883834"/>
                  </a:ext>
                </a:extLst>
              </a:tr>
              <a:tr h="786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4,0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3,9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28659765"/>
                  </a:ext>
                </a:extLst>
              </a:tr>
              <a:tr h="6199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постановление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1109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effectLst/>
                        </a:rPr>
                        <a:t>08.08.2016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компенсации за проживание в общежитии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сотрудники ЛЦГБ (станция скорой медицинской помощи)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29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09-Здравоохранение, МП "Здравоохранение",подпр-ма "Финансовое обеспечение системы организации медицинской помощи"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1 009,5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804,9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4710685"/>
                  </a:ext>
                </a:extLst>
              </a:tr>
              <a:tr h="6199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4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постановление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572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05.05.2015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Единовременная компенсационная выплата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Участковые врачи педиатры Лобненской детской городской поликлиники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5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09-Здравоохранение, МП "Здравоохранение",подпр-ма "Финансовое обеспечение системы организации медицинской помощи"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500,0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500,0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3442137"/>
                  </a:ext>
                </a:extLst>
              </a:tr>
              <a:tr h="7886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5 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постановление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448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07.04.2015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Частичное возмещение расходов, связанных с арендой жилого помещения в городе Лобня приглашенному врачу педиатру-участковому Лобненской детской городской поликлиники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Участковые врачи педиатры Лобненской детской городской поликлиники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12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09-Здравоохранение, МП "Здравоохранение",подпр-ма "Финансовое обеспечение системы организации медицинской помощи"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1 356,0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1 356,0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50500360"/>
                  </a:ext>
                </a:extLst>
              </a:tr>
              <a:tr h="6144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6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Решение Совета депутатов городского округа Лобня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69/57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28.04.2020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Единовременная денежная выплата многодетной семье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Многодетные семьи, в которых не менее 3-х несовершеннолетних детей, прописанные в городском округе Лобня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effectLst/>
                        </a:rPr>
                        <a:t>702                             семьи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10-Социальная политика, МП "Социальная защита населения" подпр-ма "Социальная поддержка граждан"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10 000,0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7 020,0</a:t>
                      </a:r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4719416"/>
                  </a:ext>
                </a:extLst>
              </a:tr>
              <a:tr h="12494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ИТОГО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50 992,7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41 681,9</a:t>
                      </a:r>
                      <a:endParaRPr lang="ru-RU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50" marR="2550" marT="25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1879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2741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1210" y="329514"/>
            <a:ext cx="9552560" cy="6155126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КОНТАКТНЫЕ ДАННЫЕ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управления Администрации городского округа Лобня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</a:t>
            </a:r>
          </a:p>
          <a:p>
            <a:pPr marL="0" indent="355600" algn="ctr"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 с 9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18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с 9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16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Суббота, воскресенье – выходной</a:t>
            </a:r>
          </a:p>
          <a:p>
            <a:pPr marL="0" indent="355600" algn="ctr"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с 13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13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141730, Московская область, г. Лобня,  ул. Ленина, д. 7а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8(495)577-00-07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лобня.рф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lobnfu@mail.ru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ЛИЧНОГО ПРИЕМА ГРАЖДАН: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с 14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18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управления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с 14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18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управления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 с 9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13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с 9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16</a:t>
            </a:r>
            <a:r>
              <a:rPr lang="ru-RU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algn="ctr" eaLnBrk="1" hangingPunct="1">
              <a:defRPr/>
            </a:pPr>
            <a:endParaRPr lang="ru-RU" sz="11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50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711200" y="436418"/>
            <a:ext cx="9451975" cy="381000"/>
          </a:xfrm>
        </p:spPr>
        <p:txBody>
          <a:bodyPr>
            <a:normAutofit fontScale="90000"/>
          </a:bodyPr>
          <a:lstStyle/>
          <a:p>
            <a:pPr algn="ctr" eaLnBrk="1" fontAlgn="ctr" hangingPunct="1"/>
            <a:r>
              <a:rPr lang="ru-RU" alt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 характеристики  бюджета  городского  округа  Лобня  за  2020  год</a:t>
            </a:r>
            <a:endParaRPr lang="ru-RU" alt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11277"/>
              </p:ext>
            </p:extLst>
          </p:nvPr>
        </p:nvGraphicFramePr>
        <p:xfrm>
          <a:off x="568918" y="1025525"/>
          <a:ext cx="10279059" cy="543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292" name="Заголовок 1"/>
          <p:cNvSpPr txBox="1">
            <a:spLocks/>
          </p:cNvSpPr>
          <p:nvPr/>
        </p:nvSpPr>
        <p:spPr bwMode="auto">
          <a:xfrm>
            <a:off x="9425577" y="879567"/>
            <a:ext cx="1422400" cy="24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7946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7235</TotalTime>
  <Words>12326</Words>
  <Application>Microsoft Office PowerPoint</Application>
  <PresentationFormat>Произвольный</PresentationFormat>
  <Paragraphs>3165</Paragraphs>
  <Slides>83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83</vt:i4>
      </vt:variant>
    </vt:vector>
  </HeadingPairs>
  <TitlesOfParts>
    <vt:vector size="85" baseType="lpstr">
      <vt:lpstr>HDOfficeLightV0</vt:lpstr>
      <vt:lpstr>Изящная</vt:lpstr>
      <vt:lpstr>БЮДЖЕТ ДЛЯ ГРАЖДАН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Выполнение основных показателей социально – экономического развития  городского округа Лобня за 2020 год </vt:lpstr>
      <vt:lpstr>Презентация PowerPoint</vt:lpstr>
      <vt:lpstr>Основные  характеристики  бюджета  городского  округа  Лобня  за  2020 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исполнения бюджета городского округа Лобня  за 2018-2020 годы по доходам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и структура муниципального внутреннего долга  городского округа Лобня, а также расходы на его обслуживание за 2020 год</vt:lpstr>
      <vt:lpstr>Динамика и структура муниципального долга  городского округа Лобня за 2018-2020 годы</vt:lpstr>
      <vt:lpstr> ставки по местным налогам</vt:lpstr>
      <vt:lpstr>Оценка потерь бюджета городского округа Лобня  от предоставленных налоговых льгот в  2020 году</vt:lpstr>
      <vt:lpstr>Доходы на душу населения по муниципальным образованиям  Московской области в 2020 году, рублей</vt:lpstr>
      <vt:lpstr>Расходы бюджета </vt:lpstr>
      <vt:lpstr>Структура расходов бюджета городского округа Лобня  по сферам деятельности в 2020 г. </vt:lpstr>
      <vt:lpstr>Презентация PowerPoint</vt:lpstr>
      <vt:lpstr>Презентация PowerPoint</vt:lpstr>
      <vt:lpstr>Доля расходов по сферам деятельности в общем объеме расходов бюджета городского округа Лобня в 2020 г. </vt:lpstr>
      <vt:lpstr>Основные характеристики исполнения бюджета  городского округа Лобня</vt:lpstr>
      <vt:lpstr>Основные характеристики исполнения бюджета городского округа Лобня</vt:lpstr>
      <vt:lpstr>Исполнение бюджета по муниципальным программам  В составе расходов бюджета исполнялись 19 муниципальных программ,  расходы на которые в общей сумме составили   3 012 026,1 тыс. рублей. </vt:lpstr>
      <vt:lpstr>Исполнение бюджета по муниципальным программам, тыс. рублей </vt:lpstr>
      <vt:lpstr>РЕАЛИЗАЦИЯ НАЦИОНАЛЬНЫХ ПРОЕКТОВ НА ТЕРРИТОРИИ  ГОРОДСКОГО ОКРУГА ЛОБНЯ </vt:lpstr>
      <vt:lpstr>КОМПЛЕКСНОЕ БЛАГОУСТРОЙСТВО В 2020 году, согласно нормативным и законодательным документам Московской области, в городском округе Лобня были благоустроены 11 дворовых  территорий  </vt:lpstr>
      <vt:lpstr>Стела установлена согласно решению губернатора Московской области. В подножии стелы заложена земля, взятая со всех братских могил, находящихся на территории города Лобня. </vt:lpstr>
      <vt:lpstr>В 2020 году завершены работы по благоустройству парка на улице 40 лет Октября. Проведена реконструкция обелиска «Знамя», обустроены новые тротуары, установлена парковая мебель. </vt:lpstr>
      <vt:lpstr>Дороги и дорожное хозяйство</vt:lpstr>
      <vt:lpstr>Дороги и дорожное хозяйство  С привлечением софинансирования из бюджета Московской области в 2020 году произведен ремонт муниципальных дорог по адресам: ул. Краснополянская, ул. Школьная, ул. Горького, ул. Луговая, ул. 35-ой Стрелковой Бригады, ул. Брянско-Пролетарской Дивизии, ул. Средняя, ул. Степная, ул. Братьев Улюшкиных, ул. Горка, ул. Спортивный проезд, ул. от площади В.Р. Вильямса до кладбища пос. Луговая. Общая площадь ремонта составила 42 000 м². </vt:lpstr>
      <vt:lpstr>Дороги и дорожное хозяйство</vt:lpstr>
      <vt:lpstr>в рамках проектов инициативного бюджетирования В 2020 году на территории городского округа лобня реализован проект «искусство в массы» (поставка хоровых модулей для мбу до «школа искусств города лобня»)</vt:lpstr>
      <vt:lpstr>В 2020 году на развитие учреждений культуры направлено 3 074,3 тыс. рублей.  На поддержку театров направлено 38 342,6 тыс. рублей.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Расходы бюджета</dc:title>
  <dc:creator>Захарчук Валентина Аминовна</dc:creator>
  <cp:lastModifiedBy>Трушкова Елена Васильевна</cp:lastModifiedBy>
  <cp:revision>666</cp:revision>
  <cp:lastPrinted>2021-03-29T09:40:10Z</cp:lastPrinted>
  <dcterms:created xsi:type="dcterms:W3CDTF">2019-03-27T07:13:10Z</dcterms:created>
  <dcterms:modified xsi:type="dcterms:W3CDTF">2021-07-16T12:21:53Z</dcterms:modified>
</cp:coreProperties>
</file>