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4121" r:id="rId2"/>
  </p:sldMasterIdLst>
  <p:notesMasterIdLst>
    <p:notesMasterId r:id="rId79"/>
  </p:notesMasterIdLst>
  <p:sldIdLst>
    <p:sldId id="273" r:id="rId3"/>
    <p:sldId id="327" r:id="rId4"/>
    <p:sldId id="274" r:id="rId5"/>
    <p:sldId id="275" r:id="rId6"/>
    <p:sldId id="276" r:id="rId7"/>
    <p:sldId id="277" r:id="rId8"/>
    <p:sldId id="340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415" r:id="rId23"/>
    <p:sldId id="416" r:id="rId24"/>
    <p:sldId id="437" r:id="rId25"/>
    <p:sldId id="438" r:id="rId26"/>
    <p:sldId id="295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391" r:id="rId52"/>
    <p:sldId id="392" r:id="rId53"/>
    <p:sldId id="393" r:id="rId54"/>
    <p:sldId id="394" r:id="rId55"/>
    <p:sldId id="395" r:id="rId56"/>
    <p:sldId id="396" r:id="rId57"/>
    <p:sldId id="397" r:id="rId58"/>
    <p:sldId id="398" r:id="rId59"/>
    <p:sldId id="399" r:id="rId60"/>
    <p:sldId id="400" r:id="rId61"/>
    <p:sldId id="401" r:id="rId62"/>
    <p:sldId id="402" r:id="rId63"/>
    <p:sldId id="403" r:id="rId64"/>
    <p:sldId id="404" r:id="rId65"/>
    <p:sldId id="405" r:id="rId66"/>
    <p:sldId id="406" r:id="rId67"/>
    <p:sldId id="407" r:id="rId68"/>
    <p:sldId id="408" r:id="rId69"/>
    <p:sldId id="409" r:id="rId70"/>
    <p:sldId id="410" r:id="rId71"/>
    <p:sldId id="411" r:id="rId72"/>
    <p:sldId id="412" r:id="rId73"/>
    <p:sldId id="413" r:id="rId74"/>
    <p:sldId id="414" r:id="rId75"/>
    <p:sldId id="434" r:id="rId76"/>
    <p:sldId id="436" r:id="rId77"/>
    <p:sldId id="338" r:id="rId7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029" autoAdjust="0"/>
  </p:normalViewPr>
  <p:slideViewPr>
    <p:cSldViewPr snapToGrid="0">
      <p:cViewPr varScale="1">
        <p:scale>
          <a:sx n="114" d="100"/>
          <a:sy n="114" d="100"/>
        </p:scale>
        <p:origin x="-438" y="-90"/>
      </p:cViewPr>
      <p:guideLst>
        <p:guide orient="horz" pos="2160"/>
        <p:guide pos="3840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92131650753139"/>
          <c:y val="2.3276498031407744E-2"/>
          <c:w val="0.87107866724992733"/>
          <c:h val="0.93376475892559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841458999350137E-2"/>
                  <c:y val="-3.166059466447281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94-4750-9D71-0A4ACB54CE43}"/>
                </c:ext>
              </c:extLst>
            </c:dLbl>
            <c:dLbl>
              <c:idx val="1"/>
              <c:layout>
                <c:manualLayout>
                  <c:x val="-2.1144457263947303E-2"/>
                  <c:y val="1.094530674808272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94-4750-9D71-0A4ACB54CE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3537241.5</c:v>
                </c:pt>
                <c:pt idx="1">
                  <c:v>3363754.1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94-4750-9D71-0A4ACB54CE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94003516232484E-4"/>
                  <c:y val="1.507619383397982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94-4750-9D71-0A4ACB54CE43}"/>
                </c:ext>
              </c:extLst>
            </c:dLbl>
            <c:dLbl>
              <c:idx val="1"/>
              <c:layout>
                <c:manualLayout>
                  <c:x val="8.0768319782910658E-3"/>
                  <c:y val="-1.221314194384970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94-4750-9D71-0A4ACB54CE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3676517.3</c:v>
                </c:pt>
                <c:pt idx="1">
                  <c:v>3410694.1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B94-4750-9D71-0A4ACB54CE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113E-3"/>
                  <c:y val="4.488619892662678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94-4750-9D71-0A4ACB54CE43}"/>
                </c:ext>
              </c:extLst>
            </c:dLbl>
            <c:dLbl>
              <c:idx val="1"/>
              <c:layout>
                <c:manualLayout>
                  <c:x val="9.216504869276056E-3"/>
                  <c:y val="2.555639485407851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DE-4572-B25C-702EC7B6BC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-133658.79999999999</c:v>
                </c:pt>
                <c:pt idx="1">
                  <c:v>-46940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B94-4750-9D71-0A4ACB54CE4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мун.долг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538461189022986E-3"/>
                  <c:y val="1.104533609492785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94-4750-9D71-0A4ACB54CE43}"/>
                </c:ext>
              </c:extLst>
            </c:dLbl>
            <c:dLbl>
              <c:idx val="1"/>
              <c:layout>
                <c:manualLayout>
                  <c:x val="-1.5432464705255468E-3"/>
                  <c:y val="7.1720139460179416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B94-4750-9D71-0A4ACB54CE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Факт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495357.3</c:v>
                </c:pt>
                <c:pt idx="1">
                  <c:v>387897.1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B94-4750-9D71-0A4ACB54C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147712"/>
        <c:axId val="72149248"/>
      </c:barChart>
      <c:catAx>
        <c:axId val="7214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149248"/>
        <c:crosses val="autoZero"/>
        <c:auto val="1"/>
        <c:lblAlgn val="ctr"/>
        <c:lblOffset val="100"/>
        <c:noMultiLvlLbl val="0"/>
      </c:catAx>
      <c:valAx>
        <c:axId val="721492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72147712"/>
        <c:crosses val="autoZero"/>
        <c:crossBetween val="between"/>
      </c:valAx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12834724561163968"/>
          <c:y val="0.95707766469721633"/>
          <c:w val="0.84233180101042282"/>
          <c:h val="4.292233530278372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81499671302358"/>
          <c:y val="4.2959812258691284E-2"/>
          <c:w val="0.67931339636756993"/>
          <c:h val="0.86352520218162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991205996663729E-3"/>
                  <c:y val="1.0371004690151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F9-4315-810E-3BEE3CF39758}"/>
                </c:ext>
              </c:extLst>
            </c:dLbl>
            <c:dLbl>
              <c:idx val="1"/>
              <c:layout>
                <c:manualLayout>
                  <c:x val="0"/>
                  <c:y val="8.0139581696624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F9-4315-810E-3BEE3CF39758}"/>
                </c:ext>
              </c:extLst>
            </c:dLbl>
            <c:dLbl>
              <c:idx val="2"/>
              <c:layout>
                <c:manualLayout>
                  <c:x val="-1.0991205996663527E-3"/>
                  <c:y val="-3.77127443278232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F9-4315-810E-3BEE3CF39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1334258.8</c:v>
                </c:pt>
                <c:pt idx="1">
                  <c:v>1201639.5</c:v>
                </c:pt>
                <c:pt idx="2">
                  <c:v>1213426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F9-4315-810E-3BEE3CF397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982411993327041E-3"/>
                  <c:y val="1.5085097731129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F9-4315-810E-3BEE3CF39758}"/>
                </c:ext>
              </c:extLst>
            </c:dLbl>
            <c:dLbl>
              <c:idx val="1"/>
              <c:layout>
                <c:manualLayout>
                  <c:x val="-1.0991205996663527E-3"/>
                  <c:y val="1.2728051210640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F9-4315-810E-3BEE3CF39758}"/>
                </c:ext>
              </c:extLst>
            </c:dLbl>
            <c:dLbl>
              <c:idx val="2"/>
              <c:layout>
                <c:manualLayout>
                  <c:x val="0"/>
                  <c:y val="1.0371004690151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F9-4315-810E-3BEE3CF39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216411.7</c:v>
                </c:pt>
                <c:pt idx="1">
                  <c:v>223290.6</c:v>
                </c:pt>
                <c:pt idx="2">
                  <c:v>284456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DF9-4315-810E-3BEE3CF397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27280512106403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F9-4315-810E-3BEE3CF39758}"/>
                </c:ext>
              </c:extLst>
            </c:dLbl>
            <c:dLbl>
              <c:idx val="1"/>
              <c:layout>
                <c:manualLayout>
                  <c:x val="0"/>
                  <c:y val="1.0371004690151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F9-4315-810E-3BEE3CF39758}"/>
                </c:ext>
              </c:extLst>
            </c:dLbl>
            <c:dLbl>
              <c:idx val="2"/>
              <c:layout>
                <c:manualLayout>
                  <c:x val="-4.3964823986654081E-3"/>
                  <c:y val="-1.4142279122933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DF9-4315-810E-3BEE3CF39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1764347.6</c:v>
                </c:pt>
                <c:pt idx="1">
                  <c:v>1540566.5</c:v>
                </c:pt>
                <c:pt idx="2">
                  <c:v>1865872.1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DF9-4315-810E-3BEE3CF39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68640"/>
        <c:axId val="92811648"/>
      </c:barChart>
      <c:catAx>
        <c:axId val="9036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92811648"/>
        <c:crosses val="autoZero"/>
        <c:auto val="1"/>
        <c:lblAlgn val="ctr"/>
        <c:lblOffset val="100"/>
        <c:noMultiLvlLbl val="0"/>
      </c:catAx>
      <c:valAx>
        <c:axId val="928116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0368640"/>
        <c:crosses val="autoZero"/>
        <c:crossBetween val="between"/>
      </c:valAx>
      <c:spPr>
        <a:noFill/>
        <a:ln w="27211">
          <a:noFill/>
        </a:ln>
      </c:spPr>
    </c:plotArea>
    <c:legend>
      <c:legendPos val="r"/>
      <c:layout>
        <c:manualLayout>
          <c:xMode val="edge"/>
          <c:yMode val="edge"/>
          <c:x val="0.82878156948277393"/>
          <c:y val="0.20651321288367241"/>
          <c:w val="0.17121843051722643"/>
          <c:h val="0.61801068787804991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86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580485582022489E-2"/>
          <c:y val="6.3311888140372016E-2"/>
          <c:w val="0.92196701138770731"/>
          <c:h val="0.70319347785003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3599892676721232E-3"/>
                  <c:y val="3.6035830973023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CA-41AA-B18F-A45EA8A414A0}"/>
                </c:ext>
              </c:extLst>
            </c:dLbl>
            <c:dLbl>
              <c:idx val="2"/>
              <c:layout>
                <c:manualLayout>
                  <c:x val="-9.02071694103149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52-4AC6-BCC5-D9039B0BE735}"/>
                </c:ext>
              </c:extLst>
            </c:dLbl>
            <c:dLbl>
              <c:idx val="4"/>
              <c:layout>
                <c:manualLayout>
                  <c:x val="-7.541334113672981E-3"/>
                  <c:y val="-1.394655206125554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52-4AC6-BCC5-D9039B0BE7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банковские кредиты</c:v>
                </c:pt>
                <c:pt idx="1">
                  <c:v>Бюджетные кредиты</c:v>
                </c:pt>
                <c:pt idx="2">
                  <c:v>муниципальные гарантии</c:v>
                </c:pt>
                <c:pt idx="3">
                  <c:v>расходы на исполнение мун.гарантий</c:v>
                </c:pt>
                <c:pt idx="4">
                  <c:v>расходы на обслуживание мун.долга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206000</c:v>
                </c:pt>
                <c:pt idx="1">
                  <c:v>0</c:v>
                </c:pt>
                <c:pt idx="2">
                  <c:v>28282.1</c:v>
                </c:pt>
                <c:pt idx="3">
                  <c:v>0</c:v>
                </c:pt>
                <c:pt idx="4">
                  <c:v>7932.1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C1-4BB5-83ED-484DFBA791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857850490486815E-3"/>
                  <c:y val="-7.2071663067812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CA-41AA-B18F-A45EA8A414A0}"/>
                </c:ext>
              </c:extLst>
            </c:dLbl>
            <c:dLbl>
              <c:idx val="2"/>
              <c:layout>
                <c:manualLayout>
                  <c:x val="0"/>
                  <c:y val="-3.4232841424673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52-4AC6-BCC5-D9039B0BE735}"/>
                </c:ext>
              </c:extLst>
            </c:dLbl>
            <c:dLbl>
              <c:idx val="4"/>
              <c:layout>
                <c:manualLayout>
                  <c:x val="5.0631710321232424E-3"/>
                  <c:y val="7.6072980943718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15-4ECE-B9D0-427F6908F4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банковские кредиты</c:v>
                </c:pt>
                <c:pt idx="1">
                  <c:v>Бюджетные кредиты</c:v>
                </c:pt>
                <c:pt idx="2">
                  <c:v>муниципальные гарантии</c:v>
                </c:pt>
                <c:pt idx="3">
                  <c:v>расходы на исполнение мун.гарантий</c:v>
                </c:pt>
                <c:pt idx="4">
                  <c:v>расходы на обслуживание мун.долга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281000</c:v>
                </c:pt>
                <c:pt idx="1">
                  <c:v>0</c:v>
                </c:pt>
                <c:pt idx="2">
                  <c:v>26992.2</c:v>
                </c:pt>
                <c:pt idx="3">
                  <c:v>0</c:v>
                </c:pt>
                <c:pt idx="4">
                  <c:v>14086.6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C1-4BB5-83ED-484DFBA791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28963790154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1-49D9-B6E0-878D9ADA9B6F}"/>
                </c:ext>
              </c:extLst>
            </c:dLbl>
            <c:dLbl>
              <c:idx val="2"/>
              <c:layout>
                <c:manualLayout>
                  <c:x val="4.1176138750022694E-3"/>
                  <c:y val="-1.9018245235929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52-4AC6-BCC5-D9039B0BE735}"/>
                </c:ext>
              </c:extLst>
            </c:dLbl>
            <c:dLbl>
              <c:idx val="4"/>
              <c:layout>
                <c:manualLayout>
                  <c:x val="1.2604505145796406E-2"/>
                  <c:y val="-4.1840139519045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52-4AC6-BCC5-D9039B0BE7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банковские кредиты</c:v>
                </c:pt>
                <c:pt idx="1">
                  <c:v>Бюджетные кредиты</c:v>
                </c:pt>
                <c:pt idx="2">
                  <c:v>муниципальные гарантии</c:v>
                </c:pt>
                <c:pt idx="3">
                  <c:v>расходы на исполнение мун.гарантий</c:v>
                </c:pt>
                <c:pt idx="4">
                  <c:v>расходы на обслуживание мун.долга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30000</c:v>
                </c:pt>
                <c:pt idx="1">
                  <c:v>303500</c:v>
                </c:pt>
                <c:pt idx="2">
                  <c:v>54397.1</c:v>
                </c:pt>
                <c:pt idx="3">
                  <c:v>0</c:v>
                </c:pt>
                <c:pt idx="4">
                  <c:v>14157.6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C1-4BB5-83ED-484DFBA791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8713984"/>
        <c:axId val="98715520"/>
      </c:barChart>
      <c:catAx>
        <c:axId val="9871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8715520"/>
        <c:crosses val="autoZero"/>
        <c:auto val="1"/>
        <c:lblAlgn val="ctr"/>
        <c:lblOffset val="100"/>
        <c:noMultiLvlLbl val="0"/>
      </c:catAx>
      <c:valAx>
        <c:axId val="98715520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987139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375652336043197E-2"/>
          <c:y val="6.7181648937303412E-2"/>
          <c:w val="0.64647856408274751"/>
          <c:h val="0.891385884455900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 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44-460C-8B0F-3574E11341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44-460C-8B0F-3574E11341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44-460C-8B0F-3574E11341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44-460C-8B0F-3574E11341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344-460C-8B0F-3574E11341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344-460C-8B0F-3574E11341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344-460C-8B0F-3574E11341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344-460C-8B0F-3574E11341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344-460C-8B0F-3574E11341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344-460C-8B0F-3574E113413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344-460C-8B0F-3574E113413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344-460C-8B0F-3574E113413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344-460C-8B0F-3574E113413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10,3%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44-460C-8B0F-3574E113413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0,1%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44-460C-8B0F-3574E113413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0,8%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44-460C-8B0F-3574E113413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3,8%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44-460C-8B0F-3574E113413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11,4%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44-460C-8B0F-3574E1134139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61,1%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44-460C-8B0F-3574E1134139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/>
                      <a:t>5,1%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344-460C-8B0F-3574E1134139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/>
                      <a:t>3,7%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344-460C-8B0F-3574E1134139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/>
                      <a:t>2,9 %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344-460C-8B0F-3574E1134139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dirty="0"/>
                      <a:t>0,4%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344-460C-8B0F-3574E113413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     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9.8000000000000007</c:v>
                </c:pt>
                <c:pt idx="1">
                  <c:v>0.16</c:v>
                </c:pt>
                <c:pt idx="2">
                  <c:v>1</c:v>
                </c:pt>
                <c:pt idx="3">
                  <c:v>4.6199999999999966</c:v>
                </c:pt>
                <c:pt idx="4">
                  <c:v>9.2299999999999986</c:v>
                </c:pt>
                <c:pt idx="5">
                  <c:v>0.1</c:v>
                </c:pt>
                <c:pt idx="6">
                  <c:v>61.99</c:v>
                </c:pt>
                <c:pt idx="7">
                  <c:v>5.44</c:v>
                </c:pt>
                <c:pt idx="8">
                  <c:v>0.1</c:v>
                </c:pt>
                <c:pt idx="9">
                  <c:v>3.52</c:v>
                </c:pt>
                <c:pt idx="10">
                  <c:v>3.3699999999999997</c:v>
                </c:pt>
                <c:pt idx="11">
                  <c:v>0.19</c:v>
                </c:pt>
                <c:pt idx="12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3344-460C-8B0F-3574E11341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     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3344-460C-8B0F-3574E11341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158132154768448"/>
          <c:y val="0"/>
          <c:w val="0.30841867845231713"/>
          <c:h val="0.99547535568780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50390240806352"/>
          <c:y val="0.26724230762935336"/>
          <c:w val="0.39984283636793838"/>
          <c:h val="0.720569803513217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0.15200660479428171"/>
                  <c:y val="-0.1243248365556999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 "Строительство объектов социальной инфраструктуры";  208 812,5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5-405C-AB36-955C902A3419}"/>
                </c:ext>
              </c:extLst>
            </c:dLbl>
            <c:dLbl>
              <c:idx val="1"/>
              <c:layout>
                <c:manualLayout>
                  <c:x val="0.28071900939894251"/>
                  <c:y val="-0.1036320859963837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 "Развитие инженерной инфраструктуры и энергоэффективности";           11 403,9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AC-47E1-BA2C-0A08B45D1DEE}"/>
                </c:ext>
              </c:extLst>
            </c:dLbl>
            <c:dLbl>
              <c:idx val="2"/>
              <c:layout>
                <c:manualLayout>
                  <c:x val="0.15221580909467974"/>
                  <c:y val="-3.316594776157356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«Спорт»;                                   96 954,2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85-405C-AB36-955C902A3419}"/>
                </c:ext>
              </c:extLst>
            </c:dLbl>
            <c:dLbl>
              <c:idx val="3"/>
              <c:layout>
                <c:manualLayout>
                  <c:x val="0.21749817831862206"/>
                  <c:y val="-4.315153520050516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«Предпринимательство городского округа Лобня» ;          1 500,0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85-405C-AB36-955C902A3419}"/>
                </c:ext>
              </c:extLst>
            </c:dLbl>
            <c:dLbl>
              <c:idx val="4"/>
              <c:layout>
                <c:manualLayout>
                  <c:x val="0.17367273106570688"/>
                  <c:y val="6.335479280112857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«Экология и  окружающая среда»; 1 323,6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85-405C-AB36-955C902A3419}"/>
                </c:ext>
              </c:extLst>
            </c:dLbl>
            <c:dLbl>
              <c:idx val="5"/>
              <c:layout>
                <c:manualLayout>
                  <c:x val="0.11190894988002251"/>
                  <c:y val="7.93143997250159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«Культура»; 211624,2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85-405C-AB36-955C902A3419}"/>
                </c:ext>
              </c:extLst>
            </c:dLbl>
            <c:dLbl>
              <c:idx val="6"/>
              <c:layout>
                <c:manualLayout>
                  <c:x val="5.5800277791034823E-2"/>
                  <c:y val="0.1172260687306011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"Архитектура и градостроительство"; 252,1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85-405C-AB36-955C902A3419}"/>
                </c:ext>
              </c:extLst>
            </c:dLbl>
            <c:dLbl>
              <c:idx val="7"/>
              <c:layout>
                <c:manualLayout>
                  <c:x val="3.8458510281498118E-2"/>
                  <c:y val="7.936786828017650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«Образование»; 1 824 844,3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5-405C-AB36-955C902A3419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85-405C-AB36-955C902A3419}"/>
                </c:ext>
              </c:extLst>
            </c:dLbl>
            <c:dLbl>
              <c:idx val="9"/>
              <c:layout>
                <c:manualLayout>
                  <c:x val="-2.3522684959804238E-2"/>
                  <c:y val="1.581858617605237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"Цифровое муниципальное образование"; 80 283,9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5E-4C1B-BD7C-A397FB59AE86}"/>
                </c:ext>
              </c:extLst>
            </c:dLbl>
            <c:dLbl>
              <c:idx val="10"/>
              <c:layout>
                <c:manualLayout>
                  <c:x val="-8.2140438924796347E-2"/>
                  <c:y val="-8.9702999638401266E-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«Социальная защита населения»; 73 457,5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85-405C-AB36-955C902A3419}"/>
                </c:ext>
              </c:extLst>
            </c:dLbl>
            <c:dLbl>
              <c:idx val="11"/>
              <c:layout>
                <c:manualLayout>
                  <c:x val="-3.8198645288716512E-2"/>
                  <c:y val="-4.404266049683160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и функционирование дорожно-транспортного комплекса»; 103 463,2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85-405C-AB36-955C902A3419}"/>
                </c:ext>
              </c:extLst>
            </c:dLbl>
            <c:dLbl>
              <c:idx val="12"/>
              <c:layout>
                <c:manualLayout>
                  <c:x val="-0.12796385469255775"/>
                  <c:y val="4.728939612833651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«Управление имуществом и муниципальными финансами»; 280 280,3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03D-4033-870C-BAAC0CB22217}"/>
                </c:ext>
              </c:extLst>
            </c:dLbl>
            <c:dLbl>
              <c:idx val="13"/>
              <c:layout>
                <c:manualLayout>
                  <c:x val="-0.1269946857581172"/>
                  <c:y val="3.824178815688929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«Развитие сельского хозяйства";   1 717,2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03D-4033-870C-BAAC0CB22217}"/>
                </c:ext>
              </c:extLst>
            </c:dLbl>
            <c:dLbl>
              <c:idx val="14"/>
              <c:layout>
                <c:manualLayout>
                  <c:x val="-0.20387677414053787"/>
                  <c:y val="3.4440249036650052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"Формирование современной комфортной городской среды»; 363</a:t>
                    </a:r>
                    <a:r>
                      <a:rPr lang="ru-RU" baseline="0" dirty="0"/>
                      <a:t> 721,7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3F-4FAE-B758-8595F8A40AE1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03D-4033-870C-BAAC0CB22217}"/>
                </c:ext>
              </c:extLst>
            </c:dLbl>
            <c:dLbl>
              <c:idx val="16"/>
              <c:layout>
                <c:manualLayout>
                  <c:x val="-0.16107815984842044"/>
                  <c:y val="5.8406623747731647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 "Здравоохранение";                    8</a:t>
                    </a:r>
                    <a:r>
                      <a:rPr lang="ru-RU" baseline="0" dirty="0"/>
                      <a:t> 200,9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03D-4033-870C-BAAC0CB22217}"/>
                </c:ext>
              </c:extLst>
            </c:dLbl>
            <c:dLbl>
              <c:idx val="17"/>
              <c:layout>
                <c:manualLayout>
                  <c:x val="-0.330676031986809"/>
                  <c:y val="-9.384222682252547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 «Жилище»;                               40</a:t>
                    </a:r>
                    <a:r>
                      <a:rPr lang="ru-RU" baseline="0" dirty="0"/>
                      <a:t> 762,2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3F-4FAE-B758-8595F8A40AE1}"/>
                </c:ext>
              </c:extLst>
            </c:dLbl>
            <c:dLbl>
              <c:idx val="18"/>
              <c:layout>
                <c:manualLayout>
                  <c:x val="-0.12684914805337191"/>
                  <c:y val="-8.980877727553492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"Развитие институтов гражданского общества, повышение эффективности местного самоуправления и реализации молодежной политики"; 23 696,6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03D-4033-870C-BAAC0CB22217}"/>
                </c:ext>
              </c:extLst>
            </c:dLbl>
            <c:dLbl>
              <c:idx val="19"/>
              <c:layout>
                <c:manualLayout>
                  <c:x val="3.6576213195517002E-2"/>
                  <c:y val="-0.14013006625642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«Безопасность и обеспечение безопасности жизнедеятельности населения»; 35 890,6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1AC-47E1-BA2C-0A08B45D1D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Лист1!$A$2:$A$21</c:f>
              <c:strCache>
                <c:ptCount val="20"/>
                <c:pt idx="0">
                  <c:v>"Строительство объектов социальной инфраструктуры"</c:v>
                </c:pt>
                <c:pt idx="1">
                  <c:v>"Развитие инженерной инфраструктуры и энергоэффективности"</c:v>
                </c:pt>
                <c:pt idx="2">
                  <c:v>«Спорт»</c:v>
                </c:pt>
                <c:pt idx="3">
                  <c:v>«Предпринимательство» </c:v>
                </c:pt>
                <c:pt idx="4">
                  <c:v>«Экология и  окружающая среда»</c:v>
                </c:pt>
                <c:pt idx="5">
                  <c:v>«Культура»</c:v>
                </c:pt>
                <c:pt idx="6">
                  <c:v>"Архитектура и градостроительство"</c:v>
                </c:pt>
                <c:pt idx="7">
                  <c:v>«Образование»</c:v>
                </c:pt>
                <c:pt idx="8">
                  <c:v>"Развитие сельского хозяйства"</c:v>
                </c:pt>
                <c:pt idx="9">
                  <c:v>"Цифровое муниципальное образование"</c:v>
                </c:pt>
                <c:pt idx="10">
                  <c:v>«Социальная защита населения»</c:v>
                </c:pt>
                <c:pt idx="11">
                  <c:v>«Развитие и функционирование дорожно-транспортного комплекса»</c:v>
                </c:pt>
                <c:pt idx="12">
                  <c:v>«Управление имуществом и муниципальными финансами»</c:v>
                </c:pt>
                <c:pt idx="13">
                  <c:v>"Переселение граждан из аварийного жилищного фонда"</c:v>
                </c:pt>
                <c:pt idx="14">
                  <c:v>"Формирование современной комфортной городской среды»</c:v>
                </c:pt>
                <c:pt idx="15">
                  <c:v>«Жилище»</c:v>
                </c:pt>
                <c:pt idx="16">
                  <c:v>"Здравоохранение"</c:v>
                </c:pt>
                <c:pt idx="17">
                  <c:v>«Жилище»</c:v>
                </c:pt>
                <c:pt idx="18">
                  <c:v>"Развитие институтов гражданского общества, повышение эффективности местного самоуправления и реализации молодежной политики"</c:v>
                </c:pt>
                <c:pt idx="19">
                  <c:v>«Безопасность и обеспечение безопасности жизнедеятельности населения»</c:v>
                </c:pt>
              </c:strCache>
            </c:strRef>
          </c:cat>
          <c:val>
            <c:numRef>
              <c:f>Лист1!$B$2:$B$21</c:f>
              <c:numCache>
                <c:formatCode>#,##0.00</c:formatCode>
                <c:ptCount val="20"/>
                <c:pt idx="0">
                  <c:v>93696.5</c:v>
                </c:pt>
                <c:pt idx="1">
                  <c:v>23107.200000000001</c:v>
                </c:pt>
                <c:pt idx="2">
                  <c:v>99780</c:v>
                </c:pt>
                <c:pt idx="3">
                  <c:v>1500</c:v>
                </c:pt>
                <c:pt idx="4">
                  <c:v>1241.7</c:v>
                </c:pt>
                <c:pt idx="5">
                  <c:v>160184.70000000001</c:v>
                </c:pt>
                <c:pt idx="6">
                  <c:v>379.3</c:v>
                </c:pt>
                <c:pt idx="7">
                  <c:v>1809072</c:v>
                </c:pt>
                <c:pt idx="8">
                  <c:v>913.8</c:v>
                </c:pt>
                <c:pt idx="9">
                  <c:v>64685.3</c:v>
                </c:pt>
                <c:pt idx="10">
                  <c:v>71881.3</c:v>
                </c:pt>
                <c:pt idx="11">
                  <c:v>123590.7</c:v>
                </c:pt>
                <c:pt idx="12">
                  <c:v>243400.5</c:v>
                </c:pt>
                <c:pt idx="13">
                  <c:v>3815.5</c:v>
                </c:pt>
                <c:pt idx="14">
                  <c:v>234036.1</c:v>
                </c:pt>
                <c:pt idx="15">
                  <c:v>18415.099999999908</c:v>
                </c:pt>
                <c:pt idx="16">
                  <c:v>5691.8</c:v>
                </c:pt>
                <c:pt idx="17">
                  <c:v>18415.099999999908</c:v>
                </c:pt>
                <c:pt idx="18">
                  <c:v>19608.900000000001</c:v>
                </c:pt>
                <c:pt idx="19">
                  <c:v>37025.699999999997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585-405C-AB36-955C902A341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>
                      <a:gsLst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B585-405C-AB36-955C902A3419}"/>
                    </c:ext>
                  </c:extLst>
                </c:dPt>
                <c:dPt>
                  <c:idx val="2"/>
                  <c:bubble3D val="0"/>
                  <c:spPr>
                    <a:gradFill>
                      <a:gsLst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  <a:gs pos="0">
                          <a:schemeClr val="accent3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B585-405C-AB36-955C902A3419}"/>
                    </c:ext>
                  </c:extLst>
                </c:dPt>
                <c:dPt>
                  <c:idx val="3"/>
                  <c:bubble3D val="0"/>
                  <c:spPr>
                    <a:gradFill>
                      <a:gsLst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  <a:gs pos="0">
                          <a:schemeClr val="accent4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B585-405C-AB36-955C902A3419}"/>
                    </c:ext>
                  </c:extLst>
                </c:dPt>
                <c:dPt>
                  <c:idx val="4"/>
                  <c:bubble3D val="0"/>
                  <c:spPr>
                    <a:gradFill>
                      <a:gsLst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0">
                          <a:schemeClr val="accent5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B585-405C-AB36-955C902A3419}"/>
                    </c:ext>
                  </c:extLst>
                </c:dPt>
                <c:dPt>
                  <c:idx val="5"/>
                  <c:bubble3D val="0"/>
                  <c:spPr>
                    <a:gradFill>
                      <a:gsLst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  <a:gs pos="0">
                          <a:schemeClr val="accent6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B585-405C-AB36-955C902A3419}"/>
                    </c:ext>
                  </c:extLst>
                </c:dPt>
                <c:dPt>
                  <c:idx val="6"/>
                  <c:bubble3D val="0"/>
                  <c:spPr>
                    <a:gradFill>
                      <a:gsLst>
                        <a:gs pos="100000">
                          <a:schemeClr val="accent1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1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B585-405C-AB36-955C902A3419}"/>
                    </c:ext>
                  </c:extLst>
                </c:dPt>
                <c:dPt>
                  <c:idx val="7"/>
                  <c:bubble3D val="0"/>
                  <c:spPr>
                    <a:gradFill>
                      <a:gsLst>
                        <a:gs pos="100000">
                          <a:schemeClr val="accent2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2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B585-405C-AB36-955C902A3419}"/>
                    </c:ext>
                  </c:extLst>
                </c:dPt>
                <c:dPt>
                  <c:idx val="8"/>
                  <c:bubble3D val="0"/>
                  <c:spPr>
                    <a:gradFill>
                      <a:gsLst>
                        <a:gs pos="100000">
                          <a:schemeClr val="accent3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3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B585-405C-AB36-955C902A3419}"/>
                    </c:ext>
                  </c:extLst>
                </c:dPt>
                <c:dPt>
                  <c:idx val="9"/>
                  <c:bubble3D val="0"/>
                  <c:spPr>
                    <a:gradFill>
                      <a:gsLst>
                        <a:gs pos="100000">
                          <a:schemeClr val="accent4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B585-405C-AB36-955C902A3419}"/>
                    </c:ext>
                  </c:extLst>
                </c:dPt>
                <c:dPt>
                  <c:idx val="10"/>
                  <c:bubble3D val="0"/>
                  <c:spPr>
                    <a:gradFill>
                      <a:gsLst>
                        <a:gs pos="100000">
                          <a:schemeClr val="accent5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5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2-B585-405C-AB36-955C902A3419}"/>
                    </c:ext>
                  </c:extLst>
                </c:dPt>
                <c:dPt>
                  <c:idx val="11"/>
                  <c:bubble3D val="0"/>
                  <c:spPr>
                    <a:gradFill>
                      <a:gsLst>
                        <a:gs pos="100000">
                          <a:schemeClr val="accent6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6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4-B585-405C-AB36-955C902A3419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dk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Лист1!$A$2:$A$13</c15:sqref>
                        </c15:formulaRef>
                      </c:ext>
                    </c:extLst>
                    <c:strCache>
                      <c:ptCount val="12"/>
                      <c:pt idx="0">
                        <c:v>"Строительство объектов социальной инфраструктуры"</c:v>
                      </c:pt>
                      <c:pt idx="1">
                        <c:v>"Развитие инженерной инфраструктуры и энергоэффективности"</c:v>
                      </c:pt>
                      <c:pt idx="2">
                        <c:v>«Спорт»</c:v>
                      </c:pt>
                      <c:pt idx="3">
                        <c:v>«Предпринимательство» </c:v>
                      </c:pt>
                      <c:pt idx="4">
                        <c:v>«Экология и  окружающая среда»</c:v>
                      </c:pt>
                      <c:pt idx="5">
                        <c:v>«Культура»</c:v>
                      </c:pt>
                      <c:pt idx="6">
                        <c:v>"Архитектура и градостроительство"</c:v>
                      </c:pt>
                      <c:pt idx="7">
                        <c:v>«Образование»</c:v>
                      </c:pt>
                      <c:pt idx="8">
                        <c:v>"Развитие сельского хозяйства"</c:v>
                      </c:pt>
                      <c:pt idx="9">
                        <c:v>"Цифровое муниципальное образование"</c:v>
                      </c:pt>
                      <c:pt idx="10">
                        <c:v>«Социальная защита населения»</c:v>
                      </c:pt>
                      <c:pt idx="11">
                        <c:v>«Развитие и функционирование дорожно-транспортного комплекса»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Лист1!$C$2:$C$13</c15:sqref>
                        </c15:formulaRef>
                      </c:ext>
                    </c:extLst>
                    <c:numCache>
                      <c:formatCode>#,##0.00</c:formatCode>
                      <c:ptCount val="12"/>
                      <c:pt idx="0">
                        <c:v>303939.40000000002</c:v>
                      </c:pt>
                      <c:pt idx="1">
                        <c:v>23583.4</c:v>
                      </c:pt>
                      <c:pt idx="2">
                        <c:v>100984.2</c:v>
                      </c:pt>
                      <c:pt idx="3">
                        <c:v>1500</c:v>
                      </c:pt>
                      <c:pt idx="4">
                        <c:v>1434.2</c:v>
                      </c:pt>
                      <c:pt idx="5">
                        <c:v>162368.4</c:v>
                      </c:pt>
                      <c:pt idx="6">
                        <c:v>474</c:v>
                      </c:pt>
                      <c:pt idx="7">
                        <c:v>1849906.2</c:v>
                      </c:pt>
                      <c:pt idx="8">
                        <c:v>3075</c:v>
                      </c:pt>
                      <c:pt idx="9">
                        <c:v>68745</c:v>
                      </c:pt>
                      <c:pt idx="10">
                        <c:v>85516.7</c:v>
                      </c:pt>
                      <c:pt idx="11">
                        <c:v>134151.4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5-B585-405C-AB36-955C902A3419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>
                      <a:gsLst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B585-405C-AB36-955C902A3419}"/>
                    </c:ext>
                  </c:extLst>
                </c:dPt>
                <c:dPt>
                  <c:idx val="2"/>
                  <c:bubble3D val="0"/>
                  <c:spPr>
                    <a:gradFill>
                      <a:gsLst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  <a:gs pos="0">
                          <a:schemeClr val="accent3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B585-405C-AB36-955C902A3419}"/>
                    </c:ext>
                  </c:extLst>
                </c:dPt>
                <c:dPt>
                  <c:idx val="3"/>
                  <c:bubble3D val="0"/>
                  <c:spPr>
                    <a:gradFill>
                      <a:gsLst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  <a:gs pos="0">
                          <a:schemeClr val="accent4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B585-405C-AB36-955C902A3419}"/>
                    </c:ext>
                  </c:extLst>
                </c:dPt>
                <c:dPt>
                  <c:idx val="4"/>
                  <c:bubble3D val="0"/>
                  <c:spPr>
                    <a:gradFill>
                      <a:gsLst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0">
                          <a:schemeClr val="accent5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B585-405C-AB36-955C902A3419}"/>
                    </c:ext>
                  </c:extLst>
                </c:dPt>
                <c:dPt>
                  <c:idx val="5"/>
                  <c:bubble3D val="0"/>
                  <c:spPr>
                    <a:gradFill>
                      <a:gsLst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  <a:gs pos="0">
                          <a:schemeClr val="accent6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B585-405C-AB36-955C902A3419}"/>
                    </c:ext>
                  </c:extLst>
                </c:dPt>
                <c:dPt>
                  <c:idx val="6"/>
                  <c:bubble3D val="0"/>
                  <c:spPr>
                    <a:gradFill>
                      <a:gsLst>
                        <a:gs pos="100000">
                          <a:schemeClr val="accent1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1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B585-405C-AB36-955C902A3419}"/>
                    </c:ext>
                  </c:extLst>
                </c:dPt>
                <c:dPt>
                  <c:idx val="7"/>
                  <c:bubble3D val="0"/>
                  <c:spPr>
                    <a:gradFill>
                      <a:gsLst>
                        <a:gs pos="100000">
                          <a:schemeClr val="accent2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2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5-B585-405C-AB36-955C902A3419}"/>
                    </c:ext>
                  </c:extLst>
                </c:dPt>
                <c:dPt>
                  <c:idx val="8"/>
                  <c:bubble3D val="0"/>
                  <c:spPr>
                    <a:gradFill>
                      <a:gsLst>
                        <a:gs pos="100000">
                          <a:schemeClr val="accent3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3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7-B585-405C-AB36-955C902A3419}"/>
                    </c:ext>
                  </c:extLst>
                </c:dPt>
                <c:dPt>
                  <c:idx val="9"/>
                  <c:bubble3D val="0"/>
                  <c:spPr>
                    <a:gradFill>
                      <a:gsLst>
                        <a:gs pos="100000">
                          <a:schemeClr val="accent4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9-B585-405C-AB36-955C902A3419}"/>
                    </c:ext>
                  </c:extLst>
                </c:dPt>
                <c:dPt>
                  <c:idx val="10"/>
                  <c:bubble3D val="0"/>
                  <c:spPr>
                    <a:gradFill>
                      <a:gsLst>
                        <a:gs pos="100000">
                          <a:schemeClr val="accent5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5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B-B585-405C-AB36-955C902A3419}"/>
                    </c:ext>
                  </c:extLst>
                </c:dPt>
                <c:dPt>
                  <c:idx val="11"/>
                  <c:bubble3D val="0"/>
                  <c:spPr>
                    <a:gradFill>
                      <a:gsLst>
                        <a:gs pos="100000">
                          <a:schemeClr val="accent6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6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D-B585-405C-AB36-955C902A3419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dk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Лист1!$A$2:$A$13</c15:sqref>
                        </c15:formulaRef>
                      </c:ext>
                    </c:extLst>
                    <c:strCache>
                      <c:ptCount val="12"/>
                      <c:pt idx="0">
                        <c:v>"Строительство объектов социальной инфраструктуры"</c:v>
                      </c:pt>
                      <c:pt idx="1">
                        <c:v>"Развитие инженерной инфраструктуры и энергоэффективности"</c:v>
                      </c:pt>
                      <c:pt idx="2">
                        <c:v>«Спорт»</c:v>
                      </c:pt>
                      <c:pt idx="3">
                        <c:v>«Предпринимательство» </c:v>
                      </c:pt>
                      <c:pt idx="4">
                        <c:v>«Экология и  окружающая среда»</c:v>
                      </c:pt>
                      <c:pt idx="5">
                        <c:v>«Культура»</c:v>
                      </c:pt>
                      <c:pt idx="6">
                        <c:v>"Архитектура и градостроительство"</c:v>
                      </c:pt>
                      <c:pt idx="7">
                        <c:v>«Образование»</c:v>
                      </c:pt>
                      <c:pt idx="8">
                        <c:v>"Развитие сельского хозяйства"</c:v>
                      </c:pt>
                      <c:pt idx="9">
                        <c:v>"Цифровое муниципальное образование"</c:v>
                      </c:pt>
                      <c:pt idx="10">
                        <c:v>«Социальная защита населения»</c:v>
                      </c:pt>
                      <c:pt idx="11">
                        <c:v>«Развитие и функционирование дорожно-транспортного комплекса»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30.8</c:v>
                      </c:pt>
                      <c:pt idx="1">
                        <c:v>98</c:v>
                      </c:pt>
                      <c:pt idx="2">
                        <c:v>98.8</c:v>
                      </c:pt>
                      <c:pt idx="3">
                        <c:v>100</c:v>
                      </c:pt>
                      <c:pt idx="4">
                        <c:v>86.6</c:v>
                      </c:pt>
                      <c:pt idx="5">
                        <c:v>98.7</c:v>
                      </c:pt>
                      <c:pt idx="6">
                        <c:v>80</c:v>
                      </c:pt>
                      <c:pt idx="7">
                        <c:v>97.8</c:v>
                      </c:pt>
                      <c:pt idx="8">
                        <c:v>29.7</c:v>
                      </c:pt>
                      <c:pt idx="9">
                        <c:v>94.1</c:v>
                      </c:pt>
                      <c:pt idx="10">
                        <c:v>84.1</c:v>
                      </c:pt>
                      <c:pt idx="11">
                        <c:v>92.1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B585-405C-AB36-955C902A3419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B03D3-0273-4CDC-86B6-4EA26EEFEDF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A1C91C-5333-4634-ABDD-F8B34CE7EBC8}">
      <dgm:prSet custT="1"/>
      <dgm:spPr/>
      <dgm:t>
        <a:bodyPr/>
        <a:lstStyle/>
        <a:p>
          <a:pPr algn="l" rtl="0"/>
          <a:r>
            <a: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предупреждение и ликвидацию последствий ЧС  - 14 871,5 тыс. рублей</a:t>
          </a:r>
        </a:p>
      </dgm:t>
    </dgm:pt>
    <dgm:pt modelId="{E53CC061-76B4-483D-8555-5180234B4E42}" type="parTrans" cxnId="{71FCEDCB-EF34-48D8-AC5F-BA3E64DDF513}">
      <dgm:prSet/>
      <dgm:spPr/>
      <dgm:t>
        <a:bodyPr/>
        <a:lstStyle/>
        <a:p>
          <a:endParaRPr lang="ru-RU"/>
        </a:p>
      </dgm:t>
    </dgm:pt>
    <dgm:pt modelId="{98CA8AC6-1C42-46DE-A7A1-E997CE18D515}" type="sibTrans" cxnId="{71FCEDCB-EF34-48D8-AC5F-BA3E64DDF513}">
      <dgm:prSet/>
      <dgm:spPr/>
      <dgm:t>
        <a:bodyPr/>
        <a:lstStyle/>
        <a:p>
          <a:endParaRPr lang="ru-RU"/>
        </a:p>
      </dgm:t>
    </dgm:pt>
    <dgm:pt modelId="{0D52429D-D2D3-4CE5-A9D3-B089ADEC058F}">
      <dgm:prSet custT="1"/>
      <dgm:spPr/>
      <dgm:t>
        <a:bodyPr/>
        <a:lstStyle/>
        <a:p>
          <a:pPr algn="l" rtl="0"/>
          <a:r>
            <a: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и ремонт дорог общего пользования, обеспечение безопасности движения – 96 978,1 тыс. рублей, в том числе за счет бюджета Московской области – 20 194,7 тыс. рублей</a:t>
          </a:r>
        </a:p>
      </dgm:t>
    </dgm:pt>
    <dgm:pt modelId="{FF80BC23-36AB-4744-B34C-AA7390241509}" type="parTrans" cxnId="{215F2273-6272-4449-AAB5-25C224148F80}">
      <dgm:prSet/>
      <dgm:spPr/>
      <dgm:t>
        <a:bodyPr/>
        <a:lstStyle/>
        <a:p>
          <a:endParaRPr lang="ru-RU"/>
        </a:p>
      </dgm:t>
    </dgm:pt>
    <dgm:pt modelId="{3373A0C8-0AE3-4910-A46F-749D506CE2C0}" type="sibTrans" cxnId="{215F2273-6272-4449-AAB5-25C224148F80}">
      <dgm:prSet/>
      <dgm:spPr/>
      <dgm:t>
        <a:bodyPr/>
        <a:lstStyle/>
        <a:p>
          <a:endParaRPr lang="ru-RU"/>
        </a:p>
      </dgm:t>
    </dgm:pt>
    <dgm:pt modelId="{EDAEE844-6FED-40F1-B68A-3B64BB58422C}">
      <dgm:prSet custT="1"/>
      <dgm:spPr/>
      <dgm:t>
        <a:bodyPr/>
        <a:lstStyle/>
        <a:p>
          <a:pPr algn="l" rtl="0"/>
          <a:r>
            <a: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ремонт асфальтового покрытия дворовых территорий -23 756,5 тыс. рублей</a:t>
          </a:r>
        </a:p>
      </dgm:t>
    </dgm:pt>
    <dgm:pt modelId="{F5B6D03A-654A-4597-A893-B382AD053C60}" type="parTrans" cxnId="{28A5B4FF-6912-4D01-A6BB-73790B1F0404}">
      <dgm:prSet/>
      <dgm:spPr/>
      <dgm:t>
        <a:bodyPr/>
        <a:lstStyle/>
        <a:p>
          <a:endParaRPr lang="ru-RU"/>
        </a:p>
      </dgm:t>
    </dgm:pt>
    <dgm:pt modelId="{E0ADA145-0AE3-4C0C-B061-BD0C9A672CAF}" type="sibTrans" cxnId="{28A5B4FF-6912-4D01-A6BB-73790B1F0404}">
      <dgm:prSet/>
      <dgm:spPr/>
      <dgm:t>
        <a:bodyPr/>
        <a:lstStyle/>
        <a:p>
          <a:endParaRPr lang="ru-RU"/>
        </a:p>
      </dgm:t>
    </dgm:pt>
    <dgm:pt modelId="{347B3006-FC82-455F-A376-1F4B9AE264A6}">
      <dgm:prSet custT="1"/>
      <dgm:spPr/>
      <dgm:t>
        <a:bodyPr/>
        <a:lstStyle/>
        <a:p>
          <a:pPr algn="l" rtl="0"/>
          <a:r>
            <a: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создание условий для обеспечения комфортного проживания жителей в многоквартирных домах – 12 989,9тыс. рублей</a:t>
          </a:r>
        </a:p>
      </dgm:t>
    </dgm:pt>
    <dgm:pt modelId="{17CF27B3-BFAC-4EBB-88D2-B05F242C89AE}" type="parTrans" cxnId="{4D6E348C-38B3-466F-AADE-8A0A7BAC8FCA}">
      <dgm:prSet/>
      <dgm:spPr/>
      <dgm:t>
        <a:bodyPr/>
        <a:lstStyle/>
        <a:p>
          <a:endParaRPr lang="ru-RU"/>
        </a:p>
      </dgm:t>
    </dgm:pt>
    <dgm:pt modelId="{C5B4DD10-A92C-42EC-8D9B-9C11FDB2CD89}" type="sibTrans" cxnId="{4D6E348C-38B3-466F-AADE-8A0A7BAC8FCA}">
      <dgm:prSet/>
      <dgm:spPr/>
      <dgm:t>
        <a:bodyPr/>
        <a:lstStyle/>
        <a:p>
          <a:endParaRPr lang="ru-RU"/>
        </a:p>
      </dgm:t>
    </dgm:pt>
    <dgm:pt modelId="{4FEBC82B-DF29-4E15-A63B-61505EF13921}">
      <dgm:prSet custT="1"/>
      <dgm:spPr/>
      <dgm:t>
        <a:bodyPr/>
        <a:lstStyle/>
        <a:p>
          <a:pPr algn="l" rtl="0"/>
          <a:r>
            <a: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и развитие инженерной инфраструктуры и энергоэффективности - 11 403,9 тыс. рублей</a:t>
          </a:r>
        </a:p>
      </dgm:t>
    </dgm:pt>
    <dgm:pt modelId="{4BE389BD-E5BF-4D4D-8825-BA86FC04E975}" type="parTrans" cxnId="{98CB9D0E-C321-40C8-9798-18527EA9F788}">
      <dgm:prSet/>
      <dgm:spPr/>
      <dgm:t>
        <a:bodyPr/>
        <a:lstStyle/>
        <a:p>
          <a:endParaRPr lang="ru-RU"/>
        </a:p>
      </dgm:t>
    </dgm:pt>
    <dgm:pt modelId="{1F205F8F-5FE0-48D7-BDE8-117238092880}" type="sibTrans" cxnId="{98CB9D0E-C321-40C8-9798-18527EA9F788}">
      <dgm:prSet/>
      <dgm:spPr/>
      <dgm:t>
        <a:bodyPr/>
        <a:lstStyle/>
        <a:p>
          <a:endParaRPr lang="ru-RU"/>
        </a:p>
      </dgm:t>
    </dgm:pt>
    <dgm:pt modelId="{EF53A741-6B86-43A9-9861-0226813D2057}">
      <dgm:prSet custT="1"/>
      <dgm:spPr/>
      <dgm:t>
        <a:bodyPr/>
        <a:lstStyle/>
        <a:p>
          <a:pPr algn="l" rtl="0"/>
          <a:r>
            <a: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санитарное содержание территории города – 22 230,2 тыс. рублей</a:t>
          </a:r>
        </a:p>
      </dgm:t>
    </dgm:pt>
    <dgm:pt modelId="{D94AA40A-B85D-4FE3-8AFA-E3E9404F4A80}" type="parTrans" cxnId="{60559500-F652-4026-BF7D-DDEC3B5733C7}">
      <dgm:prSet/>
      <dgm:spPr/>
      <dgm:t>
        <a:bodyPr/>
        <a:lstStyle/>
        <a:p>
          <a:endParaRPr lang="ru-RU"/>
        </a:p>
      </dgm:t>
    </dgm:pt>
    <dgm:pt modelId="{893A089B-C9FA-4B9D-8541-6F47D6E63DE1}" type="sibTrans" cxnId="{60559500-F652-4026-BF7D-DDEC3B5733C7}">
      <dgm:prSet/>
      <dgm:spPr/>
      <dgm:t>
        <a:bodyPr/>
        <a:lstStyle/>
        <a:p>
          <a:endParaRPr lang="ru-RU"/>
        </a:p>
      </dgm:t>
    </dgm:pt>
    <dgm:pt modelId="{80085EBC-CC34-4411-A205-95233FA37937}">
      <dgm:prSet custT="1"/>
      <dgm:spPr/>
      <dgm:t>
        <a:bodyPr/>
        <a:lstStyle/>
        <a:p>
          <a:pPr algn="l" rtl="0"/>
          <a:r>
            <a: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обустройство и содержание дворовых территорий, включая установку и модернизацию детских игровых, спортивных и иных площадок                              – 11 162,3 тыс. рублей</a:t>
          </a:r>
        </a:p>
      </dgm:t>
    </dgm:pt>
    <dgm:pt modelId="{FB055A17-5027-4143-B8AD-206255B942AD}" type="parTrans" cxnId="{07E7D74D-5402-4818-87C8-83569145FCD6}">
      <dgm:prSet/>
      <dgm:spPr/>
      <dgm:t>
        <a:bodyPr/>
        <a:lstStyle/>
        <a:p>
          <a:endParaRPr lang="ru-RU"/>
        </a:p>
      </dgm:t>
    </dgm:pt>
    <dgm:pt modelId="{A9E4DF4A-4C34-43F0-81F1-420742CB4A5E}" type="sibTrans" cxnId="{07E7D74D-5402-4818-87C8-83569145FCD6}">
      <dgm:prSet/>
      <dgm:spPr/>
      <dgm:t>
        <a:bodyPr/>
        <a:lstStyle/>
        <a:p>
          <a:endParaRPr lang="ru-RU"/>
        </a:p>
      </dgm:t>
    </dgm:pt>
    <dgm:pt modelId="{D1DD038B-DDBB-4958-AEED-515FB1564947}" type="pres">
      <dgm:prSet presAssocID="{C2EB03D3-0273-4CDC-86B6-4EA26EEFED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326C8C-5324-4BF6-8DF5-AE8E6152B067}" type="pres">
      <dgm:prSet presAssocID="{D4A1C91C-5333-4634-ABDD-F8B34CE7EBC8}" presName="linNode" presStyleCnt="0"/>
      <dgm:spPr/>
    </dgm:pt>
    <dgm:pt modelId="{F02B1DBF-CFCF-44F2-A02E-138B14F3E763}" type="pres">
      <dgm:prSet presAssocID="{D4A1C91C-5333-4634-ABDD-F8B34CE7EBC8}" presName="parentText" presStyleLbl="node1" presStyleIdx="0" presStyleCnt="7" custScaleX="277778" custLinFactNeighborX="-702" custLinFactNeighborY="-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D1FDD-CC57-4E14-B3BE-B67FD2A207AF}" type="pres">
      <dgm:prSet presAssocID="{98CA8AC6-1C42-46DE-A7A1-E997CE18D515}" presName="sp" presStyleCnt="0"/>
      <dgm:spPr/>
    </dgm:pt>
    <dgm:pt modelId="{6FCE43F5-6BE8-435C-BA63-1CA9965D4106}" type="pres">
      <dgm:prSet presAssocID="{0D52429D-D2D3-4CE5-A9D3-B089ADEC058F}" presName="linNode" presStyleCnt="0"/>
      <dgm:spPr/>
    </dgm:pt>
    <dgm:pt modelId="{8E35EBFA-D55F-4756-9BEC-0F9F438E1CC6}" type="pres">
      <dgm:prSet presAssocID="{0D52429D-D2D3-4CE5-A9D3-B089ADEC058F}" presName="parentText" presStyleLbl="node1" presStyleIdx="1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BC964-B000-4AD3-B540-6A5E2D540F41}" type="pres">
      <dgm:prSet presAssocID="{3373A0C8-0AE3-4910-A46F-749D506CE2C0}" presName="sp" presStyleCnt="0"/>
      <dgm:spPr/>
    </dgm:pt>
    <dgm:pt modelId="{1F689303-5FB8-4A82-8BA6-7078A4377795}" type="pres">
      <dgm:prSet presAssocID="{EDAEE844-6FED-40F1-B68A-3B64BB58422C}" presName="linNode" presStyleCnt="0"/>
      <dgm:spPr/>
    </dgm:pt>
    <dgm:pt modelId="{82728B6E-B3BB-4951-A05D-C190203B074F}" type="pres">
      <dgm:prSet presAssocID="{EDAEE844-6FED-40F1-B68A-3B64BB58422C}" presName="parentText" presStyleLbl="node1" presStyleIdx="2" presStyleCnt="7" custScaleX="277778" custLinFactNeighborX="1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64125-5894-4C4F-893D-4A9F887E8B28}" type="pres">
      <dgm:prSet presAssocID="{E0ADA145-0AE3-4C0C-B061-BD0C9A672CAF}" presName="sp" presStyleCnt="0"/>
      <dgm:spPr/>
    </dgm:pt>
    <dgm:pt modelId="{D39F528A-DA88-4200-A43E-875C10535BE0}" type="pres">
      <dgm:prSet presAssocID="{347B3006-FC82-455F-A376-1F4B9AE264A6}" presName="linNode" presStyleCnt="0"/>
      <dgm:spPr/>
    </dgm:pt>
    <dgm:pt modelId="{B26F7C5F-901C-4E66-8F70-EAEFEB912FD3}" type="pres">
      <dgm:prSet presAssocID="{347B3006-FC82-455F-A376-1F4B9AE264A6}" presName="parentText" presStyleLbl="node1" presStyleIdx="3" presStyleCnt="7" custScaleX="277778" custLinFactNeighborX="-136" custLinFactNeighborY="-38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41C04-3405-475E-8E59-5C03BCE987D0}" type="pres">
      <dgm:prSet presAssocID="{C5B4DD10-A92C-42EC-8D9B-9C11FDB2CD89}" presName="sp" presStyleCnt="0"/>
      <dgm:spPr/>
    </dgm:pt>
    <dgm:pt modelId="{AB1575D6-7BEC-411E-A035-0CB5BF57AC99}" type="pres">
      <dgm:prSet presAssocID="{4FEBC82B-DF29-4E15-A63B-61505EF13921}" presName="linNode" presStyleCnt="0"/>
      <dgm:spPr/>
    </dgm:pt>
    <dgm:pt modelId="{44C9AAD3-6E90-420D-9600-C741EE8B20D4}" type="pres">
      <dgm:prSet presAssocID="{4FEBC82B-DF29-4E15-A63B-61505EF13921}" presName="parentText" presStyleLbl="node1" presStyleIdx="4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5BDF9-B8AD-4194-B7ED-358142198A01}" type="pres">
      <dgm:prSet presAssocID="{1F205F8F-5FE0-48D7-BDE8-117238092880}" presName="sp" presStyleCnt="0"/>
      <dgm:spPr/>
    </dgm:pt>
    <dgm:pt modelId="{6766697E-D06B-486B-A1D4-857F0F324088}" type="pres">
      <dgm:prSet presAssocID="{EF53A741-6B86-43A9-9861-0226813D2057}" presName="linNode" presStyleCnt="0"/>
      <dgm:spPr/>
    </dgm:pt>
    <dgm:pt modelId="{0D9A0793-F331-48C6-96B1-460C9A4F4387}" type="pres">
      <dgm:prSet presAssocID="{EF53A741-6B86-43A9-9861-0226813D2057}" presName="parentText" presStyleLbl="node1" presStyleIdx="5" presStyleCnt="7" custScaleX="277778" custScaleY="78162" custLinFactNeighborX="1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93F01-3DA4-4EF3-AFEB-8F6C9821383A}" type="pres">
      <dgm:prSet presAssocID="{893A089B-C9FA-4B9D-8541-6F47D6E63DE1}" presName="sp" presStyleCnt="0"/>
      <dgm:spPr/>
    </dgm:pt>
    <dgm:pt modelId="{A8561C83-8C51-45BD-A459-FFB46DBE4E19}" type="pres">
      <dgm:prSet presAssocID="{80085EBC-CC34-4411-A205-95233FA37937}" presName="linNode" presStyleCnt="0"/>
      <dgm:spPr/>
    </dgm:pt>
    <dgm:pt modelId="{6BC0116C-FFD5-400A-8D75-E3F383CEB032}" type="pres">
      <dgm:prSet presAssocID="{80085EBC-CC34-4411-A205-95233FA37937}" presName="parentText" presStyleLbl="node1" presStyleIdx="6" presStyleCnt="7" custScaleX="277778" custLinFactNeighborX="1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792CB9-CD1C-48F6-98A1-B734980891CC}" type="presOf" srcId="{80085EBC-CC34-4411-A205-95233FA37937}" destId="{6BC0116C-FFD5-400A-8D75-E3F383CEB032}" srcOrd="0" destOrd="0" presId="urn:microsoft.com/office/officeart/2005/8/layout/vList5"/>
    <dgm:cxn modelId="{60559500-F652-4026-BF7D-DDEC3B5733C7}" srcId="{C2EB03D3-0273-4CDC-86B6-4EA26EEFEDF0}" destId="{EF53A741-6B86-43A9-9861-0226813D2057}" srcOrd="5" destOrd="0" parTransId="{D94AA40A-B85D-4FE3-8AFA-E3E9404F4A80}" sibTransId="{893A089B-C9FA-4B9D-8541-6F47D6E63DE1}"/>
    <dgm:cxn modelId="{71FCEDCB-EF34-48D8-AC5F-BA3E64DDF513}" srcId="{C2EB03D3-0273-4CDC-86B6-4EA26EEFEDF0}" destId="{D4A1C91C-5333-4634-ABDD-F8B34CE7EBC8}" srcOrd="0" destOrd="0" parTransId="{E53CC061-76B4-483D-8555-5180234B4E42}" sibTransId="{98CA8AC6-1C42-46DE-A7A1-E997CE18D515}"/>
    <dgm:cxn modelId="{4892D6D3-A5F8-46E8-B2BF-8418D45C19FD}" type="presOf" srcId="{C2EB03D3-0273-4CDC-86B6-4EA26EEFEDF0}" destId="{D1DD038B-DDBB-4958-AEED-515FB1564947}" srcOrd="0" destOrd="0" presId="urn:microsoft.com/office/officeart/2005/8/layout/vList5"/>
    <dgm:cxn modelId="{28A5B4FF-6912-4D01-A6BB-73790B1F0404}" srcId="{C2EB03D3-0273-4CDC-86B6-4EA26EEFEDF0}" destId="{EDAEE844-6FED-40F1-B68A-3B64BB58422C}" srcOrd="2" destOrd="0" parTransId="{F5B6D03A-654A-4597-A893-B382AD053C60}" sibTransId="{E0ADA145-0AE3-4C0C-B061-BD0C9A672CAF}"/>
    <dgm:cxn modelId="{98CB9D0E-C321-40C8-9798-18527EA9F788}" srcId="{C2EB03D3-0273-4CDC-86B6-4EA26EEFEDF0}" destId="{4FEBC82B-DF29-4E15-A63B-61505EF13921}" srcOrd="4" destOrd="0" parTransId="{4BE389BD-E5BF-4D4D-8825-BA86FC04E975}" sibTransId="{1F205F8F-5FE0-48D7-BDE8-117238092880}"/>
    <dgm:cxn modelId="{4F22E901-D0DA-4B54-B843-61CE267B6A73}" type="presOf" srcId="{D4A1C91C-5333-4634-ABDD-F8B34CE7EBC8}" destId="{F02B1DBF-CFCF-44F2-A02E-138B14F3E763}" srcOrd="0" destOrd="0" presId="urn:microsoft.com/office/officeart/2005/8/layout/vList5"/>
    <dgm:cxn modelId="{F758EDBF-1832-495B-8E21-57F949E8BC3F}" type="presOf" srcId="{EF53A741-6B86-43A9-9861-0226813D2057}" destId="{0D9A0793-F331-48C6-96B1-460C9A4F4387}" srcOrd="0" destOrd="0" presId="urn:microsoft.com/office/officeart/2005/8/layout/vList5"/>
    <dgm:cxn modelId="{E3294C9E-180D-4AA8-ABE4-DBFE6E130595}" type="presOf" srcId="{EDAEE844-6FED-40F1-B68A-3B64BB58422C}" destId="{82728B6E-B3BB-4951-A05D-C190203B074F}" srcOrd="0" destOrd="0" presId="urn:microsoft.com/office/officeart/2005/8/layout/vList5"/>
    <dgm:cxn modelId="{0419D6B0-0241-4AD5-AC4C-5D52232A7D0D}" type="presOf" srcId="{347B3006-FC82-455F-A376-1F4B9AE264A6}" destId="{B26F7C5F-901C-4E66-8F70-EAEFEB912FD3}" srcOrd="0" destOrd="0" presId="urn:microsoft.com/office/officeart/2005/8/layout/vList5"/>
    <dgm:cxn modelId="{4D6E348C-38B3-466F-AADE-8A0A7BAC8FCA}" srcId="{C2EB03D3-0273-4CDC-86B6-4EA26EEFEDF0}" destId="{347B3006-FC82-455F-A376-1F4B9AE264A6}" srcOrd="3" destOrd="0" parTransId="{17CF27B3-BFAC-4EBB-88D2-B05F242C89AE}" sibTransId="{C5B4DD10-A92C-42EC-8D9B-9C11FDB2CD89}"/>
    <dgm:cxn modelId="{215F2273-6272-4449-AAB5-25C224148F80}" srcId="{C2EB03D3-0273-4CDC-86B6-4EA26EEFEDF0}" destId="{0D52429D-D2D3-4CE5-A9D3-B089ADEC058F}" srcOrd="1" destOrd="0" parTransId="{FF80BC23-36AB-4744-B34C-AA7390241509}" sibTransId="{3373A0C8-0AE3-4910-A46F-749D506CE2C0}"/>
    <dgm:cxn modelId="{E589CC5F-6724-47E7-93E7-161F7C6F3B77}" type="presOf" srcId="{0D52429D-D2D3-4CE5-A9D3-B089ADEC058F}" destId="{8E35EBFA-D55F-4756-9BEC-0F9F438E1CC6}" srcOrd="0" destOrd="0" presId="urn:microsoft.com/office/officeart/2005/8/layout/vList5"/>
    <dgm:cxn modelId="{25D65D09-3D29-4E72-A6CC-9D1396A8E741}" type="presOf" srcId="{4FEBC82B-DF29-4E15-A63B-61505EF13921}" destId="{44C9AAD3-6E90-420D-9600-C741EE8B20D4}" srcOrd="0" destOrd="0" presId="urn:microsoft.com/office/officeart/2005/8/layout/vList5"/>
    <dgm:cxn modelId="{07E7D74D-5402-4818-87C8-83569145FCD6}" srcId="{C2EB03D3-0273-4CDC-86B6-4EA26EEFEDF0}" destId="{80085EBC-CC34-4411-A205-95233FA37937}" srcOrd="6" destOrd="0" parTransId="{FB055A17-5027-4143-B8AD-206255B942AD}" sibTransId="{A9E4DF4A-4C34-43F0-81F1-420742CB4A5E}"/>
    <dgm:cxn modelId="{EE6A6586-F575-4645-AA6E-42BD1A0DEE66}" type="presParOf" srcId="{D1DD038B-DDBB-4958-AEED-515FB1564947}" destId="{0E326C8C-5324-4BF6-8DF5-AE8E6152B067}" srcOrd="0" destOrd="0" presId="urn:microsoft.com/office/officeart/2005/8/layout/vList5"/>
    <dgm:cxn modelId="{85325863-B63D-4F6D-986B-8B64462852C6}" type="presParOf" srcId="{0E326C8C-5324-4BF6-8DF5-AE8E6152B067}" destId="{F02B1DBF-CFCF-44F2-A02E-138B14F3E763}" srcOrd="0" destOrd="0" presId="urn:microsoft.com/office/officeart/2005/8/layout/vList5"/>
    <dgm:cxn modelId="{B16C0D0B-6319-41EC-B729-A57C0805A938}" type="presParOf" srcId="{D1DD038B-DDBB-4958-AEED-515FB1564947}" destId="{C29D1FDD-CC57-4E14-B3BE-B67FD2A207AF}" srcOrd="1" destOrd="0" presId="urn:microsoft.com/office/officeart/2005/8/layout/vList5"/>
    <dgm:cxn modelId="{C0584740-7B90-4A8A-8807-8F045F36200C}" type="presParOf" srcId="{D1DD038B-DDBB-4958-AEED-515FB1564947}" destId="{6FCE43F5-6BE8-435C-BA63-1CA9965D4106}" srcOrd="2" destOrd="0" presId="urn:microsoft.com/office/officeart/2005/8/layout/vList5"/>
    <dgm:cxn modelId="{70B8F8D8-2209-4C05-AED8-3A31BFC9324C}" type="presParOf" srcId="{6FCE43F5-6BE8-435C-BA63-1CA9965D4106}" destId="{8E35EBFA-D55F-4756-9BEC-0F9F438E1CC6}" srcOrd="0" destOrd="0" presId="urn:microsoft.com/office/officeart/2005/8/layout/vList5"/>
    <dgm:cxn modelId="{BBA45E35-7556-4EC6-994D-9158F0075B23}" type="presParOf" srcId="{D1DD038B-DDBB-4958-AEED-515FB1564947}" destId="{0FABC964-B000-4AD3-B540-6A5E2D540F41}" srcOrd="3" destOrd="0" presId="urn:microsoft.com/office/officeart/2005/8/layout/vList5"/>
    <dgm:cxn modelId="{5F6D0668-55F3-4382-8EE0-D0C49AA8C756}" type="presParOf" srcId="{D1DD038B-DDBB-4958-AEED-515FB1564947}" destId="{1F689303-5FB8-4A82-8BA6-7078A4377795}" srcOrd="4" destOrd="0" presId="urn:microsoft.com/office/officeart/2005/8/layout/vList5"/>
    <dgm:cxn modelId="{4A1EEDAA-5636-4176-9788-45857CC8D7E9}" type="presParOf" srcId="{1F689303-5FB8-4A82-8BA6-7078A4377795}" destId="{82728B6E-B3BB-4951-A05D-C190203B074F}" srcOrd="0" destOrd="0" presId="urn:microsoft.com/office/officeart/2005/8/layout/vList5"/>
    <dgm:cxn modelId="{FF94B573-4AC1-4A77-BC5C-5038F4288F6D}" type="presParOf" srcId="{D1DD038B-DDBB-4958-AEED-515FB1564947}" destId="{27164125-5894-4C4F-893D-4A9F887E8B28}" srcOrd="5" destOrd="0" presId="urn:microsoft.com/office/officeart/2005/8/layout/vList5"/>
    <dgm:cxn modelId="{72CF5571-1603-42CE-9C12-FA8AEF3C4570}" type="presParOf" srcId="{D1DD038B-DDBB-4958-AEED-515FB1564947}" destId="{D39F528A-DA88-4200-A43E-875C10535BE0}" srcOrd="6" destOrd="0" presId="urn:microsoft.com/office/officeart/2005/8/layout/vList5"/>
    <dgm:cxn modelId="{C05560C7-AED0-4B5D-A62B-D3BAC4F8CF30}" type="presParOf" srcId="{D39F528A-DA88-4200-A43E-875C10535BE0}" destId="{B26F7C5F-901C-4E66-8F70-EAEFEB912FD3}" srcOrd="0" destOrd="0" presId="urn:microsoft.com/office/officeart/2005/8/layout/vList5"/>
    <dgm:cxn modelId="{C3E87A49-4A42-4A61-98A2-8C59236FE64F}" type="presParOf" srcId="{D1DD038B-DDBB-4958-AEED-515FB1564947}" destId="{59241C04-3405-475E-8E59-5C03BCE987D0}" srcOrd="7" destOrd="0" presId="urn:microsoft.com/office/officeart/2005/8/layout/vList5"/>
    <dgm:cxn modelId="{EA0789DA-279A-4878-A45C-D833379B7892}" type="presParOf" srcId="{D1DD038B-DDBB-4958-AEED-515FB1564947}" destId="{AB1575D6-7BEC-411E-A035-0CB5BF57AC99}" srcOrd="8" destOrd="0" presId="urn:microsoft.com/office/officeart/2005/8/layout/vList5"/>
    <dgm:cxn modelId="{1E724EF1-51EE-462E-8707-44B28ADB000E}" type="presParOf" srcId="{AB1575D6-7BEC-411E-A035-0CB5BF57AC99}" destId="{44C9AAD3-6E90-420D-9600-C741EE8B20D4}" srcOrd="0" destOrd="0" presId="urn:microsoft.com/office/officeart/2005/8/layout/vList5"/>
    <dgm:cxn modelId="{840395C2-38E3-405A-9A90-4C05CBC18242}" type="presParOf" srcId="{D1DD038B-DDBB-4958-AEED-515FB1564947}" destId="{1FD5BDF9-B8AD-4194-B7ED-358142198A01}" srcOrd="9" destOrd="0" presId="urn:microsoft.com/office/officeart/2005/8/layout/vList5"/>
    <dgm:cxn modelId="{EBA81B12-C3A9-48EA-B69E-0B23D778DA64}" type="presParOf" srcId="{D1DD038B-DDBB-4958-AEED-515FB1564947}" destId="{6766697E-D06B-486B-A1D4-857F0F324088}" srcOrd="10" destOrd="0" presId="urn:microsoft.com/office/officeart/2005/8/layout/vList5"/>
    <dgm:cxn modelId="{AC94CDF8-FD21-4FB8-938A-9EC42B77C871}" type="presParOf" srcId="{6766697E-D06B-486B-A1D4-857F0F324088}" destId="{0D9A0793-F331-48C6-96B1-460C9A4F4387}" srcOrd="0" destOrd="0" presId="urn:microsoft.com/office/officeart/2005/8/layout/vList5"/>
    <dgm:cxn modelId="{3B43FCA8-22B2-40A2-8634-C4DB98CB3A53}" type="presParOf" srcId="{D1DD038B-DDBB-4958-AEED-515FB1564947}" destId="{0DF93F01-3DA4-4EF3-AFEB-8F6C9821383A}" srcOrd="11" destOrd="0" presId="urn:microsoft.com/office/officeart/2005/8/layout/vList5"/>
    <dgm:cxn modelId="{7535DAB8-C2B2-4846-87AD-51C32B9779C0}" type="presParOf" srcId="{D1DD038B-DDBB-4958-AEED-515FB1564947}" destId="{A8561C83-8C51-45BD-A459-FFB46DBE4E19}" srcOrd="12" destOrd="0" presId="urn:microsoft.com/office/officeart/2005/8/layout/vList5"/>
    <dgm:cxn modelId="{5B0334A0-7183-4E73-8992-25DFB265CEBB}" type="presParOf" srcId="{A8561C83-8C51-45BD-A459-FFB46DBE4E19}" destId="{6BC0116C-FFD5-400A-8D75-E3F383CEB03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A708B-E905-40D4-A231-647F41CF7B8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E8C335-4B90-4EEE-BD7F-ADB0D1079DD6}">
      <dgm:prSet custT="1"/>
      <dgm:spPr/>
      <dgm:t>
        <a:bodyPr/>
        <a:lstStyle/>
        <a:p>
          <a:pPr algn="l" rtl="0"/>
          <a:r>
            <a: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и ремонт объектов системы наружного освещения направлено – 23 746,4 тыс. рублей</a:t>
          </a:r>
        </a:p>
      </dgm:t>
    </dgm:pt>
    <dgm:pt modelId="{C069ED6C-E72A-4E00-8AB6-75D1393CD976}" type="parTrans" cxnId="{790FC229-C891-4E65-ABA1-7969056570D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37BED29-7BAA-49C0-A553-9C5285656639}" type="sibTrans" cxnId="{790FC229-C891-4E65-ABA1-7969056570D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16F408B-E045-41F3-B08D-5CF69B0127AA}">
      <dgm:prSet custT="1"/>
      <dgm:spPr/>
      <dgm:t>
        <a:bodyPr/>
        <a:lstStyle/>
        <a:p>
          <a:pPr algn="l" rtl="0"/>
          <a:r>
            <a: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оплату за электроэнергию по уличному освещению – 37 555,9 тыс. рублей</a:t>
          </a:r>
        </a:p>
      </dgm:t>
    </dgm:pt>
    <dgm:pt modelId="{B1966BA3-AC57-4423-BF9B-AECB3CC3F728}" type="parTrans" cxnId="{FEFA277E-F0B4-48DC-BEE2-CEC7B005D7C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104DCD4-A12B-41A1-A31A-DB98E89B923F}" type="sibTrans" cxnId="{FEFA277E-F0B4-48DC-BEE2-CEC7B005D7C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8206DDE-A922-454B-AE39-0377A6964BE5}">
      <dgm:prSet custT="1"/>
      <dgm:spPr/>
      <dgm:t>
        <a:bodyPr/>
        <a:lstStyle/>
        <a:p>
          <a:pPr algn="l" rtl="0"/>
          <a:r>
            <a: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модернизацию и развитие систем наружного освещения, ввод в строй новых объектов уличного освещения – 4 361,2 тыс. рублей</a:t>
          </a:r>
        </a:p>
      </dgm:t>
    </dgm:pt>
    <dgm:pt modelId="{5A935606-EE86-4926-9B82-2D4DA99C4C7D}" type="parTrans" cxnId="{C234CC14-B59D-42E3-A862-05FE72B11E4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F71A8EE-23F4-47C4-8FA1-9C760AD2A59A}" type="sibTrans" cxnId="{C234CC14-B59D-42E3-A862-05FE72B11E4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9E5F1FF-EA25-4381-B7BE-1BE1239FBEFC}">
      <dgm:prSet custT="1"/>
      <dgm:spPr/>
      <dgm:t>
        <a:bodyPr/>
        <a:lstStyle/>
        <a:p>
          <a:pPr algn="l" rtl="0"/>
          <a:r>
            <a: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организацию бесплатного горячего питания обучающихся начальных классов  -   44 811,2 тыс. рублей за счет субсидии из федерального и областного бюджетов</a:t>
          </a:r>
        </a:p>
      </dgm:t>
    </dgm:pt>
    <dgm:pt modelId="{38F40A04-B935-44C4-BBFF-959431098CF0}" type="parTrans" cxnId="{4F82BED6-6710-414A-83A2-D0767DA560F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948B484-9344-4CBB-956F-47DD4EA64CCE}" type="sibTrans" cxnId="{4F82BED6-6710-414A-83A2-D0767DA560F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EB7C7E2-CB61-49AA-80AE-7DBFFB03D62E}">
      <dgm:prSet custT="1"/>
      <dgm:spPr/>
      <dgm:t>
        <a:bodyPr/>
        <a:lstStyle/>
        <a:p>
          <a:pPr algn="l" rtl="0"/>
          <a:r>
            <a: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питание отдельным категориям учащихся израсходовано – 27 943,1 тыс. рублей за счет целевой субвенции из областного бюджета, за счет средств местного бюджета – 3 104,8 тыс. рублей</a:t>
          </a:r>
        </a:p>
      </dgm:t>
    </dgm:pt>
    <dgm:pt modelId="{C0B121D5-3CAD-43A1-9DBB-FEF6B8E32D58}" type="parTrans" cxnId="{FF9D91F3-314E-4B08-B62A-54AAD2409E0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8BBF750-CF82-41C0-8E31-CB945BEF0A75}" type="sibTrans" cxnId="{FF9D91F3-314E-4B08-B62A-54AAD2409E0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A26605F-5D4B-401E-A2C8-74C077222A6E}">
      <dgm:prSet custT="1"/>
      <dgm:spPr/>
      <dgm:t>
        <a:bodyPr/>
        <a:lstStyle/>
        <a:p>
          <a:pPr algn="l" rtl="0"/>
          <a:r>
            <a: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 компенсацию родительской платы за присмотр и уход за детьми, осваивающими образовательные программы дошкольного образования направлено – 27 228,7 тыс. рублей</a:t>
          </a:r>
        </a:p>
      </dgm:t>
    </dgm:pt>
    <dgm:pt modelId="{8CA51940-E67D-48A1-A477-D654907C2658}" type="parTrans" cxnId="{214758C7-9154-45AB-A6A6-FC25E8C1CFE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4FB3315-194E-4200-A4B2-0312893841AE}" type="sibTrans" cxnId="{214758C7-9154-45AB-A6A6-FC25E8C1CFE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F30C862-3D79-4222-BE32-B30A1D11835B}">
      <dgm:prSet custT="1"/>
      <dgm:spPr/>
      <dgm:t>
        <a:bodyPr/>
        <a:lstStyle/>
        <a:p>
          <a:pPr algn="l" rtl="0"/>
          <a:r>
            <a: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поддержку творческой деятельности театров – 36 990,9 тыс. рублей, из них из бюджета Московской области – 1 751,4 тыс. рублей, из бюджета Российской Федерации – 2 056,0 тыс. рублей </a:t>
          </a:r>
        </a:p>
      </dgm:t>
    </dgm:pt>
    <dgm:pt modelId="{500880D3-BC85-46CB-B0D5-17C130AF333C}" type="parTrans" cxnId="{87CE1A4C-AE3D-4582-9319-0FAF025A10D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5FC726C-A020-4C03-BEB3-34996C4C0BDB}" type="sibTrans" cxnId="{87CE1A4C-AE3D-4582-9319-0FAF025A10D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F02896B-9C00-4866-8280-EF385030DA9C}">
      <dgm:prSet custT="1"/>
      <dgm:spPr/>
      <dgm:t>
        <a:bodyPr/>
        <a:lstStyle/>
        <a:p>
          <a:pPr algn="l" rtl="0"/>
          <a:r>
            <a: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оплату льгот и субсидий на оплату жилого помещения и коммунальных услуг отдельным категориям граждан по решениям органов местного самоуправления – 10 880,1 тыс. рублей</a:t>
          </a:r>
        </a:p>
      </dgm:t>
    </dgm:pt>
    <dgm:pt modelId="{E5110E8A-DA47-4AC6-8DE8-BA12BB1C5DE5}" type="parTrans" cxnId="{1DB7DA93-B9BA-4713-BD3E-9C7075EC9C4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2C2980D-4457-4F51-8DDB-006BE256241F}" type="sibTrans" cxnId="{1DB7DA93-B9BA-4713-BD3E-9C7075EC9C4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EBDF99E-60E9-489C-85CA-1BAF2FC56B32}" type="pres">
      <dgm:prSet presAssocID="{C2EA708B-E905-40D4-A231-647F41CF7B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56DB03-8642-491C-8857-02C2CC1AF1E5}" type="pres">
      <dgm:prSet presAssocID="{A2E8C335-4B90-4EEE-BD7F-ADB0D1079DD6}" presName="linNode" presStyleCnt="0"/>
      <dgm:spPr/>
    </dgm:pt>
    <dgm:pt modelId="{D41238A0-8AB6-4B57-82B5-BF647B875DFB}" type="pres">
      <dgm:prSet presAssocID="{A2E8C335-4B90-4EEE-BD7F-ADB0D1079DD6}" presName="parentText" presStyleLbl="node1" presStyleIdx="0" presStyleCnt="8" custScaleX="277778" custLinFactNeighborX="17531" custLinFactNeighborY="33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B8629-E8C3-4630-8ADD-11C4AD13335D}" type="pres">
      <dgm:prSet presAssocID="{237BED29-7BAA-49C0-A553-9C5285656639}" presName="sp" presStyleCnt="0"/>
      <dgm:spPr/>
    </dgm:pt>
    <dgm:pt modelId="{9C3FB98C-8D8B-45B7-BC32-EB26ED725518}" type="pres">
      <dgm:prSet presAssocID="{816F408B-E045-41F3-B08D-5CF69B0127AA}" presName="linNode" presStyleCnt="0"/>
      <dgm:spPr/>
    </dgm:pt>
    <dgm:pt modelId="{1E1EBF25-E48A-4A36-A87E-9797A9F56F06}" type="pres">
      <dgm:prSet presAssocID="{816F408B-E045-41F3-B08D-5CF69B0127AA}" presName="parentText" presStyleLbl="node1" presStyleIdx="1" presStyleCnt="8" custScaleX="277778" custLinFactNeighborX="-136" custLinFactNeighborY="-43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E295D-2007-4A88-A276-9C0F695D9E03}" type="pres">
      <dgm:prSet presAssocID="{2104DCD4-A12B-41A1-A31A-DB98E89B923F}" presName="sp" presStyleCnt="0"/>
      <dgm:spPr/>
    </dgm:pt>
    <dgm:pt modelId="{298994B3-6CAA-456D-AA65-296939BE235D}" type="pres">
      <dgm:prSet presAssocID="{88206DDE-A922-454B-AE39-0377A6964BE5}" presName="linNode" presStyleCnt="0"/>
      <dgm:spPr/>
    </dgm:pt>
    <dgm:pt modelId="{D1D1E964-585D-4729-8075-5CF7033B5B7E}" type="pres">
      <dgm:prSet presAssocID="{88206DDE-A922-454B-AE39-0377A6964BE5}" presName="parentText" presStyleLbl="node1" presStyleIdx="2" presStyleCnt="8" custScaleX="277778" custLinFactNeighborX="2219" custLinFactNeighborY="-89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06863-C792-41CF-87DE-009E3A0C87B5}" type="pres">
      <dgm:prSet presAssocID="{9F71A8EE-23F4-47C4-8FA1-9C760AD2A59A}" presName="sp" presStyleCnt="0"/>
      <dgm:spPr/>
    </dgm:pt>
    <dgm:pt modelId="{8302F680-946F-4D5C-90D6-7AFCA566385F}" type="pres">
      <dgm:prSet presAssocID="{99E5F1FF-EA25-4381-B7BE-1BE1239FBEFC}" presName="linNode" presStyleCnt="0"/>
      <dgm:spPr/>
    </dgm:pt>
    <dgm:pt modelId="{2EAF3037-C738-4351-BE4F-9BB4C1C0557A}" type="pres">
      <dgm:prSet presAssocID="{99E5F1FF-EA25-4381-B7BE-1BE1239FBEFC}" presName="parentText" presStyleLbl="node1" presStyleIdx="3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972C1-BAE1-4798-A6E7-A7A864F27080}" type="pres">
      <dgm:prSet presAssocID="{E948B484-9344-4CBB-956F-47DD4EA64CCE}" presName="sp" presStyleCnt="0"/>
      <dgm:spPr/>
    </dgm:pt>
    <dgm:pt modelId="{80698157-F758-429A-84B7-666308F76528}" type="pres">
      <dgm:prSet presAssocID="{AEB7C7E2-CB61-49AA-80AE-7DBFFB03D62E}" presName="linNode" presStyleCnt="0"/>
      <dgm:spPr/>
    </dgm:pt>
    <dgm:pt modelId="{545FB469-7708-4C7D-A7A2-9600C0B1F8D3}" type="pres">
      <dgm:prSet presAssocID="{AEB7C7E2-CB61-49AA-80AE-7DBFFB03D62E}" presName="parentText" presStyleLbl="node1" presStyleIdx="4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10ADC-B067-4219-BB47-0130C2517879}" type="pres">
      <dgm:prSet presAssocID="{38BBF750-CF82-41C0-8E31-CB945BEF0A75}" presName="sp" presStyleCnt="0"/>
      <dgm:spPr/>
    </dgm:pt>
    <dgm:pt modelId="{5244A4C5-E6A2-4A26-9CA5-3149A5B3C0B9}" type="pres">
      <dgm:prSet presAssocID="{6A26605F-5D4B-401E-A2C8-74C077222A6E}" presName="linNode" presStyleCnt="0"/>
      <dgm:spPr/>
    </dgm:pt>
    <dgm:pt modelId="{006504BD-5F15-4418-AC2F-0E9603EFF1DD}" type="pres">
      <dgm:prSet presAssocID="{6A26605F-5D4B-401E-A2C8-74C077222A6E}" presName="parentText" presStyleLbl="node1" presStyleIdx="5" presStyleCnt="8" custScaleX="277778" custLinFactNeighborX="2789" custLinFactNeighborY="16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1AEF6-9ED0-437E-88A9-7B6DE56E1CFA}" type="pres">
      <dgm:prSet presAssocID="{24FB3315-194E-4200-A4B2-0312893841AE}" presName="sp" presStyleCnt="0"/>
      <dgm:spPr/>
    </dgm:pt>
    <dgm:pt modelId="{F9BDFF34-1CE6-4E6C-A7F6-DDBAF3FCB169}" type="pres">
      <dgm:prSet presAssocID="{0F30C862-3D79-4222-BE32-B30A1D11835B}" presName="linNode" presStyleCnt="0"/>
      <dgm:spPr/>
    </dgm:pt>
    <dgm:pt modelId="{1BCCAD72-4ACD-4A83-ADCE-ACD6024CA196}" type="pres">
      <dgm:prSet presAssocID="{0F30C862-3D79-4222-BE32-B30A1D11835B}" presName="parentText" presStyleLbl="node1" presStyleIdx="6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78F75-220F-49C8-9D8C-A6D47FF4146E}" type="pres">
      <dgm:prSet presAssocID="{05FC726C-A020-4C03-BEB3-34996C4C0BDB}" presName="sp" presStyleCnt="0"/>
      <dgm:spPr/>
    </dgm:pt>
    <dgm:pt modelId="{7C2596DC-D8EF-47C4-ABDE-02CB80B54B25}" type="pres">
      <dgm:prSet presAssocID="{BF02896B-9C00-4866-8280-EF385030DA9C}" presName="linNode" presStyleCnt="0"/>
      <dgm:spPr/>
    </dgm:pt>
    <dgm:pt modelId="{F249DF20-4651-459B-9162-6150D6D156C7}" type="pres">
      <dgm:prSet presAssocID="{BF02896B-9C00-4866-8280-EF385030DA9C}" presName="parentText" presStyleLbl="node1" presStyleIdx="7" presStyleCnt="8" custScaleX="277778" custLinFactNeighborX="1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FA277E-F0B4-48DC-BEE2-CEC7B005D7CF}" srcId="{C2EA708B-E905-40D4-A231-647F41CF7B87}" destId="{816F408B-E045-41F3-B08D-5CF69B0127AA}" srcOrd="1" destOrd="0" parTransId="{B1966BA3-AC57-4423-BF9B-AECB3CC3F728}" sibTransId="{2104DCD4-A12B-41A1-A31A-DB98E89B923F}"/>
    <dgm:cxn modelId="{00824C14-9A98-437A-A46A-DDC11410D52A}" type="presOf" srcId="{C2EA708B-E905-40D4-A231-647F41CF7B87}" destId="{FEBDF99E-60E9-489C-85CA-1BAF2FC56B32}" srcOrd="0" destOrd="0" presId="urn:microsoft.com/office/officeart/2005/8/layout/vList5"/>
    <dgm:cxn modelId="{79866EB5-785B-409D-8D57-B15E5DA1AE3F}" type="presOf" srcId="{99E5F1FF-EA25-4381-B7BE-1BE1239FBEFC}" destId="{2EAF3037-C738-4351-BE4F-9BB4C1C0557A}" srcOrd="0" destOrd="0" presId="urn:microsoft.com/office/officeart/2005/8/layout/vList5"/>
    <dgm:cxn modelId="{ABF81F1F-F997-443D-A297-725584F2EB94}" type="presOf" srcId="{0F30C862-3D79-4222-BE32-B30A1D11835B}" destId="{1BCCAD72-4ACD-4A83-ADCE-ACD6024CA196}" srcOrd="0" destOrd="0" presId="urn:microsoft.com/office/officeart/2005/8/layout/vList5"/>
    <dgm:cxn modelId="{214758C7-9154-45AB-A6A6-FC25E8C1CFE6}" srcId="{C2EA708B-E905-40D4-A231-647F41CF7B87}" destId="{6A26605F-5D4B-401E-A2C8-74C077222A6E}" srcOrd="5" destOrd="0" parTransId="{8CA51940-E67D-48A1-A477-D654907C2658}" sibTransId="{24FB3315-194E-4200-A4B2-0312893841AE}"/>
    <dgm:cxn modelId="{790FC229-C891-4E65-ABA1-7969056570D8}" srcId="{C2EA708B-E905-40D4-A231-647F41CF7B87}" destId="{A2E8C335-4B90-4EEE-BD7F-ADB0D1079DD6}" srcOrd="0" destOrd="0" parTransId="{C069ED6C-E72A-4E00-8AB6-75D1393CD976}" sibTransId="{237BED29-7BAA-49C0-A553-9C5285656639}"/>
    <dgm:cxn modelId="{FF9D91F3-314E-4B08-B62A-54AAD2409E01}" srcId="{C2EA708B-E905-40D4-A231-647F41CF7B87}" destId="{AEB7C7E2-CB61-49AA-80AE-7DBFFB03D62E}" srcOrd="4" destOrd="0" parTransId="{C0B121D5-3CAD-43A1-9DBB-FEF6B8E32D58}" sibTransId="{38BBF750-CF82-41C0-8E31-CB945BEF0A75}"/>
    <dgm:cxn modelId="{1DB7DA93-B9BA-4713-BD3E-9C7075EC9C43}" srcId="{C2EA708B-E905-40D4-A231-647F41CF7B87}" destId="{BF02896B-9C00-4866-8280-EF385030DA9C}" srcOrd="7" destOrd="0" parTransId="{E5110E8A-DA47-4AC6-8DE8-BA12BB1C5DE5}" sibTransId="{42C2980D-4457-4F51-8DDB-006BE256241F}"/>
    <dgm:cxn modelId="{B794524D-9107-4E56-B8A6-5B9E5AF37847}" type="presOf" srcId="{AEB7C7E2-CB61-49AA-80AE-7DBFFB03D62E}" destId="{545FB469-7708-4C7D-A7A2-9600C0B1F8D3}" srcOrd="0" destOrd="0" presId="urn:microsoft.com/office/officeart/2005/8/layout/vList5"/>
    <dgm:cxn modelId="{BAAC1489-AF31-426A-B2D1-65B6BB19F780}" type="presOf" srcId="{6A26605F-5D4B-401E-A2C8-74C077222A6E}" destId="{006504BD-5F15-4418-AC2F-0E9603EFF1DD}" srcOrd="0" destOrd="0" presId="urn:microsoft.com/office/officeart/2005/8/layout/vList5"/>
    <dgm:cxn modelId="{3F5CA5C2-9F2E-4A1B-918D-474BEE985306}" type="presOf" srcId="{88206DDE-A922-454B-AE39-0377A6964BE5}" destId="{D1D1E964-585D-4729-8075-5CF7033B5B7E}" srcOrd="0" destOrd="0" presId="urn:microsoft.com/office/officeart/2005/8/layout/vList5"/>
    <dgm:cxn modelId="{DA373362-C7C1-4E0E-84E4-913D73FB1CCC}" type="presOf" srcId="{BF02896B-9C00-4866-8280-EF385030DA9C}" destId="{F249DF20-4651-459B-9162-6150D6D156C7}" srcOrd="0" destOrd="0" presId="urn:microsoft.com/office/officeart/2005/8/layout/vList5"/>
    <dgm:cxn modelId="{C234CC14-B59D-42E3-A862-05FE72B11E48}" srcId="{C2EA708B-E905-40D4-A231-647F41CF7B87}" destId="{88206DDE-A922-454B-AE39-0377A6964BE5}" srcOrd="2" destOrd="0" parTransId="{5A935606-EE86-4926-9B82-2D4DA99C4C7D}" sibTransId="{9F71A8EE-23F4-47C4-8FA1-9C760AD2A59A}"/>
    <dgm:cxn modelId="{4F82BED6-6710-414A-83A2-D0767DA560F0}" srcId="{C2EA708B-E905-40D4-A231-647F41CF7B87}" destId="{99E5F1FF-EA25-4381-B7BE-1BE1239FBEFC}" srcOrd="3" destOrd="0" parTransId="{38F40A04-B935-44C4-BBFF-959431098CF0}" sibTransId="{E948B484-9344-4CBB-956F-47DD4EA64CCE}"/>
    <dgm:cxn modelId="{492C80EA-565B-47BB-929E-7E425D938AA5}" type="presOf" srcId="{816F408B-E045-41F3-B08D-5CF69B0127AA}" destId="{1E1EBF25-E48A-4A36-A87E-9797A9F56F06}" srcOrd="0" destOrd="0" presId="urn:microsoft.com/office/officeart/2005/8/layout/vList5"/>
    <dgm:cxn modelId="{87CE1A4C-AE3D-4582-9319-0FAF025A10D6}" srcId="{C2EA708B-E905-40D4-A231-647F41CF7B87}" destId="{0F30C862-3D79-4222-BE32-B30A1D11835B}" srcOrd="6" destOrd="0" parTransId="{500880D3-BC85-46CB-B0D5-17C130AF333C}" sibTransId="{05FC726C-A020-4C03-BEB3-34996C4C0BDB}"/>
    <dgm:cxn modelId="{4FA585A0-EEA1-4FE7-8316-70311EE851A7}" type="presOf" srcId="{A2E8C335-4B90-4EEE-BD7F-ADB0D1079DD6}" destId="{D41238A0-8AB6-4B57-82B5-BF647B875DFB}" srcOrd="0" destOrd="0" presId="urn:microsoft.com/office/officeart/2005/8/layout/vList5"/>
    <dgm:cxn modelId="{252BB379-6610-4DFF-A233-9BE35EFB7AE7}" type="presParOf" srcId="{FEBDF99E-60E9-489C-85CA-1BAF2FC56B32}" destId="{4056DB03-8642-491C-8857-02C2CC1AF1E5}" srcOrd="0" destOrd="0" presId="urn:microsoft.com/office/officeart/2005/8/layout/vList5"/>
    <dgm:cxn modelId="{2C6E8ABC-E9B1-4792-9325-4C08B6F64AD7}" type="presParOf" srcId="{4056DB03-8642-491C-8857-02C2CC1AF1E5}" destId="{D41238A0-8AB6-4B57-82B5-BF647B875DFB}" srcOrd="0" destOrd="0" presId="urn:microsoft.com/office/officeart/2005/8/layout/vList5"/>
    <dgm:cxn modelId="{3F98F35A-7782-4146-B361-90C9FF637534}" type="presParOf" srcId="{FEBDF99E-60E9-489C-85CA-1BAF2FC56B32}" destId="{33CB8629-E8C3-4630-8ADD-11C4AD13335D}" srcOrd="1" destOrd="0" presId="urn:microsoft.com/office/officeart/2005/8/layout/vList5"/>
    <dgm:cxn modelId="{8A326B8D-4375-4A7D-BC5B-CFB68BC6E440}" type="presParOf" srcId="{FEBDF99E-60E9-489C-85CA-1BAF2FC56B32}" destId="{9C3FB98C-8D8B-45B7-BC32-EB26ED725518}" srcOrd="2" destOrd="0" presId="urn:microsoft.com/office/officeart/2005/8/layout/vList5"/>
    <dgm:cxn modelId="{03DA5C36-4D32-4672-9299-F69B1791A4E4}" type="presParOf" srcId="{9C3FB98C-8D8B-45B7-BC32-EB26ED725518}" destId="{1E1EBF25-E48A-4A36-A87E-9797A9F56F06}" srcOrd="0" destOrd="0" presId="urn:microsoft.com/office/officeart/2005/8/layout/vList5"/>
    <dgm:cxn modelId="{24D22B22-8FB5-40FE-8882-FEC7DD91D64E}" type="presParOf" srcId="{FEBDF99E-60E9-489C-85CA-1BAF2FC56B32}" destId="{BF2E295D-2007-4A88-A276-9C0F695D9E03}" srcOrd="3" destOrd="0" presId="urn:microsoft.com/office/officeart/2005/8/layout/vList5"/>
    <dgm:cxn modelId="{FF232EEA-CABF-443E-8875-C84674A9FCDE}" type="presParOf" srcId="{FEBDF99E-60E9-489C-85CA-1BAF2FC56B32}" destId="{298994B3-6CAA-456D-AA65-296939BE235D}" srcOrd="4" destOrd="0" presId="urn:microsoft.com/office/officeart/2005/8/layout/vList5"/>
    <dgm:cxn modelId="{D7850285-FB8A-4A2D-9314-BE8C48AB8391}" type="presParOf" srcId="{298994B3-6CAA-456D-AA65-296939BE235D}" destId="{D1D1E964-585D-4729-8075-5CF7033B5B7E}" srcOrd="0" destOrd="0" presId="urn:microsoft.com/office/officeart/2005/8/layout/vList5"/>
    <dgm:cxn modelId="{C91B9B16-C7D6-4732-A641-B121D7F99E07}" type="presParOf" srcId="{FEBDF99E-60E9-489C-85CA-1BAF2FC56B32}" destId="{DED06863-C792-41CF-87DE-009E3A0C87B5}" srcOrd="5" destOrd="0" presId="urn:microsoft.com/office/officeart/2005/8/layout/vList5"/>
    <dgm:cxn modelId="{2163DF5A-0791-45A6-813D-C17ACB333999}" type="presParOf" srcId="{FEBDF99E-60E9-489C-85CA-1BAF2FC56B32}" destId="{8302F680-946F-4D5C-90D6-7AFCA566385F}" srcOrd="6" destOrd="0" presId="urn:microsoft.com/office/officeart/2005/8/layout/vList5"/>
    <dgm:cxn modelId="{29F1A4D4-F585-423D-92BA-D516A2E6EB67}" type="presParOf" srcId="{8302F680-946F-4D5C-90D6-7AFCA566385F}" destId="{2EAF3037-C738-4351-BE4F-9BB4C1C0557A}" srcOrd="0" destOrd="0" presId="urn:microsoft.com/office/officeart/2005/8/layout/vList5"/>
    <dgm:cxn modelId="{B1726D15-A66E-4CF5-90D0-D3F24DCDCDDD}" type="presParOf" srcId="{FEBDF99E-60E9-489C-85CA-1BAF2FC56B32}" destId="{E7A972C1-BAE1-4798-A6E7-A7A864F27080}" srcOrd="7" destOrd="0" presId="urn:microsoft.com/office/officeart/2005/8/layout/vList5"/>
    <dgm:cxn modelId="{6A90874F-C4E3-4D8D-B144-78D0F1DC1298}" type="presParOf" srcId="{FEBDF99E-60E9-489C-85CA-1BAF2FC56B32}" destId="{80698157-F758-429A-84B7-666308F76528}" srcOrd="8" destOrd="0" presId="urn:microsoft.com/office/officeart/2005/8/layout/vList5"/>
    <dgm:cxn modelId="{06BEE9FA-A072-4D1B-9EE2-A505D88E0E44}" type="presParOf" srcId="{80698157-F758-429A-84B7-666308F76528}" destId="{545FB469-7708-4C7D-A7A2-9600C0B1F8D3}" srcOrd="0" destOrd="0" presId="urn:microsoft.com/office/officeart/2005/8/layout/vList5"/>
    <dgm:cxn modelId="{92F1FFB8-CE4C-4320-8CF3-062844B6A2F7}" type="presParOf" srcId="{FEBDF99E-60E9-489C-85CA-1BAF2FC56B32}" destId="{01A10ADC-B067-4219-BB47-0130C2517879}" srcOrd="9" destOrd="0" presId="urn:microsoft.com/office/officeart/2005/8/layout/vList5"/>
    <dgm:cxn modelId="{C84FE44A-8CFA-457D-928D-2E0813CAFD7D}" type="presParOf" srcId="{FEBDF99E-60E9-489C-85CA-1BAF2FC56B32}" destId="{5244A4C5-E6A2-4A26-9CA5-3149A5B3C0B9}" srcOrd="10" destOrd="0" presId="urn:microsoft.com/office/officeart/2005/8/layout/vList5"/>
    <dgm:cxn modelId="{7387A36E-67F3-4E54-B5A5-77F23FB19226}" type="presParOf" srcId="{5244A4C5-E6A2-4A26-9CA5-3149A5B3C0B9}" destId="{006504BD-5F15-4418-AC2F-0E9603EFF1DD}" srcOrd="0" destOrd="0" presId="urn:microsoft.com/office/officeart/2005/8/layout/vList5"/>
    <dgm:cxn modelId="{B83814D6-43ED-4EEE-8111-ABF5252C199B}" type="presParOf" srcId="{FEBDF99E-60E9-489C-85CA-1BAF2FC56B32}" destId="{4461AEF6-9ED0-437E-88A9-7B6DE56E1CFA}" srcOrd="11" destOrd="0" presId="urn:microsoft.com/office/officeart/2005/8/layout/vList5"/>
    <dgm:cxn modelId="{B1C11F92-129A-41F6-8604-3163770AA13E}" type="presParOf" srcId="{FEBDF99E-60E9-489C-85CA-1BAF2FC56B32}" destId="{F9BDFF34-1CE6-4E6C-A7F6-DDBAF3FCB169}" srcOrd="12" destOrd="0" presId="urn:microsoft.com/office/officeart/2005/8/layout/vList5"/>
    <dgm:cxn modelId="{D2EC5AAC-286A-44FD-AC27-67882BEEFD95}" type="presParOf" srcId="{F9BDFF34-1CE6-4E6C-A7F6-DDBAF3FCB169}" destId="{1BCCAD72-4ACD-4A83-ADCE-ACD6024CA196}" srcOrd="0" destOrd="0" presId="urn:microsoft.com/office/officeart/2005/8/layout/vList5"/>
    <dgm:cxn modelId="{4934CFD8-225B-4F05-8A46-B68015FB96CA}" type="presParOf" srcId="{FEBDF99E-60E9-489C-85CA-1BAF2FC56B32}" destId="{32C78F75-220F-49C8-9D8C-A6D47FF4146E}" srcOrd="13" destOrd="0" presId="urn:microsoft.com/office/officeart/2005/8/layout/vList5"/>
    <dgm:cxn modelId="{6E6A241B-C56C-4D36-AC3F-E04C81F99B20}" type="presParOf" srcId="{FEBDF99E-60E9-489C-85CA-1BAF2FC56B32}" destId="{7C2596DC-D8EF-47C4-ABDE-02CB80B54B25}" srcOrd="14" destOrd="0" presId="urn:microsoft.com/office/officeart/2005/8/layout/vList5"/>
    <dgm:cxn modelId="{5965F138-086A-4F9A-9CD1-D27D5683F6AB}" type="presParOf" srcId="{7C2596DC-D8EF-47C4-ABDE-02CB80B54B25}" destId="{F249DF20-4651-459B-9162-6150D6D156C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7E5BB5-DED4-46C3-9329-3D8A1837890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56ACBE4-C8FF-4D9B-92C6-B84CB8796E87}">
      <dgm:prSet custT="1"/>
      <dgm:spPr/>
      <dgm:t>
        <a:bodyPr/>
        <a:lstStyle/>
        <a:p>
          <a:pPr algn="just" rtl="0"/>
          <a:r>
            <a:rPr lang="ru-RU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Произведены работы по обустройству тротуаров общей площадью 3 697 м2:  ул. Гагарина –     1 387 м2  ул.Ленина, 49-51  – 236 м2  ул. Мирная 24а – 216 м2  ул.Молодежная 4а – 152 м2     ул. Аэропортовская  – 1 071 м2  ул. Булычева – 30 м2  ул. Офицерская – 56 м2  ул.Спортивная – 24 м2  ул.Полевая – 190 м2  ул.Силикатная – 335 м2. </a:t>
          </a:r>
        </a:p>
      </dgm:t>
    </dgm:pt>
    <dgm:pt modelId="{FAB7336C-8FB1-4D58-9D01-0309DBC492A3}" type="parTrans" cxnId="{1BB21A52-0F6E-4057-A028-82792E8D84D3}">
      <dgm:prSet/>
      <dgm:spPr/>
      <dgm:t>
        <a:bodyPr/>
        <a:lstStyle/>
        <a:p>
          <a:endParaRPr lang="ru-RU"/>
        </a:p>
      </dgm:t>
    </dgm:pt>
    <dgm:pt modelId="{B234AA1F-2A89-4B76-998F-B6C4E822F13C}" type="sibTrans" cxnId="{1BB21A52-0F6E-4057-A028-82792E8D84D3}">
      <dgm:prSet/>
      <dgm:spPr/>
      <dgm:t>
        <a:bodyPr/>
        <a:lstStyle/>
        <a:p>
          <a:endParaRPr lang="ru-RU"/>
        </a:p>
      </dgm:t>
    </dgm:pt>
    <dgm:pt modelId="{CC6E957E-1D35-424B-93D8-9AB4E9299BEF}">
      <dgm:prSet custT="1"/>
      <dgm:spPr/>
      <dgm:t>
        <a:bodyPr/>
        <a:lstStyle/>
        <a:p>
          <a:pPr algn="just" rtl="0"/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В рамках строительства и ремонта парковочного пространства городского округа обустроена асфальтобетонным покрытием парковка по адресу:  ул. Калинина д. 19Б – 500 м2.</a:t>
          </a:r>
        </a:p>
      </dgm:t>
    </dgm:pt>
    <dgm:pt modelId="{C9626B35-6199-4BA1-81AE-0756637C5519}" type="parTrans" cxnId="{934D5D84-4093-44D1-B99E-6C97CE94D9BC}">
      <dgm:prSet/>
      <dgm:spPr/>
      <dgm:t>
        <a:bodyPr/>
        <a:lstStyle/>
        <a:p>
          <a:endParaRPr lang="ru-RU"/>
        </a:p>
      </dgm:t>
    </dgm:pt>
    <dgm:pt modelId="{E14F62E2-0D18-4ED0-A39C-3DA67818298A}" type="sibTrans" cxnId="{934D5D84-4093-44D1-B99E-6C97CE94D9BC}">
      <dgm:prSet/>
      <dgm:spPr/>
      <dgm:t>
        <a:bodyPr/>
        <a:lstStyle/>
        <a:p>
          <a:endParaRPr lang="ru-RU"/>
        </a:p>
      </dgm:t>
    </dgm:pt>
    <dgm:pt modelId="{C1B7AC06-9B2E-46B5-87FC-6AFBB7489898}" type="pres">
      <dgm:prSet presAssocID="{487E5BB5-DED4-46C3-9329-3D8A183789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820BDD5-75E7-4C62-A6EB-E1E47EFF9138}" type="pres">
      <dgm:prSet presAssocID="{487E5BB5-DED4-46C3-9329-3D8A18378908}" presName="Name1" presStyleCnt="0"/>
      <dgm:spPr/>
    </dgm:pt>
    <dgm:pt modelId="{890A7402-0071-4214-A7A4-65E5A9294919}" type="pres">
      <dgm:prSet presAssocID="{487E5BB5-DED4-46C3-9329-3D8A18378908}" presName="cycle" presStyleCnt="0"/>
      <dgm:spPr/>
    </dgm:pt>
    <dgm:pt modelId="{2638263D-154B-4326-97B1-57A5100407EE}" type="pres">
      <dgm:prSet presAssocID="{487E5BB5-DED4-46C3-9329-3D8A18378908}" presName="srcNode" presStyleLbl="node1" presStyleIdx="0" presStyleCnt="2"/>
      <dgm:spPr/>
    </dgm:pt>
    <dgm:pt modelId="{0D1357D7-1367-4B31-9CB3-4AAFAE6BB193}" type="pres">
      <dgm:prSet presAssocID="{487E5BB5-DED4-46C3-9329-3D8A18378908}" presName="conn" presStyleLbl="parChTrans1D2" presStyleIdx="0" presStyleCnt="1"/>
      <dgm:spPr/>
      <dgm:t>
        <a:bodyPr/>
        <a:lstStyle/>
        <a:p>
          <a:endParaRPr lang="ru-RU"/>
        </a:p>
      </dgm:t>
    </dgm:pt>
    <dgm:pt modelId="{58C7F454-ABAD-447A-BAD7-2FE853EAA47F}" type="pres">
      <dgm:prSet presAssocID="{487E5BB5-DED4-46C3-9329-3D8A18378908}" presName="extraNode" presStyleLbl="node1" presStyleIdx="0" presStyleCnt="2"/>
      <dgm:spPr/>
    </dgm:pt>
    <dgm:pt modelId="{C377A6AD-0488-4B80-B342-3A75491526B2}" type="pres">
      <dgm:prSet presAssocID="{487E5BB5-DED4-46C3-9329-3D8A18378908}" presName="dstNode" presStyleLbl="node1" presStyleIdx="0" presStyleCnt="2"/>
      <dgm:spPr/>
    </dgm:pt>
    <dgm:pt modelId="{704DC1A2-6728-4CAD-ACD9-68DE61E75870}" type="pres">
      <dgm:prSet presAssocID="{B56ACBE4-C8FF-4D9B-92C6-B84CB8796E87}" presName="text_1" presStyleLbl="node1" presStyleIdx="0" presStyleCnt="2" custScaleX="97213" custScaleY="118450" custLinFactNeighborX="-562" custLinFactNeighborY="-17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F2DFF-BB87-4EAC-8878-635B069EF173}" type="pres">
      <dgm:prSet presAssocID="{B56ACBE4-C8FF-4D9B-92C6-B84CB8796E87}" presName="accent_1" presStyleCnt="0"/>
      <dgm:spPr/>
    </dgm:pt>
    <dgm:pt modelId="{1B02909D-45DB-452B-8466-4B2C52AF66B4}" type="pres">
      <dgm:prSet presAssocID="{B56ACBE4-C8FF-4D9B-92C6-B84CB8796E87}" presName="accentRepeatNode" presStyleLbl="solidFgAcc1" presStyleIdx="0" presStyleCnt="2" custScaleX="131059"/>
      <dgm:spPr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5B5AC25B-34B1-4B38-8E74-3AE893003FF2}" type="pres">
      <dgm:prSet presAssocID="{CC6E957E-1D35-424B-93D8-9AB4E9299BEF}" presName="text_2" presStyleLbl="node1" presStyleIdx="1" presStyleCnt="2" custScaleX="95478" custScaleY="123556" custLinFactNeighborX="225" custLinFactNeighborY="9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E6C74-9519-41F5-9508-EA8930019039}" type="pres">
      <dgm:prSet presAssocID="{CC6E957E-1D35-424B-93D8-9AB4E9299BEF}" presName="accent_2" presStyleCnt="0"/>
      <dgm:spPr/>
    </dgm:pt>
    <dgm:pt modelId="{B3908215-672B-47D7-B29A-603B06A7944C}" type="pres">
      <dgm:prSet presAssocID="{CC6E957E-1D35-424B-93D8-9AB4E9299BEF}" presName="accentRepeatNode" presStyleLbl="solidFgAcc1" presStyleIdx="1" presStyleCnt="2" custScaleX="132790" custLinFactNeighborX="1864" custLinFactNeighborY="-466"/>
      <dgm:spPr>
        <a:blipFill rotWithShape="0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</dgm:ptLst>
  <dgm:cxnLst>
    <dgm:cxn modelId="{6FE74871-8287-432F-8706-6B1FBBEF18E8}" type="presOf" srcId="{B234AA1F-2A89-4B76-998F-B6C4E822F13C}" destId="{0D1357D7-1367-4B31-9CB3-4AAFAE6BB193}" srcOrd="0" destOrd="0" presId="urn:microsoft.com/office/officeart/2008/layout/VerticalCurvedList"/>
    <dgm:cxn modelId="{1BB21A52-0F6E-4057-A028-82792E8D84D3}" srcId="{487E5BB5-DED4-46C3-9329-3D8A18378908}" destId="{B56ACBE4-C8FF-4D9B-92C6-B84CB8796E87}" srcOrd="0" destOrd="0" parTransId="{FAB7336C-8FB1-4D58-9D01-0309DBC492A3}" sibTransId="{B234AA1F-2A89-4B76-998F-B6C4E822F13C}"/>
    <dgm:cxn modelId="{934D5D84-4093-44D1-B99E-6C97CE94D9BC}" srcId="{487E5BB5-DED4-46C3-9329-3D8A18378908}" destId="{CC6E957E-1D35-424B-93D8-9AB4E9299BEF}" srcOrd="1" destOrd="0" parTransId="{C9626B35-6199-4BA1-81AE-0756637C5519}" sibTransId="{E14F62E2-0D18-4ED0-A39C-3DA67818298A}"/>
    <dgm:cxn modelId="{2BB228FF-9945-4185-B828-904E0DCB73AE}" type="presOf" srcId="{B56ACBE4-C8FF-4D9B-92C6-B84CB8796E87}" destId="{704DC1A2-6728-4CAD-ACD9-68DE61E75870}" srcOrd="0" destOrd="0" presId="urn:microsoft.com/office/officeart/2008/layout/VerticalCurvedList"/>
    <dgm:cxn modelId="{654F79A3-BD0B-4694-A054-657CA059C8ED}" type="presOf" srcId="{487E5BB5-DED4-46C3-9329-3D8A18378908}" destId="{C1B7AC06-9B2E-46B5-87FC-6AFBB7489898}" srcOrd="0" destOrd="0" presId="urn:microsoft.com/office/officeart/2008/layout/VerticalCurvedList"/>
    <dgm:cxn modelId="{0D7504EE-7938-4606-81AA-B8B45E3C69FA}" type="presOf" srcId="{CC6E957E-1D35-424B-93D8-9AB4E9299BEF}" destId="{5B5AC25B-34B1-4B38-8E74-3AE893003FF2}" srcOrd="0" destOrd="0" presId="urn:microsoft.com/office/officeart/2008/layout/VerticalCurvedList"/>
    <dgm:cxn modelId="{B5A62C5F-8DB3-4C02-B0BF-7B73C14557EB}" type="presParOf" srcId="{C1B7AC06-9B2E-46B5-87FC-6AFBB7489898}" destId="{2820BDD5-75E7-4C62-A6EB-E1E47EFF9138}" srcOrd="0" destOrd="0" presId="urn:microsoft.com/office/officeart/2008/layout/VerticalCurvedList"/>
    <dgm:cxn modelId="{FF0A2A05-8B77-44A1-B089-327B0D52CD3B}" type="presParOf" srcId="{2820BDD5-75E7-4C62-A6EB-E1E47EFF9138}" destId="{890A7402-0071-4214-A7A4-65E5A9294919}" srcOrd="0" destOrd="0" presId="urn:microsoft.com/office/officeart/2008/layout/VerticalCurvedList"/>
    <dgm:cxn modelId="{1253B040-86A6-44BD-AB21-7E97D48F6FF5}" type="presParOf" srcId="{890A7402-0071-4214-A7A4-65E5A9294919}" destId="{2638263D-154B-4326-97B1-57A5100407EE}" srcOrd="0" destOrd="0" presId="urn:microsoft.com/office/officeart/2008/layout/VerticalCurvedList"/>
    <dgm:cxn modelId="{62FCCA05-B5F0-415D-807D-567AEFE07025}" type="presParOf" srcId="{890A7402-0071-4214-A7A4-65E5A9294919}" destId="{0D1357D7-1367-4B31-9CB3-4AAFAE6BB193}" srcOrd="1" destOrd="0" presId="urn:microsoft.com/office/officeart/2008/layout/VerticalCurvedList"/>
    <dgm:cxn modelId="{BC2F7B94-8033-43EC-B8A8-707D74702D0F}" type="presParOf" srcId="{890A7402-0071-4214-A7A4-65E5A9294919}" destId="{58C7F454-ABAD-447A-BAD7-2FE853EAA47F}" srcOrd="2" destOrd="0" presId="urn:microsoft.com/office/officeart/2008/layout/VerticalCurvedList"/>
    <dgm:cxn modelId="{03E2D2BE-6DD9-4C25-8181-E69D57970DC7}" type="presParOf" srcId="{890A7402-0071-4214-A7A4-65E5A9294919}" destId="{C377A6AD-0488-4B80-B342-3A75491526B2}" srcOrd="3" destOrd="0" presId="urn:microsoft.com/office/officeart/2008/layout/VerticalCurvedList"/>
    <dgm:cxn modelId="{5ECD8CB8-CBAF-4E5D-82FC-2BDFB45278E5}" type="presParOf" srcId="{2820BDD5-75E7-4C62-A6EB-E1E47EFF9138}" destId="{704DC1A2-6728-4CAD-ACD9-68DE61E75870}" srcOrd="1" destOrd="0" presId="urn:microsoft.com/office/officeart/2008/layout/VerticalCurvedList"/>
    <dgm:cxn modelId="{BE2C9D95-8FA8-4312-A67F-70C142E3483B}" type="presParOf" srcId="{2820BDD5-75E7-4C62-A6EB-E1E47EFF9138}" destId="{813F2DFF-BB87-4EAC-8878-635B069EF173}" srcOrd="2" destOrd="0" presId="urn:microsoft.com/office/officeart/2008/layout/VerticalCurvedList"/>
    <dgm:cxn modelId="{A9A4277D-BA6A-417B-B478-4198E6BF75CD}" type="presParOf" srcId="{813F2DFF-BB87-4EAC-8878-635B069EF173}" destId="{1B02909D-45DB-452B-8466-4B2C52AF66B4}" srcOrd="0" destOrd="0" presId="urn:microsoft.com/office/officeart/2008/layout/VerticalCurvedList"/>
    <dgm:cxn modelId="{B5EF000E-9DEE-40C4-98E4-8FA8402DE932}" type="presParOf" srcId="{2820BDD5-75E7-4C62-A6EB-E1E47EFF9138}" destId="{5B5AC25B-34B1-4B38-8E74-3AE893003FF2}" srcOrd="3" destOrd="0" presId="urn:microsoft.com/office/officeart/2008/layout/VerticalCurvedList"/>
    <dgm:cxn modelId="{B6145853-BB82-4BD1-9515-F9ABC5C08C33}" type="presParOf" srcId="{2820BDD5-75E7-4C62-A6EB-E1E47EFF9138}" destId="{EA4E6C74-9519-41F5-9508-EA8930019039}" srcOrd="4" destOrd="0" presId="urn:microsoft.com/office/officeart/2008/layout/VerticalCurvedList"/>
    <dgm:cxn modelId="{27C3B625-68D1-45C0-BCA4-A75E8D14AF21}" type="presParOf" srcId="{EA4E6C74-9519-41F5-9508-EA8930019039}" destId="{B3908215-672B-47D7-B29A-603B06A794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B1DBF-CFCF-44F2-A02E-138B14F3E763}">
      <dsp:nvSpPr>
        <dsp:cNvPr id="0" name=""/>
        <dsp:cNvSpPr/>
      </dsp:nvSpPr>
      <dsp:spPr>
        <a:xfrm>
          <a:off x="0" y="1404"/>
          <a:ext cx="8610656" cy="7703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предупреждение и ликвидацию последствий ЧС  - 14 871,5 тыс. рублей</a:t>
          </a:r>
        </a:p>
      </dsp:txBody>
      <dsp:txXfrm>
        <a:off x="37606" y="39010"/>
        <a:ext cx="8535444" cy="695159"/>
      </dsp:txXfrm>
    </dsp:sp>
    <dsp:sp modelId="{8E35EBFA-D55F-4756-9BEC-0F9F438E1CC6}">
      <dsp:nvSpPr>
        <dsp:cNvPr id="0" name=""/>
        <dsp:cNvSpPr/>
      </dsp:nvSpPr>
      <dsp:spPr>
        <a:xfrm>
          <a:off x="4205" y="810771"/>
          <a:ext cx="8610656" cy="770371"/>
        </a:xfrm>
        <a:prstGeom prst="roundRect">
          <a:avLst/>
        </a:prstGeom>
        <a:solidFill>
          <a:schemeClr val="accent2">
            <a:hueOff val="-314733"/>
            <a:satOff val="5856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и ремонт дорог общего пользования, обеспечение безопасности движения – 96 978,1 тыс. рублей, в том числе за счет бюджета Московской области – 20 194,7 тыс. рублей</a:t>
          </a:r>
        </a:p>
      </dsp:txBody>
      <dsp:txXfrm>
        <a:off x="41811" y="848377"/>
        <a:ext cx="8535444" cy="695159"/>
      </dsp:txXfrm>
    </dsp:sp>
    <dsp:sp modelId="{82728B6E-B3BB-4951-A05D-C190203B074F}">
      <dsp:nvSpPr>
        <dsp:cNvPr id="0" name=""/>
        <dsp:cNvSpPr/>
      </dsp:nvSpPr>
      <dsp:spPr>
        <a:xfrm>
          <a:off x="8410" y="1619661"/>
          <a:ext cx="8610656" cy="770371"/>
        </a:xfrm>
        <a:prstGeom prst="roundRect">
          <a:avLst/>
        </a:prstGeom>
        <a:solidFill>
          <a:schemeClr val="accent2">
            <a:hueOff val="-629465"/>
            <a:satOff val="11712"/>
            <a:lumOff val="156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ремонт асфальтового покрытия дворовых территорий -23 756,5 тыс. рублей</a:t>
          </a:r>
        </a:p>
      </dsp:txBody>
      <dsp:txXfrm>
        <a:off x="46016" y="1657267"/>
        <a:ext cx="8535444" cy="695159"/>
      </dsp:txXfrm>
    </dsp:sp>
    <dsp:sp modelId="{B26F7C5F-901C-4E66-8F70-EAEFEB912FD3}">
      <dsp:nvSpPr>
        <dsp:cNvPr id="0" name=""/>
        <dsp:cNvSpPr/>
      </dsp:nvSpPr>
      <dsp:spPr>
        <a:xfrm>
          <a:off x="0" y="2399107"/>
          <a:ext cx="8610656" cy="770371"/>
        </a:xfrm>
        <a:prstGeom prst="roundRect">
          <a:avLst/>
        </a:prstGeom>
        <a:solidFill>
          <a:schemeClr val="accent2">
            <a:hueOff val="-944198"/>
            <a:satOff val="17568"/>
            <a:lumOff val="235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создание условий для обеспечения комфортного проживания жителей в многоквартирных домах – 12 989,9тыс. рублей</a:t>
          </a:r>
        </a:p>
      </dsp:txBody>
      <dsp:txXfrm>
        <a:off x="37606" y="2436713"/>
        <a:ext cx="8535444" cy="695159"/>
      </dsp:txXfrm>
    </dsp:sp>
    <dsp:sp modelId="{44C9AAD3-6E90-420D-9600-C741EE8B20D4}">
      <dsp:nvSpPr>
        <dsp:cNvPr id="0" name=""/>
        <dsp:cNvSpPr/>
      </dsp:nvSpPr>
      <dsp:spPr>
        <a:xfrm>
          <a:off x="4205" y="3237440"/>
          <a:ext cx="8610656" cy="770371"/>
        </a:xfrm>
        <a:prstGeom prst="roundRect">
          <a:avLst/>
        </a:prstGeom>
        <a:solidFill>
          <a:schemeClr val="accent2">
            <a:hueOff val="-1258930"/>
            <a:satOff val="23424"/>
            <a:lumOff val="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и развитие инженерной инфраструктуры и энергоэффективности - 11 403,9 тыс. рублей</a:t>
          </a:r>
        </a:p>
      </dsp:txBody>
      <dsp:txXfrm>
        <a:off x="41811" y="3275046"/>
        <a:ext cx="8535444" cy="695159"/>
      </dsp:txXfrm>
    </dsp:sp>
    <dsp:sp modelId="{0D9A0793-F331-48C6-96B1-460C9A4F4387}">
      <dsp:nvSpPr>
        <dsp:cNvPr id="0" name=""/>
        <dsp:cNvSpPr/>
      </dsp:nvSpPr>
      <dsp:spPr>
        <a:xfrm>
          <a:off x="8410" y="4046330"/>
          <a:ext cx="8610656" cy="602137"/>
        </a:xfrm>
        <a:prstGeom prst="roundRect">
          <a:avLst/>
        </a:prstGeom>
        <a:solidFill>
          <a:schemeClr val="accent2">
            <a:hueOff val="-1573663"/>
            <a:satOff val="29280"/>
            <a:lumOff val="392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санитарное содержание территории города – 22 230,2 тыс. рублей</a:t>
          </a:r>
        </a:p>
      </dsp:txBody>
      <dsp:txXfrm>
        <a:off x="37804" y="4075724"/>
        <a:ext cx="8551868" cy="543349"/>
      </dsp:txXfrm>
    </dsp:sp>
    <dsp:sp modelId="{6BC0116C-FFD5-400A-8D75-E3F383CEB032}">
      <dsp:nvSpPr>
        <dsp:cNvPr id="0" name=""/>
        <dsp:cNvSpPr/>
      </dsp:nvSpPr>
      <dsp:spPr>
        <a:xfrm>
          <a:off x="8410" y="4686986"/>
          <a:ext cx="8610656" cy="770371"/>
        </a:xfrm>
        <a:prstGeom prst="roundRect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обустройство и содержание дворовых территорий, включая установку и модернизацию детских игровых, спортивных и иных площадок                              – 11 162,3 тыс. рублей</a:t>
          </a:r>
        </a:p>
      </dsp:txBody>
      <dsp:txXfrm>
        <a:off x="46016" y="4724592"/>
        <a:ext cx="8535444" cy="695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238A0-8AB6-4B57-82B5-BF647B875DFB}">
      <dsp:nvSpPr>
        <dsp:cNvPr id="0" name=""/>
        <dsp:cNvSpPr/>
      </dsp:nvSpPr>
      <dsp:spPr>
        <a:xfrm>
          <a:off x="9079" y="21453"/>
          <a:ext cx="9295787" cy="6428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и ремонт объектов системы наружного освещения направлено – 23 746,4 тыс. рублей</a:t>
          </a:r>
        </a:p>
      </dsp:txBody>
      <dsp:txXfrm>
        <a:off x="40461" y="52835"/>
        <a:ext cx="9233023" cy="580108"/>
      </dsp:txXfrm>
    </dsp:sp>
    <dsp:sp modelId="{1E1EBF25-E48A-4A36-A87E-9797A9F56F06}">
      <dsp:nvSpPr>
        <dsp:cNvPr id="0" name=""/>
        <dsp:cNvSpPr/>
      </dsp:nvSpPr>
      <dsp:spPr>
        <a:xfrm>
          <a:off x="0" y="647290"/>
          <a:ext cx="9295787" cy="642872"/>
        </a:xfrm>
        <a:prstGeom prst="roundRect">
          <a:avLst/>
        </a:prstGeom>
        <a:solidFill>
          <a:schemeClr val="accent2">
            <a:hueOff val="-269771"/>
            <a:satOff val="5019"/>
            <a:lumOff val="6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оплату за электроэнергию по уличному освещению – 37 555,9 тыс. рублей</a:t>
          </a:r>
        </a:p>
      </dsp:txBody>
      <dsp:txXfrm>
        <a:off x="31382" y="678672"/>
        <a:ext cx="9233023" cy="580108"/>
      </dsp:txXfrm>
    </dsp:sp>
    <dsp:sp modelId="{D1D1E964-585D-4729-8075-5CF7033B5B7E}">
      <dsp:nvSpPr>
        <dsp:cNvPr id="0" name=""/>
        <dsp:cNvSpPr/>
      </dsp:nvSpPr>
      <dsp:spPr>
        <a:xfrm>
          <a:off x="9079" y="1292792"/>
          <a:ext cx="9295787" cy="642872"/>
        </a:xfrm>
        <a:prstGeom prst="roundRect">
          <a:avLst/>
        </a:prstGeom>
        <a:solidFill>
          <a:schemeClr val="accent2">
            <a:hueOff val="-539541"/>
            <a:satOff val="10039"/>
            <a:lumOff val="13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модернизацию и развитие систем наружного освещения, ввод в строй новых объектов уличного освещения – 4 361,2 тыс. рублей</a:t>
          </a:r>
        </a:p>
      </dsp:txBody>
      <dsp:txXfrm>
        <a:off x="40461" y="1324174"/>
        <a:ext cx="9233023" cy="580108"/>
      </dsp:txXfrm>
    </dsp:sp>
    <dsp:sp modelId="{2EAF3037-C738-4351-BE4F-9BB4C1C0557A}">
      <dsp:nvSpPr>
        <dsp:cNvPr id="0" name=""/>
        <dsp:cNvSpPr/>
      </dsp:nvSpPr>
      <dsp:spPr>
        <a:xfrm>
          <a:off x="4539" y="2025262"/>
          <a:ext cx="9295787" cy="642872"/>
        </a:xfrm>
        <a:prstGeom prst="roundRect">
          <a:avLst/>
        </a:prstGeom>
        <a:solidFill>
          <a:schemeClr val="accent2">
            <a:hueOff val="-809312"/>
            <a:satOff val="15058"/>
            <a:lumOff val="201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организацию бесплатного горячего питания обучающихся начальных классов  -   44 811,2 тыс. рублей за счет субсидии из федерального и областного бюджетов</a:t>
          </a:r>
        </a:p>
      </dsp:txBody>
      <dsp:txXfrm>
        <a:off x="35921" y="2056644"/>
        <a:ext cx="9233023" cy="580108"/>
      </dsp:txXfrm>
    </dsp:sp>
    <dsp:sp modelId="{545FB469-7708-4C7D-A7A2-9600C0B1F8D3}">
      <dsp:nvSpPr>
        <dsp:cNvPr id="0" name=""/>
        <dsp:cNvSpPr/>
      </dsp:nvSpPr>
      <dsp:spPr>
        <a:xfrm>
          <a:off x="4539" y="2700278"/>
          <a:ext cx="9295787" cy="642872"/>
        </a:xfrm>
        <a:prstGeom prst="roundRect">
          <a:avLst/>
        </a:prstGeom>
        <a:solidFill>
          <a:schemeClr val="accent2">
            <a:hueOff val="-1079083"/>
            <a:satOff val="20078"/>
            <a:lumOff val="268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питание отдельным категориям учащихся израсходовано – 27 943,1 тыс. рублей за счет целевой субвенции из областного бюджета, за счет средств местного бюджета – 3 104,8 тыс. рублей</a:t>
          </a:r>
        </a:p>
      </dsp:txBody>
      <dsp:txXfrm>
        <a:off x="35921" y="2731660"/>
        <a:ext cx="9233023" cy="580108"/>
      </dsp:txXfrm>
    </dsp:sp>
    <dsp:sp modelId="{006504BD-5F15-4418-AC2F-0E9603EFF1DD}">
      <dsp:nvSpPr>
        <dsp:cNvPr id="0" name=""/>
        <dsp:cNvSpPr/>
      </dsp:nvSpPr>
      <dsp:spPr>
        <a:xfrm>
          <a:off x="9079" y="3385915"/>
          <a:ext cx="9295787" cy="642872"/>
        </a:xfrm>
        <a:prstGeom prst="roundRect">
          <a:avLst/>
        </a:prstGeom>
        <a:solidFill>
          <a:schemeClr val="accent2">
            <a:hueOff val="-1348854"/>
            <a:satOff val="25097"/>
            <a:lumOff val="33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 компенсацию родительской платы за присмотр и уход за детьми, осваивающими образовательные программы дошкольного образования направлено – 27 228,7 тыс. рублей</a:t>
          </a:r>
        </a:p>
      </dsp:txBody>
      <dsp:txXfrm>
        <a:off x="40461" y="3417297"/>
        <a:ext cx="9233023" cy="580108"/>
      </dsp:txXfrm>
    </dsp:sp>
    <dsp:sp modelId="{1BCCAD72-4ACD-4A83-ADCE-ACD6024CA196}">
      <dsp:nvSpPr>
        <dsp:cNvPr id="0" name=""/>
        <dsp:cNvSpPr/>
      </dsp:nvSpPr>
      <dsp:spPr>
        <a:xfrm>
          <a:off x="4539" y="4050311"/>
          <a:ext cx="9295787" cy="642872"/>
        </a:xfrm>
        <a:prstGeom prst="roundRect">
          <a:avLst/>
        </a:prstGeom>
        <a:solidFill>
          <a:schemeClr val="accent2">
            <a:hueOff val="-1618624"/>
            <a:satOff val="30117"/>
            <a:lumOff val="403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поддержку творческой деятельности театров – 36 990,9 тыс. рублей, из них из бюджета Московской области – 1 751,4 тыс. рублей, из бюджета Российской Федерации – 2 056,0 тыс. рублей </a:t>
          </a:r>
        </a:p>
      </dsp:txBody>
      <dsp:txXfrm>
        <a:off x="35921" y="4081693"/>
        <a:ext cx="9233023" cy="580108"/>
      </dsp:txXfrm>
    </dsp:sp>
    <dsp:sp modelId="{F249DF20-4651-459B-9162-6150D6D156C7}">
      <dsp:nvSpPr>
        <dsp:cNvPr id="0" name=""/>
        <dsp:cNvSpPr/>
      </dsp:nvSpPr>
      <dsp:spPr>
        <a:xfrm>
          <a:off x="9079" y="4725328"/>
          <a:ext cx="9295787" cy="642872"/>
        </a:xfrm>
        <a:prstGeom prst="roundRect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оплату льгот и субсидий на оплату жилого помещения и коммунальных услуг отдельным категориям граждан по решениям органов местного самоуправления – 10 880,1 тыс. рублей</a:t>
          </a:r>
        </a:p>
      </dsp:txBody>
      <dsp:txXfrm>
        <a:off x="40461" y="4756710"/>
        <a:ext cx="9233023" cy="580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357D7-1367-4B31-9CB3-4AAFAE6BB193}">
      <dsp:nvSpPr>
        <dsp:cNvPr id="0" name=""/>
        <dsp:cNvSpPr/>
      </dsp:nvSpPr>
      <dsp:spPr>
        <a:xfrm>
          <a:off x="-5713304" y="-914376"/>
          <a:ext cx="7113498" cy="7113498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DC1A2-6728-4CAD-ACD9-68DE61E75870}">
      <dsp:nvSpPr>
        <dsp:cNvPr id="0" name=""/>
        <dsp:cNvSpPr/>
      </dsp:nvSpPr>
      <dsp:spPr>
        <a:xfrm>
          <a:off x="1259680" y="351936"/>
          <a:ext cx="8492647" cy="17882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361" tIns="40640" rIns="40640" bIns="4064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Произведены работы по обустройству тротуаров общей площадью 3 697 м2:  ул. Гагарина –     1 387 м2  ул.Ленина, 49-51  – 236 м2  ул. Мирная 24а – 216 м2  ул.Молодежная 4а – 152 м2     ул. Аэропортовская  – 1 071 м2  ул. Булычева – 30 м2  ул. Офицерская – 56 м2  ул.Спортивная – 24 м2  ул.Полевая – 190 м2  ул.Силикатная – 335 м2. </a:t>
          </a:r>
        </a:p>
      </dsp:txBody>
      <dsp:txXfrm>
        <a:off x="1259680" y="351936"/>
        <a:ext cx="8492647" cy="1788294"/>
      </dsp:txXfrm>
    </dsp:sp>
    <dsp:sp modelId="{1B02909D-45DB-452B-8466-4B2C52AF66B4}">
      <dsp:nvSpPr>
        <dsp:cNvPr id="0" name=""/>
        <dsp:cNvSpPr/>
      </dsp:nvSpPr>
      <dsp:spPr>
        <a:xfrm>
          <a:off x="-49622" y="566260"/>
          <a:ext cx="2473322" cy="188718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AC25B-34B1-4B38-8E74-3AE893003FF2}">
      <dsp:nvSpPr>
        <dsp:cNvPr id="0" name=""/>
        <dsp:cNvSpPr/>
      </dsp:nvSpPr>
      <dsp:spPr>
        <a:xfrm>
          <a:off x="1394392" y="2991667"/>
          <a:ext cx="8341076" cy="1865382"/>
        </a:xfrm>
        <a:prstGeom prst="rect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361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В рамках строительства и ремонта парковочного пространства городского округа обустроена асфальтобетонным покрытием парковка по адресу:  ул. Калинина д. 19Б – 500 м2.</a:t>
          </a:r>
        </a:p>
      </dsp:txBody>
      <dsp:txXfrm>
        <a:off x="1394392" y="2991667"/>
        <a:ext cx="8341076" cy="1865382"/>
      </dsp:txXfrm>
    </dsp:sp>
    <dsp:sp modelId="{B3908215-672B-47D7-B29A-603B06A7944C}">
      <dsp:nvSpPr>
        <dsp:cNvPr id="0" name=""/>
        <dsp:cNvSpPr/>
      </dsp:nvSpPr>
      <dsp:spPr>
        <a:xfrm>
          <a:off x="-30778" y="2822508"/>
          <a:ext cx="2505990" cy="1887182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25000" r="-25000"/>
          </a:stretch>
        </a:blipFill>
        <a:ln w="19050" cap="rnd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5B1D1-D811-43DF-A867-92DA64B0843C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8CF31-6CD4-4356-BAB1-DF481FCA39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0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033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570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869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74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83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75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37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53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44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143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47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941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304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887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21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64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3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801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634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051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744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2493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28390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204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3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38426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036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384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449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167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92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4092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098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068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50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94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30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2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9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1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83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48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658F0-5E9C-46E7-B6A3-6E98545924A7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59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35" r:id="rId14"/>
    <p:sldLayoutId id="2147484136" r:id="rId15"/>
    <p:sldLayoutId id="21474841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533650" y="1323975"/>
            <a:ext cx="7219951" cy="8953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  <p:sp>
        <p:nvSpPr>
          <p:cNvPr id="5123" name="Rectangle 32"/>
          <p:cNvSpPr>
            <a:spLocks noGrp="1" noChangeArrowheads="1"/>
          </p:cNvSpPr>
          <p:nvPr>
            <p:ph type="body" idx="4294967295"/>
          </p:nvPr>
        </p:nvSpPr>
        <p:spPr bwMode="ltGray">
          <a:xfrm>
            <a:off x="771525" y="2286000"/>
            <a:ext cx="9010650" cy="340042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lang="ru-RU" altLang="ru-RU" sz="3600" dirty="0">
                <a:solidFill>
                  <a:schemeClr val="accent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основании проекта решения </a:t>
            </a:r>
          </a:p>
          <a:p>
            <a:pPr algn="ctr" eaLnBrk="1" hangingPunct="1">
              <a:buFontTx/>
              <a:buNone/>
            </a:pP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Совета депутатов городского округа Лобня</a:t>
            </a:r>
          </a:p>
          <a:p>
            <a:pPr algn="ctr" eaLnBrk="1" hangingPunct="1">
              <a:buFontTx/>
              <a:buNone/>
            </a:pP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«Об исполнении бюджета городского </a:t>
            </a:r>
          </a:p>
          <a:p>
            <a:pPr algn="ctr" eaLnBrk="1" hangingPunct="1">
              <a:buFontTx/>
              <a:buNone/>
            </a:pP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округа Лобня за 2021 год»</a:t>
            </a:r>
          </a:p>
          <a:p>
            <a:pPr algn="ctr" eaLnBrk="1" hangingPunct="1">
              <a:buFontTx/>
              <a:buNone/>
            </a:pPr>
            <a:endParaRPr lang="ru-RU" altLang="ru-RU" sz="2800" b="1" dirty="0">
              <a:solidFill>
                <a:schemeClr val="accent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84275"/>
            <a:ext cx="2362200" cy="124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8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94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49295"/>
              </p:ext>
            </p:extLst>
          </p:nvPr>
        </p:nvGraphicFramePr>
        <p:xfrm>
          <a:off x="409575" y="367311"/>
          <a:ext cx="8915400" cy="628355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3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03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9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0112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параметры исполнения бюджета городского округа Лобня за 2019-2021 годы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989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бюджета, всего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3 315 018,1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2 965 496,6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3 363 754,1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20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(в % к предыдущему году)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113,4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1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1 505 670,5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1 424 930,1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1 497 882,0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87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1 764 347,6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1 540 566,5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1 865 872,1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4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бюджета, всего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3 385 527,2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en-US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046 261,2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3 410 694,1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87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(в % к предыдущему году)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113,9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04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бюджета (-)/профицит бюджета (+)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-70 509,1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-80 764,6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-46 940,0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86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внутреннего финансирования дефицита бюджета, всего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70 509,1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80 764,6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46 940,0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4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4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кредитов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70 509,1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80 764,6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46 940,0</a:t>
                      </a: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49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234 282,1</a:t>
                      </a: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307 992,2</a:t>
                      </a: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387 897,1</a:t>
                      </a: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4276768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80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58" name="Group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72543"/>
              </p:ext>
            </p:extLst>
          </p:nvPr>
        </p:nvGraphicFramePr>
        <p:xfrm>
          <a:off x="428626" y="428623"/>
          <a:ext cx="9502774" cy="571513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337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3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42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76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036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Крупнейшие налогоплательщики городского округа Лобня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03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Налогоплательщик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налоговых платежей, (%)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75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«Аэрофлот – российские авиалинии»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1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«УК Универсальные инвестиции»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«Тетра Пак»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«Рольф-Лоджистик»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«ДЕЛЕР НФ И  БИ»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«Компания Металл Профиль»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0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«СТИЛ ТЕХНОЛОДЖИ КОМПАНИ»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340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ЗИКА ОБЩЕСТВО С ОГРАНИЧЕННОЙ ОТВЕТСТВЕННОСТЬЮ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73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«Тэлпрайс»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«ЛЗСФ»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340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"Агро-Авто"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57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ФЛ "ШАВАРА ЛИМИТЕД"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08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873" name="Group 7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77483"/>
              </p:ext>
            </p:extLst>
          </p:nvPr>
        </p:nvGraphicFramePr>
        <p:xfrm>
          <a:off x="326822" y="83034"/>
          <a:ext cx="10441733" cy="670587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337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8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26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32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07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52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30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81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40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9195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57792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городского округа Лобня за 2019-2021 годы по доходам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349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1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3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3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3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3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3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3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3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3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3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3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1 576 601,4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1 550 670,5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1 458 286,9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1 424 930,1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1 478 973,5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1 497 882,0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866 599,0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841 094,4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758 538,1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707 498,3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620 000,0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631 925,7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0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9 723,2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9 690,0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9 730,6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9 195,0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10 139,7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9 999,0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0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177 168,0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178 779,1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185 000,0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185 893,6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237 400,0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243 015,5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7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33 800,0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33 542,8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23 000,0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25 138,9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7 100,0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7 022,6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704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70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14 000,0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12 488,1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89,2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9 500,0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12 817,0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134,9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22 000,0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24 727,8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112,4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7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 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48 800,0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48 987,3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60 000,0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64 184,2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65 500,0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63 651,0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194 721,0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197 725,0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188 521,0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183 561,1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221 000,0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219 194,0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70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11 500,0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11 923,1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kumimoji="0" lang="ru-RU" altLang="ru-RU" sz="13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11 500,0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13 342,9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13 000,0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13 820,0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</a:p>
                  </a:txBody>
                  <a:tcPr marL="60960" marR="60960" marT="45726" marB="4572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82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490" name="Group 3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193693"/>
              </p:ext>
            </p:extLst>
          </p:nvPr>
        </p:nvGraphicFramePr>
        <p:xfrm>
          <a:off x="428625" y="123825"/>
          <a:ext cx="10428671" cy="666551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06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94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12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5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73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17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43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776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129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86627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городского округа Лобня за 2019-2021 годы по доходам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4" marB="45724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668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4" marB="45724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14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4" marB="45724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altLang="ru-RU" sz="16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6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6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6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6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200,0%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9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налогам, сборам и иным платежам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95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153 637,4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148 047,2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150 639,2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153 245,6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162 088,9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162 235,4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439,1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439,1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16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24 775,0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25 553,8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18 972,3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19 488,2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22 586,0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22 679,7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</a:p>
                  </a:txBody>
                  <a:tcPr marL="60960" marR="6096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733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713" name="Group 5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71588"/>
              </p:ext>
            </p:extLst>
          </p:nvPr>
        </p:nvGraphicFramePr>
        <p:xfrm>
          <a:off x="401215" y="253647"/>
          <a:ext cx="11215400" cy="627198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03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3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26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80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45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15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80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483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8770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6801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2659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городского округа Лобня за 2019-2021 годы по доходам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3" marB="45723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416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3" marB="45723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66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3" marB="45723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3" marB="45723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3" marB="45723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3" marB="45723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591,4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871,8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147,4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436,0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1 371,4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314,5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497,6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638,6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128,3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3 270,0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3 302,7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6 381,7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6 214,4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9 130,0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9 660,5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8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компенсации затрат государства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1 458,8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1 576,2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2 836,0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2 902,9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10 695,0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10 610,2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3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квартир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24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2 780,0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2 792,5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3 632,1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6 160,1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169,6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1 398,1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1 398,1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31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10 315,7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10 315,8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3 886,6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129,6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4 275,7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4 327,1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8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15 346,8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17 006,1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6 012,5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8 198,2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136,4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4 670,6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5 434,5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23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 доходы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7 809,1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6 665,1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20 235,4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21 471,1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67 032,8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67 032,8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0960" marR="60960" marT="45719" marB="4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147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876" name="Group 6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069668"/>
              </p:ext>
            </p:extLst>
          </p:nvPr>
        </p:nvGraphicFramePr>
        <p:xfrm>
          <a:off x="270588" y="93306"/>
          <a:ext cx="11523309" cy="662892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63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4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8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75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58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38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75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013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21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9821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82218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городского округа Лобня за 2019-2021 годы по доходам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00" marB="4570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899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00" marB="4570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29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00" marB="4570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00" marB="4570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00" marB="4570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00" marB="4570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19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2" marB="4569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1 824 195,4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1 764 347,6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1 785 882,3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1 540 566,5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86,3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2 058 268,0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1 865 872,1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4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1 822 543,0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1 764 600,1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1 785 582,8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1 551 583,9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2 057 187,8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1 872 461,3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4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407 833,0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361 306,4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88,6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383 968,8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182 391,9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561 793,8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395 859,0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5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 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1 350 199,0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1 339 588,7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1 401 614,0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1 369 192,0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1 415 394,0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1 396 602,3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19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64 511,0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63 705,0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19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1 652,4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1 652,4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299,4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1 080,2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1 078,9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662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703,7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169,3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718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- 2 608,6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-11 486,1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-7 670,7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19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2" marB="4569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3 400 796,8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3 315 018,1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3 244 169,2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2 965 496,6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3 537 241,5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3 363 754,1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</a:p>
                  </a:txBody>
                  <a:tcPr marL="60960" marR="60960" marT="45696" marB="45696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767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7512" y="225631"/>
            <a:ext cx="8683034" cy="795647"/>
          </a:xfrm>
        </p:spPr>
        <p:txBody>
          <a:bodyPr>
            <a:noAutofit/>
          </a:bodyPr>
          <a:lstStyle/>
          <a:p>
            <a:pPr algn="ctr" eaLnBrk="1" fontAlgn="ctr" hangingPunct="1">
              <a:defRPr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исполнения бюджета городского округа Лобня </a:t>
            </a:r>
            <a:b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2019-2021 годы по доходам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229146"/>
              </p:ext>
            </p:extLst>
          </p:nvPr>
        </p:nvGraphicFramePr>
        <p:xfrm>
          <a:off x="427512" y="1449659"/>
          <a:ext cx="9954273" cy="493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46624" y="1270568"/>
            <a:ext cx="954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65992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975" name="Group 7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949886"/>
              </p:ext>
            </p:extLst>
          </p:nvPr>
        </p:nvGraphicFramePr>
        <p:xfrm>
          <a:off x="431434" y="112095"/>
          <a:ext cx="11483757" cy="65458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97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1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2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99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50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28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84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68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846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90550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и структура налоговых и неналоговых доходов бюджета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Лобня за 2019-2021 годы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65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2019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2020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2021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И  НЕНАЛОГОВЫЕ ДОХОДЫ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1 550 670,5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1 424 930,1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1 497 882,0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841 094,4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54,2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707 498,3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49,7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631 925,7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42,2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6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9 690,0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9 195,0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9 999,0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108,7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00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178 779,1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185 893,6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243 015,5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130,7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1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33 542,8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25 138,9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1,76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7 022,6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51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2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12 488,1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12 817,0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24 727,8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192,9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0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 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48 987,3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64 184,2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131,0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63 651,0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197 725,0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183 561,1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219 194,0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119,4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29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11 923,1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13 342,9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111,9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13 820,0</a:t>
                      </a:r>
                    </a:p>
                  </a:txBody>
                  <a:tcPr marL="60960" marR="60960" marT="45733" marB="45733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331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453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и перерасчеты по отмененным налогам, сборам и иным платежам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0" marB="4573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497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678" name="Group 3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67287"/>
              </p:ext>
            </p:extLst>
          </p:nvPr>
        </p:nvGraphicFramePr>
        <p:xfrm>
          <a:off x="392422" y="1494808"/>
          <a:ext cx="11196197" cy="480996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19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03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9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2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44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83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52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44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06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45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2019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2020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2021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9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казенных), в т.ч.: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148 047,2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153 245,6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162 235,4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2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доходы, получаемые в виде арендной платы за земельные участки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128 104,2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126 814,2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136 860,8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107,9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доходы от сдачи в аренду имущества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19 939,6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25 981,3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130,3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25 374,6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60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плата по соглашениям об установлении сервитута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450,1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94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439,1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0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25 553,8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19 488,2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22 679,7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</a:t>
                      </a:r>
                    </a:p>
                  </a:txBody>
                  <a:tcPr marL="121920" marR="12192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235947"/>
              </p:ext>
            </p:extLst>
          </p:nvPr>
        </p:nvGraphicFramePr>
        <p:xfrm>
          <a:off x="392422" y="486535"/>
          <a:ext cx="11196197" cy="100063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196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90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и структура налоговых и неналоговых доходов бюджета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Лобня за 2019-2021 годы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3" marB="45723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5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3" marB="45723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670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826" name="Group 4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570191"/>
              </p:ext>
            </p:extLst>
          </p:nvPr>
        </p:nvGraphicFramePr>
        <p:xfrm>
          <a:off x="423004" y="1198179"/>
          <a:ext cx="11268254" cy="534422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174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8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16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07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9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92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85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93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70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94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5" marB="45735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2019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2020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2021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871,8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1 371,4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157,3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638,6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3 302,7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6 214,4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188,2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9 660,5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155,5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компенсации затрат государства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1 576,2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2 902,9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184,2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10 610,2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365,5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7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квартир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280,5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125,5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893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2 792,5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6 160,1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220,6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1 398,1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8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10 315,8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3 886,6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4 327,1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111,3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17 006,1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8 198,2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5 434,5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7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 доходы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6 665,1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21 471,1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322,1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67 032,8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312,2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03516"/>
              </p:ext>
            </p:extLst>
          </p:nvPr>
        </p:nvGraphicFramePr>
        <p:xfrm>
          <a:off x="424326" y="181752"/>
          <a:ext cx="11266932" cy="100584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305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6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82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98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16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64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94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351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20753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и структура налоговых и неналоговых доходов бюджета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Лобня за 2019-2021 годы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014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08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7990" y="287251"/>
            <a:ext cx="8376439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374401"/>
              </p:ext>
            </p:extLst>
          </p:nvPr>
        </p:nvGraphicFramePr>
        <p:xfrm>
          <a:off x="494522" y="719299"/>
          <a:ext cx="9358605" cy="595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12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5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9561">
                <a:tc>
                  <a:txBody>
                    <a:bodyPr/>
                    <a:lstStyle/>
                    <a:p>
                      <a:pPr marL="457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Pct val="97000"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Основные понятия и определения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Основные направления бюджетной, налоговой и долговой  политики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Долговая политика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4. Выполнение основных показателей социально-экономического</a:t>
                      </a:r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развития городского округа Лобня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 Выполнение основных характеристик бюджета городского округа Лобня за 2021 год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6. Основные характеристики бюджета городского округа Лобня за 2021 год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7. Основные параметры исполнения бюджета городского округа Лобня за 2019-2021 гг.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8. Исполнение бюджета городского округа Лобня за 2019-2021 г по доходам 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9. Динамика</a:t>
                      </a:r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 бюджета городского округа Лобня за 2019-2021 г по доходам 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Динамика и структура налоговых и неналоговых доходов бюджета городского округа Лобня за 2019-2021 годы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Динамика и структура безвозмездных поступлений  бюджета городского округа Лобня за 2019-2021 годы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Муниципальный долг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Ставки по местным налогам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Оценка потерь бюджета городского округа Лобня от предоставленных налоговых льгот в 2021 г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Доходы на душу населения по муниципальным образованиям Московской области в 2021 г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Расходы бюджета 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Исполнение бюджета по муниципальным программам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Информация о расходах бюджета по муниципальным программам, с указанием достигнутых показателей 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Общественно-значимые объекты, реализуемые в городском округе Лобня в 2021 году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.Меры социальной поддержки в 2021 году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46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Контактная информация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056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010" name="Group 6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06845"/>
              </p:ext>
            </p:extLst>
          </p:nvPr>
        </p:nvGraphicFramePr>
        <p:xfrm>
          <a:off x="429208" y="385690"/>
          <a:ext cx="11047444" cy="592417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37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1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03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7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50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72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330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2501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93906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и структура безвозмездных поступлений бюджета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Лобня за 2019-2021 годы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519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2019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2020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2021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6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1 764 347,6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1 540 566,5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87,3</a:t>
                      </a: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1 865 872,1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121,1</a:t>
                      </a: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8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1 764 600,1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1 551 583,9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87,9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1 872 461,3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120,7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6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361 306,4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182 391,9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50,5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395 859,0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217,0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 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1 339 588,7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75,9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1 369 192,0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88,9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1 396 602,3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63 705,0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80 000,0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9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1 652,4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299,4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1 078,9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360,4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218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703,7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169,3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56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- 2 608,6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-11 486,1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-0,7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-440,3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-7 670,7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-0,4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-66,8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102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24" y="68800"/>
            <a:ext cx="9070383" cy="85648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муниципального внутреннего долга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Лобня, а также расходы на его обслуживание за 2021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177736"/>
              </p:ext>
            </p:extLst>
          </p:nvPr>
        </p:nvGraphicFramePr>
        <p:xfrm>
          <a:off x="752424" y="937296"/>
          <a:ext cx="9277815" cy="56385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747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84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89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33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26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397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255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01.01.2021г.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Привлечено кредитов/выдано гарантий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31.12.2021г.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</a:t>
                      </a: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56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внутренний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 - 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307 992,2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451 285,9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371 381,0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387 897,1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14 157,6</a:t>
                      </a: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5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834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коммерческих банков и иных кредитных организаций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281 000,0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62 500,0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313 500,0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14 047,2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672">
                <a:tc>
                  <a:txBody>
                    <a:bodyPr/>
                    <a:lstStyle/>
                    <a:p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303 500,0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303 500,0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110,4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xmlns="" val="2702594562"/>
                  </a:ext>
                </a:extLst>
              </a:tr>
              <a:tr h="113459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гарантии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26 992,2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85 285,9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57 881,0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54 397,1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Принципал (заемщик)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 выполнил свои денежные обязательства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65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Верхний предел муниципального внутреннего долга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378 994,9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414 658,8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65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муниципальным гарантиям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27 167,9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80 698,5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323766" y="624689"/>
            <a:ext cx="1422400" cy="42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5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>
          <a:xfrm>
            <a:off x="458956" y="199423"/>
            <a:ext cx="8986128" cy="637478"/>
          </a:xfrm>
        </p:spPr>
        <p:txBody>
          <a:bodyPr>
            <a:noAutofit/>
          </a:bodyPr>
          <a:lstStyle/>
          <a:p>
            <a:pPr algn="ctr" eaLnBrk="1" fontAlgn="b" hangingPunct="1"/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 структура муниципального долга </a:t>
            </a:r>
            <a:b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Лобня за 2019-2021 годы</a:t>
            </a:r>
            <a:endParaRPr lang="ru-RU" alt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30679522"/>
              </p:ext>
            </p:extLst>
          </p:nvPr>
        </p:nvGraphicFramePr>
        <p:xfrm>
          <a:off x="506994" y="1125277"/>
          <a:ext cx="8946361" cy="2048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0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2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8554">
                  <a:extLst>
                    <a:ext uri="{9D8B030D-6E8A-4147-A177-3AD203B41FA5}">
                      <a16:colId xmlns:a16="http://schemas.microsoft.com/office/drawing/2014/main" xmlns="" val="3837564501"/>
                    </a:ext>
                  </a:extLst>
                </a:gridCol>
                <a:gridCol w="16477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95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976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79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Банковские кредиты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Бюджетные кредиты</a:t>
                      </a:r>
                    </a:p>
                  </a:txBody>
                  <a:tcPr marL="121920" marR="121920" marT="45741" marB="4574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гарантии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 исполнение муниципальных гарантий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206 000,0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28 282,1</a:t>
                      </a: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7 932,1</a:t>
                      </a:r>
                    </a:p>
                  </a:txBody>
                  <a:tcPr marL="121920" marR="121920" marT="45741" marB="45741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281 000,0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26 992,2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14 086,6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303 500</a:t>
                      </a: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54 497,1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14 157,6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2967676"/>
              </p:ext>
            </p:extLst>
          </p:nvPr>
        </p:nvGraphicFramePr>
        <p:xfrm>
          <a:off x="486889" y="3173413"/>
          <a:ext cx="10033238" cy="333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88" name="Заголовок 1"/>
          <p:cNvSpPr txBox="1">
            <a:spLocks/>
          </p:cNvSpPr>
          <p:nvPr/>
        </p:nvSpPr>
        <p:spPr bwMode="auto">
          <a:xfrm>
            <a:off x="8030955" y="943862"/>
            <a:ext cx="1422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71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141838" y="158620"/>
            <a:ext cx="6582032" cy="457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тавки по местным налогам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622646"/>
              </p:ext>
            </p:extLst>
          </p:nvPr>
        </p:nvGraphicFramePr>
        <p:xfrm>
          <a:off x="431947" y="626342"/>
          <a:ext cx="11252720" cy="59050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93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9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63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448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</a:p>
                  </a:txBody>
                  <a:tcPr marL="121897" marR="12189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Нормативно-правовой акт</a:t>
                      </a:r>
                    </a:p>
                  </a:txBody>
                  <a:tcPr marL="121897" marR="12189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</a:p>
                  </a:txBody>
                  <a:tcPr marL="121897" marR="121897" marT="45726" marB="4572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361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97" marR="121897"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городского округа Лобня Московской области от 24 ноября 2020 г. </a:t>
                      </a: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  № </a:t>
                      </a:r>
                      <a:r>
                        <a:rPr kumimoji="0" lang="ru-RU" alt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214/64 «Об установлении и земельного налога на территории городского округа Лобня»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97" marR="121897"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  в отношении земельных участков: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строительства;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приобретенных (предоставленных) для личного подсобного хозяйства, садоводства, огородничества или животноводства, а также дачного хозяйства;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  в отношении прочих земельных участков.</a:t>
                      </a:r>
                    </a:p>
                  </a:txBody>
                  <a:tcPr marL="121897" marR="121897"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9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97" marR="121897"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Лобня Московской области от 24 ноября 2020 г. </a:t>
                      </a:r>
                      <a:r>
                        <a:rPr lang="ru-RU" sz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№ 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215/64 «Об установлении налога на имущество физических лиц на территории городского округа Лобня»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97" marR="121897"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случае если к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адастровая стоимость объекта не превышает 300 млн. рублей: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квартира, комната - 0,1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незавершенного строительства в случае, если проектируемым назначением таких объектов является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недвижимые комплексы, в состав которых входит хотя бы один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гаражи и машино-места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хозяйственные строения или сооружения, площадь каждого из которых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 налогообложения, включенных в перечень, определяемый в соответствии с пунктом 7 статьи 378.2 Налогового кодекса Российской Федерации, в отношении объектов налогообложения, предусмотренных абзацем вторым пункта 10 статьи 378.2 Налогового кодекса Российской Федерации,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процента.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налогообложения, кадастровая стоимость каждого из которых превышает 300 млн. рублей, - 2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прочих объектов налогообложения - 0,5 процента</a:t>
                      </a:r>
                    </a:p>
                  </a:txBody>
                  <a:tcPr marL="121897" marR="121897"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195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595" y="149290"/>
            <a:ext cx="9431219" cy="74934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потерь бюджета городского округа Лобня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предоставленных налоговых льгот в  2021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691897"/>
              </p:ext>
            </p:extLst>
          </p:nvPr>
        </p:nvGraphicFramePr>
        <p:xfrm>
          <a:off x="361883" y="898635"/>
          <a:ext cx="11529881" cy="555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78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7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7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63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4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налоговой льготы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2021 год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40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казенные, бюджетные и автономные учреждения, созданные органами местного самоуправления для выполнения работ, оказания услуг и иных функций некоммерческого характера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городского округа Лобня Московской области от 24 ноября 2020 г. № 214/64 «Об установлении и земельного налога на территории городского округа Лобня»</a:t>
                      </a:r>
                      <a:endParaRPr kumimoji="0" lang="ru-RU" alt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baseline="0" dirty="0">
                          <a:effectLst/>
                          <a:latin typeface="Times New Roman"/>
                        </a:rPr>
                        <a:t>26 934,7</a:t>
                      </a:r>
                      <a:endParaRPr lang="ru-RU" sz="1050" baseline="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35 988,0</a:t>
                      </a:r>
                      <a:endParaRPr lang="ru-RU" sz="105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96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 в том числе :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 1 и 2 группы инвалидности;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и инвалиды Великой Отечественной войны, а также ветераны и инвалиды боевых действий;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члены семей военнослужащих, потерявших кормильца;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физические лица, получившие 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одинокие неработающие граждане пенсионного возраста, а также граждане указанной категории в случае проживания с ними нетрудоспособных граждан - членов семьи;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почетные граждане города Лобня и их вдовы (вдовцы);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 пенсионного возраста, награжденные знаком отличия "За заслуги перед городом Лобня", и их вдовы (вдовцы);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 семьи;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пенсионеры, доход которых ниже двукратной величины прожиточного минимума, установленной в Московской области для пенсионеров.</a:t>
                      </a:r>
                      <a:endParaRPr lang="ru-RU" sz="105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городского округа  Лобня Московской области от 24 ноября 2020 г. № 214/64 «Об установлении и земельного налога на территории городского округа Лобня»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baseline="0" dirty="0">
                          <a:effectLst/>
                          <a:latin typeface="Times New Roman"/>
                        </a:rPr>
                        <a:t>1 849,0</a:t>
                      </a:r>
                      <a:endParaRPr lang="ru-RU" sz="1050" baseline="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1 869,0</a:t>
                      </a:r>
                      <a:endParaRPr lang="ru-RU" sz="105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77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ИТОГО налоговых льгот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baseline="0" dirty="0">
                          <a:effectLst/>
                          <a:latin typeface="Times New Roman"/>
                        </a:rPr>
                        <a:t>28 783,7</a:t>
                      </a:r>
                      <a:endParaRPr lang="ru-RU" sz="1050" b="1" baseline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baseline="0" dirty="0">
                          <a:latin typeface="Times New Roman" pitchFamily="18" charset="0"/>
                          <a:cs typeface="Times New Roman" pitchFamily="18" charset="0"/>
                        </a:rPr>
                        <a:t>37 857,0</a:t>
                      </a:r>
                      <a:endParaRPr lang="ru-RU" sz="105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4620" name="Заголовок 1"/>
          <p:cNvSpPr txBox="1">
            <a:spLocks/>
          </p:cNvSpPr>
          <p:nvPr/>
        </p:nvSpPr>
        <p:spPr bwMode="auto">
          <a:xfrm>
            <a:off x="9801617" y="525236"/>
            <a:ext cx="1913978" cy="37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02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542" y="334103"/>
            <a:ext cx="8935844" cy="80332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на душу населения по муниципальным образованиям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 в 2021 году, рублей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482900"/>
              </p:ext>
            </p:extLst>
          </p:nvPr>
        </p:nvGraphicFramePr>
        <p:xfrm>
          <a:off x="445726" y="1460810"/>
          <a:ext cx="9144323" cy="42683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72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82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7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81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31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89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3868"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доходов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сравнении с другими муниципальными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образованиями</a:t>
                      </a:r>
                    </a:p>
                    <a:p>
                      <a:pPr algn="ctr"/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Московской области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7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Егорьевск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Шатура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615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на 01.01.2021г.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89 522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119 306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107 558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105 569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86 792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74 499</a:t>
                      </a:r>
                    </a:p>
                  </a:txBody>
                  <a:tcPr marL="121920" marR="121920"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54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37 575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56 115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38 219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45 500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59 194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37 567</a:t>
                      </a:r>
                    </a:p>
                  </a:txBody>
                  <a:tcPr marL="121920" marR="121920" marT="45710" marB="4571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284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 доходы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16 732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31 619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21 036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25 502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23 871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20 609</a:t>
                      </a:r>
                    </a:p>
                  </a:txBody>
                  <a:tcPr marL="121920" marR="121920" marT="45710" marB="4571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284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20 843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24 496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17 183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19 998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35 323</a:t>
                      </a: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16 958</a:t>
                      </a:r>
                    </a:p>
                  </a:txBody>
                  <a:tcPr marL="121920" marR="121920" marT="45710" marB="4571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770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09550"/>
            <a:ext cx="8763000" cy="7048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 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52424" y="1047750"/>
            <a:ext cx="8467725" cy="53863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городского округа Лобня по расходам за 20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 исполнен в сумме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410 694,1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уточненном плане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676 517,4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на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2,8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Лобня финансировались за счет собственных средств бюджета в объеме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542 291,9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тыс. рублей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 счет безвозмездных поступлений из областного бюджета на исполнение переданных местным органам власти полномочий, а также на совместное финансирование объектов социально-культурной сферы, в общей сумме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1 868 402,2 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решением Совета депутатов бюджет городского округа Лобня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 расходам в сумме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3 575 144,2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процессе исполнения бюджета расходная часть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общую сумму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101 373,1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расходов бюджета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удельный вес занимали расходы на социально-культурную сферу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362 924,7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69,3 %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жилищно-коммунальное хозяйство и национальную экономику вложено средств в сумме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518 672,0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или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5,2 %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экономической структуры расходов бюджета наибольший удельный вес занимают расходы на заработную плату, вместе с начислениями - они составили 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969 338,2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57,7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расходов бюджета.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финансовое обеспечение выполнения муниципального задания на оказание муниципальных услуг (выполнение работ) составили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1 8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1 409,3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54,3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всех расходов бюджета.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64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588" y="180976"/>
            <a:ext cx="10893812" cy="76687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Лобня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сферам деятельности в 2021 г.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399714"/>
              </p:ext>
            </p:extLst>
          </p:nvPr>
        </p:nvGraphicFramePr>
        <p:xfrm>
          <a:off x="228600" y="947854"/>
          <a:ext cx="11449050" cy="56504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38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268277335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63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39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174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 2021 год,</a:t>
                      </a:r>
                    </a:p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рублей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 год,           тыс. рублей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    1 жителя г. о.  Лобня (рублей)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</a:t>
                      </a:r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650,4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723,9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3 917,7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1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3 259,6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873,9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63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740,0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834,4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132,2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95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381,5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268,2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1 522,2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95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640,2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069,1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176 502,7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169 630,3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4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8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26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34 896,5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29 155,2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395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</a:t>
                      </a:r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безопасность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15 744,8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15 442,5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618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151,7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712,7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153,2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663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55F9CEA-4FA4-4A2F-B5D3-8D5B3447AA72}"/>
              </a:ext>
            </a:extLst>
          </p:cNvPr>
          <p:cNvSpPr/>
          <p:nvPr/>
        </p:nvSpPr>
        <p:spPr>
          <a:xfrm>
            <a:off x="353085" y="126750"/>
            <a:ext cx="1051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kern="120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расходов бюджета городского округа Лобня </a:t>
            </a:r>
            <a:br>
              <a:rPr kumimoji="0" lang="ru-RU" b="1" i="0" u="none" strike="noStrike" kern="120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b="1" i="0" u="none" strike="noStrike" kern="120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сферам деятельности в 2021 г.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CBA4E9A-8E24-46A6-9286-65C49CE54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133341"/>
              </p:ext>
            </p:extLst>
          </p:nvPr>
        </p:nvGraphicFramePr>
        <p:xfrm>
          <a:off x="434564" y="1617045"/>
          <a:ext cx="10984548" cy="501841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835868">
                  <a:extLst>
                    <a:ext uri="{9D8B030D-6E8A-4147-A177-3AD203B41FA5}">
                      <a16:colId xmlns:a16="http://schemas.microsoft.com/office/drawing/2014/main" xmlns="" val="3501820606"/>
                    </a:ext>
                  </a:extLst>
                </a:gridCol>
                <a:gridCol w="695472">
                  <a:extLst>
                    <a:ext uri="{9D8B030D-6E8A-4147-A177-3AD203B41FA5}">
                      <a16:colId xmlns:a16="http://schemas.microsoft.com/office/drawing/2014/main" xmlns="" val="1939459910"/>
                    </a:ext>
                  </a:extLst>
                </a:gridCol>
                <a:gridCol w="682296">
                  <a:extLst>
                    <a:ext uri="{9D8B030D-6E8A-4147-A177-3AD203B41FA5}">
                      <a16:colId xmlns:a16="http://schemas.microsoft.com/office/drawing/2014/main" xmlns="" val="150124953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xmlns="" val="1924016953"/>
                    </a:ext>
                  </a:extLst>
                </a:gridCol>
                <a:gridCol w="1542867">
                  <a:extLst>
                    <a:ext uri="{9D8B030D-6E8A-4147-A177-3AD203B41FA5}">
                      <a16:colId xmlns:a16="http://schemas.microsoft.com/office/drawing/2014/main" xmlns="" val="1414539415"/>
                    </a:ext>
                  </a:extLst>
                </a:gridCol>
                <a:gridCol w="1600383">
                  <a:extLst>
                    <a:ext uri="{9D8B030D-6E8A-4147-A177-3AD203B41FA5}">
                      <a16:colId xmlns:a16="http://schemas.microsoft.com/office/drawing/2014/main" xmlns="" val="520611312"/>
                    </a:ext>
                  </a:extLst>
                </a:gridCol>
                <a:gridCol w="1913162">
                  <a:extLst>
                    <a:ext uri="{9D8B030D-6E8A-4147-A177-3AD203B41FA5}">
                      <a16:colId xmlns:a16="http://schemas.microsoft.com/office/drawing/2014/main" xmlns="" val="504800280"/>
                    </a:ext>
                  </a:extLst>
                </a:gridCol>
              </a:tblGrid>
              <a:tr h="2645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444,1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6926910"/>
                  </a:ext>
                </a:extLst>
              </a:tr>
              <a:tr h="3780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9431841"/>
                  </a:ext>
                </a:extLst>
              </a:tr>
              <a:tr h="4057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150 592,1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120 734,3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9217667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и информатика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5 106,2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4 867,1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9580360"/>
                  </a:ext>
                </a:extLst>
              </a:tr>
              <a:tr h="4506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5282472"/>
                  </a:ext>
                </a:extLst>
              </a:tr>
              <a:tr h="4430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409 483,6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389 396,4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4457588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181,5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33 573,4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797436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16 653,8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11 036,3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0318560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358 648,3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786,7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2305706"/>
                  </a:ext>
                </a:extLst>
              </a:tr>
              <a:tr h="3035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9632245"/>
                  </a:ext>
                </a:extLst>
              </a:tr>
              <a:tr h="457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3919592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2 258 197,4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2 084 088,3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23 280,2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258613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</a:t>
                      </a:r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270,2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700 937,2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7 829,8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8436773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1 371 772,5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1 201 672,4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13 423,2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7579227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122 497,9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122 357,1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826585"/>
                  </a:ext>
                </a:extLst>
              </a:tr>
              <a:tr h="1634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4 396,5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4 166,5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0971625"/>
                  </a:ext>
                </a:extLst>
              </a:tr>
              <a:tr h="3691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57 260,3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54 955,1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567292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3EA4294F-A7F9-4727-85CA-07D920A9E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133568"/>
              </p:ext>
            </p:extLst>
          </p:nvPr>
        </p:nvGraphicFramePr>
        <p:xfrm>
          <a:off x="434565" y="887242"/>
          <a:ext cx="10984548" cy="72980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829335">
                  <a:extLst>
                    <a:ext uri="{9D8B030D-6E8A-4147-A177-3AD203B41FA5}">
                      <a16:colId xmlns:a16="http://schemas.microsoft.com/office/drawing/2014/main" xmlns="" val="3173654570"/>
                    </a:ext>
                  </a:extLst>
                </a:gridCol>
                <a:gridCol w="697337">
                  <a:extLst>
                    <a:ext uri="{9D8B030D-6E8A-4147-A177-3AD203B41FA5}">
                      <a16:colId xmlns:a16="http://schemas.microsoft.com/office/drawing/2014/main" xmlns="" val="3979803245"/>
                    </a:ext>
                  </a:extLst>
                </a:gridCol>
                <a:gridCol w="681768">
                  <a:extLst>
                    <a:ext uri="{9D8B030D-6E8A-4147-A177-3AD203B41FA5}">
                      <a16:colId xmlns:a16="http://schemas.microsoft.com/office/drawing/2014/main" xmlns="" val="1511477773"/>
                    </a:ext>
                  </a:extLst>
                </a:gridCol>
                <a:gridCol w="1722361">
                  <a:extLst>
                    <a:ext uri="{9D8B030D-6E8A-4147-A177-3AD203B41FA5}">
                      <a16:colId xmlns:a16="http://schemas.microsoft.com/office/drawing/2014/main" xmlns="" val="3056519652"/>
                    </a:ext>
                  </a:extLst>
                </a:gridCol>
                <a:gridCol w="1542949">
                  <a:extLst>
                    <a:ext uri="{9D8B030D-6E8A-4147-A177-3AD203B41FA5}">
                      <a16:colId xmlns:a16="http://schemas.microsoft.com/office/drawing/2014/main" xmlns="" val="1742555885"/>
                    </a:ext>
                  </a:extLst>
                </a:gridCol>
                <a:gridCol w="1602136">
                  <a:extLst>
                    <a:ext uri="{9D8B030D-6E8A-4147-A177-3AD203B41FA5}">
                      <a16:colId xmlns:a16="http://schemas.microsoft.com/office/drawing/2014/main" xmlns="" val="1828395296"/>
                    </a:ext>
                  </a:extLst>
                </a:gridCol>
                <a:gridCol w="1908662">
                  <a:extLst>
                    <a:ext uri="{9D8B030D-6E8A-4147-A177-3AD203B41FA5}">
                      <a16:colId xmlns:a16="http://schemas.microsoft.com/office/drawing/2014/main" xmlns="" val="2186573952"/>
                    </a:ext>
                  </a:extLst>
                </a:gridCol>
              </a:tblGrid>
              <a:tr h="7298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 2021 год,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 год, 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             1 жителя г. о.  Лобня (рублей)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2639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653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3000EB0-2064-4EE9-B120-C94A454EE0FA}"/>
              </a:ext>
            </a:extLst>
          </p:cNvPr>
          <p:cNvSpPr/>
          <p:nvPr/>
        </p:nvSpPr>
        <p:spPr>
          <a:xfrm>
            <a:off x="714375" y="126749"/>
            <a:ext cx="9096375" cy="923330"/>
          </a:xfrm>
          <a:prstGeom prst="rect">
            <a:avLst/>
          </a:prstGeom>
          <a:effectLst>
            <a:outerShdw blurRad="50800" dist="50800" dir="5400000" sx="60000" sy="6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kern="120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расходов бюджета городского округа Лобня </a:t>
            </a:r>
            <a:br>
              <a:rPr kumimoji="0" lang="ru-RU" b="1" i="0" u="none" strike="noStrike" kern="120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b="1" i="0" u="none" strike="noStrike" kern="120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сферам деятельности в 2021 г.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69797672-3149-4FB2-AC4F-21D10C187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07977"/>
              </p:ext>
            </p:extLst>
          </p:nvPr>
        </p:nvGraphicFramePr>
        <p:xfrm>
          <a:off x="359229" y="986829"/>
          <a:ext cx="11473540" cy="81309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506432">
                  <a:extLst>
                    <a:ext uri="{9D8B030D-6E8A-4147-A177-3AD203B41FA5}">
                      <a16:colId xmlns:a16="http://schemas.microsoft.com/office/drawing/2014/main" xmlns="" val="103640928"/>
                    </a:ext>
                  </a:extLst>
                </a:gridCol>
                <a:gridCol w="763489">
                  <a:extLst>
                    <a:ext uri="{9D8B030D-6E8A-4147-A177-3AD203B41FA5}">
                      <a16:colId xmlns:a16="http://schemas.microsoft.com/office/drawing/2014/main" xmlns="" val="4223151350"/>
                    </a:ext>
                  </a:extLst>
                </a:gridCol>
                <a:gridCol w="759760">
                  <a:extLst>
                    <a:ext uri="{9D8B030D-6E8A-4147-A177-3AD203B41FA5}">
                      <a16:colId xmlns:a16="http://schemas.microsoft.com/office/drawing/2014/main" xmlns="" val="2168700713"/>
                    </a:ext>
                  </a:extLst>
                </a:gridCol>
                <a:gridCol w="1718226">
                  <a:extLst>
                    <a:ext uri="{9D8B030D-6E8A-4147-A177-3AD203B41FA5}">
                      <a16:colId xmlns:a16="http://schemas.microsoft.com/office/drawing/2014/main" xmlns="" val="3452104951"/>
                    </a:ext>
                  </a:extLst>
                </a:gridCol>
                <a:gridCol w="1523251">
                  <a:extLst>
                    <a:ext uri="{9D8B030D-6E8A-4147-A177-3AD203B41FA5}">
                      <a16:colId xmlns:a16="http://schemas.microsoft.com/office/drawing/2014/main" xmlns="" val="2560130166"/>
                    </a:ext>
                  </a:extLst>
                </a:gridCol>
                <a:gridCol w="1450133">
                  <a:extLst>
                    <a:ext uri="{9D8B030D-6E8A-4147-A177-3AD203B41FA5}">
                      <a16:colId xmlns:a16="http://schemas.microsoft.com/office/drawing/2014/main" xmlns="" val="1913092941"/>
                    </a:ext>
                  </a:extLst>
                </a:gridCol>
                <a:gridCol w="1752249">
                  <a:extLst>
                    <a:ext uri="{9D8B030D-6E8A-4147-A177-3AD203B41FA5}">
                      <a16:colId xmlns:a16="http://schemas.microsoft.com/office/drawing/2014/main" xmlns="" val="2810886090"/>
                    </a:ext>
                  </a:extLst>
                </a:gridCol>
              </a:tblGrid>
              <a:tr h="813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 2021 год,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 год,            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         1 жителя г. о.  Лобня (рублей)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5435433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E89C4559-4F21-4111-B204-9D2DB05E9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056827"/>
              </p:ext>
            </p:extLst>
          </p:nvPr>
        </p:nvGraphicFramePr>
        <p:xfrm>
          <a:off x="359231" y="1799923"/>
          <a:ext cx="11473540" cy="4947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4244">
                  <a:extLst>
                    <a:ext uri="{9D8B030D-6E8A-4147-A177-3AD203B41FA5}">
                      <a16:colId xmlns:a16="http://schemas.microsoft.com/office/drawing/2014/main" xmlns="" val="1964312031"/>
                    </a:ext>
                  </a:extLst>
                </a:gridCol>
                <a:gridCol w="766150">
                  <a:extLst>
                    <a:ext uri="{9D8B030D-6E8A-4147-A177-3AD203B41FA5}">
                      <a16:colId xmlns:a16="http://schemas.microsoft.com/office/drawing/2014/main" xmlns="" val="3513935329"/>
                    </a:ext>
                  </a:extLst>
                </a:gridCol>
                <a:gridCol w="769287">
                  <a:extLst>
                    <a:ext uri="{9D8B030D-6E8A-4147-A177-3AD203B41FA5}">
                      <a16:colId xmlns:a16="http://schemas.microsoft.com/office/drawing/2014/main" xmlns="" val="2617022964"/>
                    </a:ext>
                  </a:extLst>
                </a:gridCol>
                <a:gridCol w="1730413">
                  <a:extLst>
                    <a:ext uri="{9D8B030D-6E8A-4147-A177-3AD203B41FA5}">
                      <a16:colId xmlns:a16="http://schemas.microsoft.com/office/drawing/2014/main" xmlns="" val="2138017249"/>
                    </a:ext>
                  </a:extLst>
                </a:gridCol>
                <a:gridCol w="1511063">
                  <a:extLst>
                    <a:ext uri="{9D8B030D-6E8A-4147-A177-3AD203B41FA5}">
                      <a16:colId xmlns:a16="http://schemas.microsoft.com/office/drawing/2014/main" xmlns="" val="810096973"/>
                    </a:ext>
                  </a:extLst>
                </a:gridCol>
                <a:gridCol w="1437947">
                  <a:extLst>
                    <a:ext uri="{9D8B030D-6E8A-4147-A177-3AD203B41FA5}">
                      <a16:colId xmlns:a16="http://schemas.microsoft.com/office/drawing/2014/main" xmlns="" val="3751670928"/>
                    </a:ext>
                  </a:extLst>
                </a:gridCol>
                <a:gridCol w="1764436">
                  <a:extLst>
                    <a:ext uri="{9D8B030D-6E8A-4147-A177-3AD203B41FA5}">
                      <a16:colId xmlns:a16="http://schemas.microsoft.com/office/drawing/2014/main" xmlns="" val="2175107753"/>
                    </a:ext>
                  </a:extLst>
                </a:gridCol>
              </a:tblGrid>
              <a:tr h="1703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173 434,6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173 344,9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1 936,3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057957"/>
                  </a:ext>
                </a:extLst>
              </a:tr>
              <a:tr h="1703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162 883,0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162 841,6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1 819,0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7713582"/>
                  </a:ext>
                </a:extLst>
              </a:tr>
              <a:tr h="3715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10 551,6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10 503,3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117,3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508382"/>
                  </a:ext>
                </a:extLst>
              </a:tr>
              <a:tr h="1703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1 806,9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1 185,5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5124712"/>
                  </a:ext>
                </a:extLst>
              </a:tr>
              <a:tr h="1703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Амбулаторная помощь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960,6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345,6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4234501"/>
                  </a:ext>
                </a:extLst>
              </a:tr>
              <a:tr h="2174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здравоохранения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846,3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839,9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3242875"/>
                  </a:ext>
                </a:extLst>
              </a:tr>
              <a:tr h="1703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139 047,0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129 008,6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1 441,1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7184399"/>
                  </a:ext>
                </a:extLst>
              </a:tr>
              <a:tr h="1703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8 340,9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7 619,6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91,4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5715745"/>
                  </a:ext>
                </a:extLst>
              </a:tr>
              <a:tr h="2174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59 706,1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53 510,5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597,7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8526464"/>
                  </a:ext>
                </a:extLst>
              </a:tr>
              <a:tr h="1703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71 000,0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67 878,5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758,2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0797806"/>
                  </a:ext>
                </a:extLst>
              </a:tr>
              <a:tr h="1703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99 435,3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98 951,9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1 105,3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2355012"/>
                  </a:ext>
                </a:extLst>
              </a:tr>
              <a:tr h="1703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81 311,4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81 311,3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908,3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370515"/>
                  </a:ext>
                </a:extLst>
              </a:tr>
              <a:tr h="1703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7 586,0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7 224,8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80,7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6996730"/>
                  </a:ext>
                </a:extLst>
              </a:tr>
              <a:tr h="3365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10 537,9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10 415,8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116,3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589066"/>
                  </a:ext>
                </a:extLst>
              </a:tr>
              <a:tr h="2174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6 000,0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5 354,1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59,8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386146"/>
                  </a:ext>
                </a:extLst>
              </a:tr>
              <a:tr h="2174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2 674,0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2 359,0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006711"/>
                  </a:ext>
                </a:extLst>
              </a:tr>
              <a:tr h="3365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средств массовой информации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3 326,0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2 995,1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0633836"/>
                  </a:ext>
                </a:extLst>
              </a:tr>
              <a:tr h="3365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 (муниципального) долга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14 180,0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14 157,6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158,1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224056"/>
                  </a:ext>
                </a:extLst>
              </a:tr>
              <a:tr h="3365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 (муниципального) внутреннего долга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14 180,0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14 157,6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158,1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797085"/>
                  </a:ext>
                </a:extLst>
              </a:tr>
              <a:tr h="1703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3 676 517,4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3 410 694,1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38 098,9</a:t>
                      </a: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30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23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2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504091"/>
              </p:ext>
            </p:extLst>
          </p:nvPr>
        </p:nvGraphicFramePr>
        <p:xfrm>
          <a:off x="895816" y="276923"/>
          <a:ext cx="8237034" cy="396875"/>
        </p:xfrm>
        <a:graphic>
          <a:graphicData uri="http://schemas.openxmlformats.org/drawingml/2006/table">
            <a:tbl>
              <a:tblPr/>
              <a:tblGrid>
                <a:gridCol w="8237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понятия и определения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93" marB="45793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7926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225321"/>
              </p:ext>
            </p:extLst>
          </p:nvPr>
        </p:nvGraphicFramePr>
        <p:xfrm>
          <a:off x="406401" y="959005"/>
          <a:ext cx="9328614" cy="5393283"/>
        </p:xfrm>
        <a:graphic>
          <a:graphicData uri="http://schemas.openxmlformats.org/drawingml/2006/table">
            <a:tbl>
              <a:tblPr/>
              <a:tblGrid>
                <a:gridCol w="932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334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(со старонормандского buogette - сумка, кошелек) - это финансовый план доходов и расходов,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населения, а также обеспечения задач и функций государства и местного самоуправления на определенный период.</a:t>
                      </a:r>
                    </a:p>
                  </a:txBody>
                  <a:tcPr marL="121919" marR="121919" marT="45732" marB="4573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3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процесс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проверок.</a:t>
                      </a:r>
                    </a:p>
                  </a:txBody>
                  <a:tcPr marL="121919" marR="121919" marT="45732" marB="45732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6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Бюджетная система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</a:t>
                      </a:r>
                    </a:p>
                  </a:txBody>
                  <a:tcPr marL="121919" marR="121919" marT="45732" marB="45732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76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8" y="159576"/>
            <a:ext cx="8971144" cy="108980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по сферам деятельности в общем объеме расходов бюджета городского округа Лобня в 20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г.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972494"/>
              </p:ext>
            </p:extLst>
          </p:nvPr>
        </p:nvGraphicFramePr>
        <p:xfrm>
          <a:off x="497319" y="1078567"/>
          <a:ext cx="9672593" cy="5633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3928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06478"/>
            <a:ext cx="8522423" cy="63549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исполнения бюджета  городского округа Лобня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230669"/>
              </p:ext>
            </p:extLst>
          </p:nvPr>
        </p:nvGraphicFramePr>
        <p:xfrm>
          <a:off x="515408" y="841972"/>
          <a:ext cx="8619067" cy="545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580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35390"/>
            <a:ext cx="8819092" cy="66995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исполнения бюджета городского округа Лобня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338092"/>
              </p:ext>
            </p:extLst>
          </p:nvPr>
        </p:nvGraphicFramePr>
        <p:xfrm>
          <a:off x="677333" y="1049944"/>
          <a:ext cx="9304867" cy="5368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4430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746" y="143442"/>
            <a:ext cx="10599854" cy="9487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муниципальным программам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расходов бюджета исполнялись 18 муниципальных программ,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которые в общей сумме составили   3 368 188,9 тыс. рублей.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E7F20616-9C8A-40EC-B4A0-EFC054E2A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673359"/>
              </p:ext>
            </p:extLst>
          </p:nvPr>
        </p:nvGraphicFramePr>
        <p:xfrm>
          <a:off x="592872" y="1237685"/>
          <a:ext cx="10837128" cy="5264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5153">
                  <a:extLst>
                    <a:ext uri="{9D8B030D-6E8A-4147-A177-3AD203B41FA5}">
                      <a16:colId xmlns:a16="http://schemas.microsoft.com/office/drawing/2014/main" xmlns="" val="3471293038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619638195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xmlns="" val="2947517535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3359451744"/>
                    </a:ext>
                  </a:extLst>
                </a:gridCol>
              </a:tblGrid>
              <a:tr h="393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1 год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8581081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"Здравоохранение"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9 266,6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8 200,9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88,5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4018798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"Культура"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211 757,4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211 624,2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3829030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"Образование"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1 868 668,4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1 824 844,3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1337020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"Социальная защита населения"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80 166,0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73 457,5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0896184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"Спорт"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97 437,5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96 954,2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1226038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сельского хозяйства"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2 380,0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1 717,2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9032721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"Экология и окружающая среда"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1 925,4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1 323,6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68,7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3645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41 631,9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35 890,6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86,2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7649831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"Жилище"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41 495,2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40 762,2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1360557"/>
                  </a:ext>
                </a:extLst>
              </a:tr>
              <a:tr h="3745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инженерной инфраструктуры и энергоэффективности"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11 683,0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11 403,9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606388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"Предпринимательство"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9071457"/>
                  </a:ext>
                </a:extLst>
              </a:tr>
              <a:tr h="3745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имуществом и муниципальными финансами"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291 562,8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280 280,3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9379566"/>
                  </a:ext>
                </a:extLst>
              </a:tr>
              <a:tr h="558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26 887,4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23 696,6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8535284"/>
                  </a:ext>
                </a:extLst>
              </a:tr>
              <a:tr h="393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130 654,0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103 463,2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79,2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2529734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"Цифровое муниципальное образование"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82 793,6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80 283,9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6347642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"Архитектура и градостроительство"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478,0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252,1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52,7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2206649"/>
                  </a:ext>
                </a:extLst>
              </a:tr>
              <a:tr h="3745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 современной комфортной городской среды"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386 260,6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363 721,7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1268773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"Строительство объектов социальной инфраструктуры"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342 437,1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208 812,5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9693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163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656" y="177800"/>
            <a:ext cx="10284737" cy="55553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муниципальным программам, тыс. рублей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602052"/>
              </p:ext>
            </p:extLst>
          </p:nvPr>
        </p:nvGraphicFramePr>
        <p:xfrm>
          <a:off x="529482" y="654951"/>
          <a:ext cx="10162315" cy="5803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617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619" y="256478"/>
            <a:ext cx="10620209" cy="63561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 НА ТЕРРИТОРИИ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ЛОБНЯ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171B1037-8BF9-4A9D-B4CD-374A4198F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058878"/>
              </p:ext>
            </p:extLst>
          </p:nvPr>
        </p:nvGraphicFramePr>
        <p:xfrm>
          <a:off x="500743" y="983442"/>
          <a:ext cx="10755086" cy="5618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2489">
                  <a:extLst>
                    <a:ext uri="{9D8B030D-6E8A-4147-A177-3AD203B41FA5}">
                      <a16:colId xmlns:a16="http://schemas.microsoft.com/office/drawing/2014/main" xmlns="" val="1113873869"/>
                    </a:ext>
                  </a:extLst>
                </a:gridCol>
                <a:gridCol w="1742597">
                  <a:extLst>
                    <a:ext uri="{9D8B030D-6E8A-4147-A177-3AD203B41FA5}">
                      <a16:colId xmlns:a16="http://schemas.microsoft.com/office/drawing/2014/main" xmlns="" val="580169030"/>
                    </a:ext>
                  </a:extLst>
                </a:gridCol>
              </a:tblGrid>
              <a:tr h="2119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</a:rPr>
                        <a:t>Сумма, тыс.руб.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1410569"/>
                  </a:ext>
                </a:extLst>
              </a:tr>
              <a:tr h="275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</a:rPr>
                        <a:t>Федеральный проект «Цифровая</a:t>
                      </a:r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 образовательная среда</a:t>
                      </a:r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 870,9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1364948"/>
                  </a:ext>
                </a:extLst>
              </a:tr>
              <a:tr h="6254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b="0" u="none" strike="noStrike" dirty="0">
                          <a:effectLst/>
                          <a:latin typeface="Times New Roman" panose="02020603050405020304" pitchFamily="18" charset="0"/>
                        </a:rPr>
                        <a:t>Государственная</a:t>
                      </a:r>
                      <a:r>
                        <a:rPr lang="ru-RU" sz="1250" b="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 поддержка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u="none" strike="noStrike" dirty="0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r>
                        <a:rPr lang="ru-RU" sz="1250" b="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 870,9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0927926"/>
                  </a:ext>
                </a:extLst>
              </a:tr>
              <a:tr h="269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</a:rPr>
                        <a:t>Федеральный проект «Формирование комфортной городской среды»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169</a:t>
                      </a:r>
                      <a:r>
                        <a:rPr lang="ru-RU" sz="12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 157,8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8371671"/>
                  </a:ext>
                </a:extLst>
              </a:tr>
              <a:tr h="45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u="none" strike="noStrike" dirty="0">
                          <a:effectLst/>
                          <a:latin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250" b="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 комфортной городской среды в малых городах и исторических поселениях-победителях Всероссийского конкурса лучших проектов создания комфортной городской среды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155</a:t>
                      </a:r>
                      <a:r>
                        <a:rPr lang="ru-RU" sz="125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 946,9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9365921"/>
                  </a:ext>
                </a:extLst>
              </a:tr>
              <a:tr h="3679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Обустройство и установка детских игровых площадок на территории муниципальных образований Московской области</a:t>
                      </a:r>
                    </a:p>
                  </a:txBody>
                  <a:tcPr marL="4792" marR="4792" marT="4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520,8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9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u="none" strike="noStrike" dirty="0">
                          <a:effectLst/>
                          <a:latin typeface="Times New Roman" panose="02020603050405020304" pitchFamily="18" charset="0"/>
                        </a:rPr>
                        <a:t>Ремонт дворовых территорий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r>
                        <a:rPr lang="ru-RU" sz="125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 690,1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027996"/>
                  </a:ext>
                </a:extLst>
              </a:tr>
              <a:tr h="266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</a:rPr>
                        <a:t>Федеральный проект «Современная школа»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208</a:t>
                      </a:r>
                      <a:r>
                        <a:rPr lang="ru-RU" sz="12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 772,6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0089088"/>
                  </a:ext>
                </a:extLst>
              </a:tr>
              <a:tr h="604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u="none" strike="noStrike" dirty="0">
                          <a:effectLst/>
                          <a:latin typeface="Times New Roman" panose="02020603050405020304" pitchFamily="18" charset="0"/>
                        </a:rPr>
                        <a:t>Капитальные вложения в общеобразовательные организации в целях обеспечения односменного режима обучения (Пристройка к зданию МБОУ СОШ №6, по адресу: Московская область, г. Лобня,  ул. Аэропортовская, дом 1 (ПИР и строительство)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  <a:r>
                        <a:rPr lang="ru-RU" sz="125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 035,8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524958"/>
                  </a:ext>
                </a:extLst>
              </a:tr>
              <a:tr h="604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u="none" strike="noStrike" dirty="0">
                          <a:effectLst/>
                          <a:latin typeface="Times New Roman" panose="02020603050405020304" pitchFamily="18" charset="0"/>
                        </a:rPr>
                        <a:t>Капитальные вложения в общеобразовательные организации в целях обеспечения односменного режима обучения (Пристройка на 400 мест к зданию МБОУ СОШ №4 по адресу: Московская обл. г. Лобня, ул. Чайковского д.2 (ПИР и строительство)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r>
                        <a:rPr lang="ru-RU" sz="125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 736,8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0792799"/>
                  </a:ext>
                </a:extLst>
              </a:tr>
              <a:tr h="288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</a:rPr>
                        <a:t>Федеральный проект «Содействие занятости»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12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 545,3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2044239"/>
                  </a:ext>
                </a:extLst>
              </a:tr>
              <a:tr h="8322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b="0" u="none" strike="noStrike" dirty="0">
                          <a:effectLst/>
                          <a:latin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250" b="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 дополнительных мест для детей в возрасте от 1,5 до 3 лет любой направленности в организациях, осуществляющих образовательную деятельность (за исключением государственных,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r>
                        <a:rPr lang="ru-RU" sz="1250" b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ru-RU" sz="125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 748,3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6699463"/>
                  </a:ext>
                </a:extLst>
              </a:tr>
              <a:tr h="604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поддержка частных дошкольных образовательных организаций в Московской области с целью возмещения расходов на присмотр и уход, содержание имущества и арендную плату за использование помещений</a:t>
                      </a:r>
                    </a:p>
                  </a:txBody>
                  <a:tcPr marL="4792" marR="4792" marT="4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6 797,0</a:t>
                      </a:r>
                    </a:p>
                  </a:txBody>
                  <a:tcPr marL="4792" marR="4792" marT="4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944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38" y="106984"/>
            <a:ext cx="9750670" cy="14193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БЛАГОУСТРОЙСТВО</a:t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году, согласно нормативным и законодательным документам Московской области, в городском округе Лобня были благоустроены  6 дворовых  территорий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715" y="1369252"/>
            <a:ext cx="9985022" cy="533263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6" name="Рисунок 5" descr="http://gazeta13.ru/data/photo/080912_0441506532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39" y="1526344"/>
            <a:ext cx="9750670" cy="49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85900" y="5240215"/>
            <a:ext cx="87478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комплекс мероприятий входит 6 обязательных элементов: детская игровая площадка, парковка, освещение, проезжая часть, тротуары, озеленение. 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программы обустроено 2 новые детские игровые площадки,отремонтированы2 дворовые спортивные площадки. Обустроены парковочные пространства 1113 м2,тротуары 1144 м2,отремонтировано проезжей части более 6341 м2.</a:t>
            </a:r>
          </a:p>
        </p:txBody>
      </p:sp>
    </p:spTree>
    <p:extLst>
      <p:ext uri="{BB962C8B-B14F-4D97-AF65-F5344CB8AC3E}">
        <p14:creationId xmlns:p14="http://schemas.microsoft.com/office/powerpoint/2010/main" val="1622199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69" y="209549"/>
            <a:ext cx="9919131" cy="1533525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года идут активные работы по благоустройству парка «Река времени» на улице Ленина в рамках национального проекта «Жилье и городская среда». Обустроена пешеходная аллея сквозь весь парк, сделано яркое освещение, установлены качели, навесы и лавочки, обновлены урны и указатели. Работы по благоустройству парка планируется завершить в 2022 году.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826416E4-F402-4A57-88FF-1722CCDB3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  <a14:imgEffect>
                      <a14:brightnessContrast bright="15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19" y="1826690"/>
            <a:ext cx="4540868" cy="2222796"/>
          </a:xfr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3CC68AD-A4FC-44D6-8A98-D4EB43CB21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55" t="-5148" r="-13039" b="5019"/>
          <a:stretch/>
        </p:blipFill>
        <p:spPr>
          <a:xfrm>
            <a:off x="5654284" y="4297003"/>
            <a:ext cx="5889170" cy="23192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F71E1E8-5A24-4043-8791-B7601EDE78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4" y="1826690"/>
            <a:ext cx="5486400" cy="46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82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980" y="390525"/>
            <a:ext cx="9892420" cy="20955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 и  дорожное  хозяйство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привлечением софинансирования из бюджета Московской области в 2021 году произведен ремонт муниципальных дорог по адресам: ул. Лермонтова, ул. Коммунальный пер., ул. Октябрьская, ул.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лет октября,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Авиационная от пересечения с ул.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Букинское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шоссе до жилого дома №9 по Авиационной ул.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Цветочная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рудовая,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естивальная,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Геологов,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ачная,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Деповская,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Комсомольская, ул. Маяковского, ул. Научный городок №2,  проезд ул. Ленина - ул. Крупской, ул.Малая, ул. Солнечная, ул. Сосновая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Общая площадь ремонта составила 56 102 м².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500EF88-C485-441D-8410-1B352875D8D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7" b="12733"/>
          <a:stretch/>
        </p:blipFill>
        <p:spPr bwMode="auto">
          <a:xfrm>
            <a:off x="6154615" y="2795952"/>
            <a:ext cx="3930163" cy="2154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154" name="Picture 2" descr="https://nikatv.ru/public/upload/news/1611/gallery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53" y="2814759"/>
            <a:ext cx="4202724" cy="2196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 descr="https://kazanfirst.ru/storage/post/August2017/PAxn2q9zs3yZ1ZVI2FCa-waterm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5955" y="4536831"/>
            <a:ext cx="4765430" cy="2321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9319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722" y="365760"/>
            <a:ext cx="7297615" cy="4399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   и   дорожное   хозяйство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062301"/>
              </p:ext>
            </p:extLst>
          </p:nvPr>
        </p:nvGraphicFramePr>
        <p:xfrm>
          <a:off x="586699" y="1042587"/>
          <a:ext cx="9735469" cy="528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096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3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478681"/>
              </p:ext>
            </p:extLst>
          </p:nvPr>
        </p:nvGraphicFramePr>
        <p:xfrm>
          <a:off x="508000" y="457200"/>
          <a:ext cx="8948234" cy="6096001"/>
        </p:xfrm>
        <a:graphic>
          <a:graphicData uri="http://schemas.openxmlformats.org/drawingml/2006/table">
            <a:tbl>
              <a:tblPr/>
              <a:tblGrid>
                <a:gridCol w="8948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917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объем денежных средств, который поступает казну государства на безвозмездной и безвозвратной основе (например, налоги юридических и физических лиц, административные платежи и сборы, безвозмездно поступление и другие).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85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денежные средства направляемые на финансовое обеспечение функций государства и удовлетворение общественных потребностей  в сфере образования, здравоохранения, жилищно-коммунального хозяйства, физкультуры и спорта, культуры и других.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57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денежные средства перечисляемые из одного бюджета другому бюджету бюджетной системы России.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99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Государственный или муниципальный долг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финансовые обязательства возникающие в связи с привлечением кредитов в кредитных организациях, получением бюджетных кредитов и представлением государственных или муниципальных гарантий, а также по выпущенным ценным бумагам.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3493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B5A1ADF-256B-4E64-9B67-E5613B06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86" y="121274"/>
            <a:ext cx="8763000" cy="1029634"/>
          </a:xfrm>
        </p:spPr>
        <p:txBody>
          <a:bodyPr>
            <a:normAutofit fontScale="90000"/>
          </a:bodyPr>
          <a:lstStyle/>
          <a:p>
            <a:pPr algn="just"/>
            <a:r>
              <a:rPr kumimoji="0" lang="ru-RU" sz="1800" b="1" i="0" u="none" strike="noStrike" kern="120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   </a:t>
            </a:r>
            <a:r>
              <a:rPr kumimoji="0" lang="ru-RU" sz="1600" b="1" i="0" u="none" strike="noStrike" kern="120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в рамках проектов инициативного бюджетирования </a:t>
            </a:r>
            <a:r>
              <a:rPr lang="ru-RU" sz="1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latin typeface="Trebuchet MS"/>
              </a:rPr>
              <a:t>В 2021 году на территории городского округа лобня реализован проект «Одаренным детям-комфортные условия» (поставка мебели для МБУ ДО «Школа искусств города лобня»)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B4575BC-7036-41AD-9135-EC39257498FD}"/>
              </a:ext>
            </a:extLst>
          </p:cNvPr>
          <p:cNvSpPr txBox="1"/>
          <p:nvPr/>
        </p:nvSpPr>
        <p:spPr>
          <a:xfrm>
            <a:off x="78618" y="6052443"/>
            <a:ext cx="4536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1" i="0" u="none" strike="noStrike" kern="120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Общая стоимость проекта составила </a:t>
            </a:r>
            <a:r>
              <a:rPr lang="ru-RU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401,1</a:t>
            </a:r>
            <a:r>
              <a:rPr kumimoji="0" lang="ru-RU" sz="1800" b="1" i="0" u="none" strike="noStrike" kern="120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тыс. рублей.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686FB6-48E9-4A98-8CD6-FF645FED3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6" y="667092"/>
            <a:ext cx="3780000" cy="50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8BBC0A4-C926-4BC1-AC8F-B270D00E0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98" y="1259757"/>
            <a:ext cx="4460033" cy="24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C7AA0C8-D376-4217-85B0-001C78857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629" y="3954913"/>
            <a:ext cx="2448000" cy="24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195144E-A93B-4298-B058-F39F6FB94F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29" y="3950957"/>
            <a:ext cx="3348000" cy="2785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1293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B5A1ADF-256B-4E64-9B67-E5613B06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271" y="228600"/>
            <a:ext cx="6923015" cy="1644343"/>
          </a:xfrm>
        </p:spPr>
        <p:txBody>
          <a:bodyPr>
            <a:normAutofit fontScale="90000"/>
          </a:bodyPr>
          <a:lstStyle/>
          <a:p>
            <a:r>
              <a:rPr kumimoji="0" lang="ru-RU" sz="1800" b="1" i="0" u="none" strike="noStrike" kern="120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проектов инициативного бюджетирования </a:t>
            </a:r>
            <a:r>
              <a:rPr lang="ru-RU" sz="1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на территории городского округа </a:t>
            </a:r>
            <a:r>
              <a:rPr lang="ru-RU" sz="1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лобня</a:t>
            </a:r>
            <a:r>
              <a:rPr lang="ru-RU" sz="1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реализованы:</a:t>
            </a:r>
            <a:br>
              <a:rPr lang="ru-RU" sz="1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«Установка  внутреннего  и  наружного видеонаблюдения»  (установка  внутреннего и наружного видеонаблюдения МБОУ СОШ №4). Общая стоимость проекта 1 448,2 тыс.рублей.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B4575BC-7036-41AD-9135-EC39257498FD}"/>
              </a:ext>
            </a:extLst>
          </p:cNvPr>
          <p:cNvSpPr txBox="1"/>
          <p:nvPr/>
        </p:nvSpPr>
        <p:spPr>
          <a:xfrm>
            <a:off x="217714" y="2936557"/>
            <a:ext cx="621574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1600" b="1" i="0" u="none" strike="noStrike" kern="120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   </a:t>
            </a:r>
            <a:r>
              <a:rPr kumimoji="0" lang="ru-RU" sz="1600" b="1" i="0" u="none" strike="noStrike" kern="120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</a:t>
            </a:r>
            <a:r>
              <a:rPr kumimoji="0" lang="ru-RU" sz="1400" b="1" i="0" u="none" strike="noStrike" kern="120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«ОБНОВЛЕНИЕ КОМПЬЮТЕРОВ ДЛЯ ПРОВЕДЕНИЯ ЕГЭ» (ПРИОБРЕТЕНИЕ</a:t>
            </a:r>
            <a:r>
              <a:rPr kumimoji="0" lang="ru-RU" sz="1400" b="1" i="0" u="none" strike="noStrike" kern="1200" cap="all" spc="0" normalizeH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НОУТБУКОВ ДЛЯ МБОУ СОШ №№5,7 В КОЛИЧЕСТВЕ 25 ШТУК ДЛЯ КАЖДОЙ ШКОЛЫ).ОБЩАЯ СТОИМОСТЬ ПРОЕКТА   4 000,0 ТЫС.РУБЛЕЙ.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delint.ru/uploads/images/99519934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71" y="138736"/>
            <a:ext cx="4724700" cy="2593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bookmix.ru/groups/img/groups_13796883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0786" y="1931774"/>
            <a:ext cx="5143500" cy="2705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aif-s3.aif.ru/images/013/634/3af49e0d5eba1f9db2ef48be144fbba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0293" y="4221612"/>
            <a:ext cx="4710736" cy="249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64624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6" y="282713"/>
            <a:ext cx="8153400" cy="172025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на проведение городских праздничных мероприятий и фестивалей направлено 4 438,5 тыс. рублей</a:t>
            </a:r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674F8D-73D6-4A86-BEF3-6092785F99BD}"/>
              </a:ext>
            </a:extLst>
          </p:cNvPr>
          <p:cNvSpPr txBox="1"/>
          <p:nvPr/>
        </p:nvSpPr>
        <p:spPr>
          <a:xfrm>
            <a:off x="2607769" y="6079617"/>
            <a:ext cx="8768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поддержку театров направлено 36 990,9 тыс. рублей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206BB4C-4EE4-44E6-A2C5-CBDBD5BFAA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668" y="282714"/>
            <a:ext cx="3168000" cy="24017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DC2DAB3-FD54-4AA3-B244-0C796BE48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5" y="2885606"/>
            <a:ext cx="2556000" cy="3689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62EDF14-F586-441E-8B1D-162573D47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3875">
            <a:off x="2880347" y="1853695"/>
            <a:ext cx="5544000" cy="3686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31410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6D175C-CB96-443C-A252-08FD0207C518}"/>
              </a:ext>
            </a:extLst>
          </p:cNvPr>
          <p:cNvSpPr txBox="1"/>
          <p:nvPr/>
        </p:nvSpPr>
        <p:spPr>
          <a:xfrm>
            <a:off x="298764" y="624688"/>
            <a:ext cx="10031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F0680C4B-3C13-4CB4-B1B3-BDD614159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729252"/>
              </p:ext>
            </p:extLst>
          </p:nvPr>
        </p:nvGraphicFramePr>
        <p:xfrm>
          <a:off x="194041" y="1597134"/>
          <a:ext cx="10822302" cy="46361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43588">
                  <a:extLst>
                    <a:ext uri="{9D8B030D-6E8A-4147-A177-3AD203B41FA5}">
                      <a16:colId xmlns:a16="http://schemas.microsoft.com/office/drawing/2014/main" xmlns="" val="3989159462"/>
                    </a:ext>
                  </a:extLst>
                </a:gridCol>
                <a:gridCol w="1164927">
                  <a:extLst>
                    <a:ext uri="{9D8B030D-6E8A-4147-A177-3AD203B41FA5}">
                      <a16:colId xmlns:a16="http://schemas.microsoft.com/office/drawing/2014/main" xmlns="" val="1707690905"/>
                    </a:ext>
                  </a:extLst>
                </a:gridCol>
                <a:gridCol w="1380655">
                  <a:extLst>
                    <a:ext uri="{9D8B030D-6E8A-4147-A177-3AD203B41FA5}">
                      <a16:colId xmlns:a16="http://schemas.microsoft.com/office/drawing/2014/main" xmlns="" val="364121545"/>
                    </a:ext>
                  </a:extLst>
                </a:gridCol>
                <a:gridCol w="1423799">
                  <a:extLst>
                    <a:ext uri="{9D8B030D-6E8A-4147-A177-3AD203B41FA5}">
                      <a16:colId xmlns:a16="http://schemas.microsoft.com/office/drawing/2014/main" xmlns="" val="1342694551"/>
                    </a:ext>
                  </a:extLst>
                </a:gridCol>
                <a:gridCol w="1445373">
                  <a:extLst>
                    <a:ext uri="{9D8B030D-6E8A-4147-A177-3AD203B41FA5}">
                      <a16:colId xmlns:a16="http://schemas.microsoft.com/office/drawing/2014/main" xmlns="" val="3833504315"/>
                    </a:ext>
                  </a:extLst>
                </a:gridCol>
                <a:gridCol w="1463960">
                  <a:extLst>
                    <a:ext uri="{9D8B030D-6E8A-4147-A177-3AD203B41FA5}">
                      <a16:colId xmlns:a16="http://schemas.microsoft.com/office/drawing/2014/main" xmlns="" val="2078296221"/>
                    </a:ext>
                  </a:extLst>
                </a:gridCol>
              </a:tblGrid>
              <a:tr h="1191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неисполнения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16324497"/>
                  </a:ext>
                </a:extLst>
              </a:tr>
              <a:tr h="37776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«Здравоохранение" на 2020-2024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26002"/>
                  </a:ext>
                </a:extLst>
              </a:tr>
              <a:tr h="106933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населения, прошедшего профилактические медицинские осмотры и диспансеризацию («Профилактические медицинские осмотры и диспансеризация)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0264136"/>
                  </a:ext>
                </a:extLst>
              </a:tr>
              <a:tr h="1167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населения, прикрепленного к медицинским организациям на территории городского округа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1579449"/>
                  </a:ext>
                </a:extLst>
              </a:tr>
              <a:tr h="82956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Жилье – медикам, первичного звена и узкого профиля, обеспеченных жильем, из числа привлеченных и нуждающихся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0651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377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06A631-B082-4708-8543-9AAC5EFFCF77}"/>
              </a:ext>
            </a:extLst>
          </p:cNvPr>
          <p:cNvSpPr txBox="1"/>
          <p:nvPr/>
        </p:nvSpPr>
        <p:spPr>
          <a:xfrm>
            <a:off x="362390" y="93551"/>
            <a:ext cx="100493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3016D09-1F86-4E72-9834-6AFA283F3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948327"/>
              </p:ext>
            </p:extLst>
          </p:nvPr>
        </p:nvGraphicFramePr>
        <p:xfrm>
          <a:off x="0" y="924548"/>
          <a:ext cx="11925301" cy="64282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11884">
                  <a:extLst>
                    <a:ext uri="{9D8B030D-6E8A-4147-A177-3AD203B41FA5}">
                      <a16:colId xmlns:a16="http://schemas.microsoft.com/office/drawing/2014/main" xmlns="" val="2480881384"/>
                    </a:ext>
                  </a:extLst>
                </a:gridCol>
                <a:gridCol w="1230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7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85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1300">
                  <a:extLst>
                    <a:ext uri="{9D8B030D-6E8A-4147-A177-3AD203B41FA5}">
                      <a16:colId xmlns:a16="http://schemas.microsoft.com/office/drawing/2014/main" xmlns="" val="3552040052"/>
                    </a:ext>
                  </a:extLst>
                </a:gridCol>
                <a:gridCol w="1824860">
                  <a:extLst>
                    <a:ext uri="{9D8B030D-6E8A-4147-A177-3AD203B41FA5}">
                      <a16:colId xmlns:a16="http://schemas.microsoft.com/office/drawing/2014/main" xmlns="" val="1427521593"/>
                    </a:ext>
                  </a:extLst>
                </a:gridCol>
              </a:tblGrid>
              <a:tr h="541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90293150"/>
                  </a:ext>
                </a:extLst>
              </a:tr>
              <a:tr h="23012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«Культура" на 2020-2024 годы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57274318"/>
                  </a:ext>
                </a:extLst>
              </a:tr>
              <a:tr h="85208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Макропоказатель подпрограммы. Обеспечение роста числа пользователей муниципальных библиотек Московской области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15700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пандемией уменьшилось количество пользователей библиотек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7592388"/>
                  </a:ext>
                </a:extLst>
              </a:tr>
              <a:tr h="38561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количества библиотек, внедривших стандарты деятельности библиотеки нового формата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0409223"/>
                  </a:ext>
                </a:extLst>
              </a:tr>
              <a:tr h="100757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посещений библиотек (на 1 жителя в год) (комплектование книжных фондов муниципальных общедоступных библиотек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пандемией уменьшилось количество пользователей библиотек</a:t>
                      </a:r>
                    </a:p>
                    <a:p>
                      <a:pPr algn="ctr"/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5421601"/>
                  </a:ext>
                </a:extLst>
              </a:tr>
              <a:tr h="541107">
                <a:tc>
                  <a:txBody>
                    <a:bodyPr/>
                    <a:lstStyle/>
                    <a:p>
                      <a:pPr algn="l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Количество посещений организаций культуры (профессиональных театров) по отношению к уровню 2010 года</a:t>
                      </a:r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по отношению к базовому году</a:t>
                      </a:r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150/210</a:t>
                      </a:r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157/287</a:t>
                      </a: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104,7/136,7</a:t>
                      </a: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/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extLst>
                  <a:ext uri="{0D108BD9-81ED-4DB2-BD59-A6C34878D82A}">
                    <a16:rowId xmlns:a16="http://schemas.microsoft.com/office/drawing/2014/main" xmlns="" val="41837733"/>
                  </a:ext>
                </a:extLst>
              </a:tr>
              <a:tr h="385616">
                <a:tc>
                  <a:txBody>
                    <a:bodyPr/>
                    <a:lstStyle/>
                    <a:p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Количество праздничных и культурно-массовых мероприятий, в т.ч. творческих фестивалей и конкурсов</a:t>
                      </a:r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extLst>
                  <a:ext uri="{0D108BD9-81ED-4DB2-BD59-A6C34878D82A}">
                    <a16:rowId xmlns:a16="http://schemas.microsoft.com/office/drawing/2014/main" xmlns="" val="2168816275"/>
                  </a:ext>
                </a:extLst>
              </a:tr>
              <a:tr h="852088">
                <a:tc>
                  <a:txBody>
                    <a:bodyPr/>
                    <a:lstStyle/>
                    <a:p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отремонтированных объектов организаций культуры (по которым проведен текущий ремонт, техническое переоснащение современным непроизводственным оборудованием и благоустройство территории)</a:t>
                      </a:r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/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extLst>
                  <a:ext uri="{0D108BD9-81ED-4DB2-BD59-A6C34878D82A}">
                    <a16:rowId xmlns:a16="http://schemas.microsoft.com/office/drawing/2014/main" xmlns="" val="3381622936"/>
                  </a:ext>
                </a:extLst>
              </a:tr>
              <a:tr h="553186">
                <a:tc>
                  <a:txBody>
                    <a:bodyPr/>
                    <a:lstStyle/>
                    <a:p>
                      <a:endParaRPr lang="ru-RU" sz="125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50" baseline="0" dirty="0"/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endParaRPr lang="ru-RU" sz="1250" baseline="0" dirty="0"/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endParaRPr lang="ru-RU" sz="1250" baseline="0" dirty="0"/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endParaRPr lang="ru-RU" sz="1250" baseline="0" dirty="0"/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endParaRPr lang="ru-RU" sz="1250" baseline="0" dirty="0"/>
                    </a:p>
                  </a:txBody>
                  <a:tcPr marL="12700" marR="12700" marT="9524" marB="0"/>
                </a:tc>
                <a:extLst>
                  <a:ext uri="{0D108BD9-81ED-4DB2-BD59-A6C34878D82A}">
                    <a16:rowId xmlns:a16="http://schemas.microsoft.com/office/drawing/2014/main" xmlns="" val="3172449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4159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C8C9B3A-61BA-41C2-B7BC-9DCDCAD90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21329"/>
              </p:ext>
            </p:extLst>
          </p:nvPr>
        </p:nvGraphicFramePr>
        <p:xfrm>
          <a:off x="179120" y="1176089"/>
          <a:ext cx="11653652" cy="51550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04994">
                  <a:extLst>
                    <a:ext uri="{9D8B030D-6E8A-4147-A177-3AD203B41FA5}">
                      <a16:colId xmlns:a16="http://schemas.microsoft.com/office/drawing/2014/main" xmlns="" val="497858126"/>
                    </a:ext>
                  </a:extLst>
                </a:gridCol>
                <a:gridCol w="1323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2447">
                  <a:extLst>
                    <a:ext uri="{9D8B030D-6E8A-4147-A177-3AD203B41FA5}">
                      <a16:colId xmlns:a16="http://schemas.microsoft.com/office/drawing/2014/main" xmlns="" val="3922917719"/>
                    </a:ext>
                  </a:extLst>
                </a:gridCol>
                <a:gridCol w="1411711">
                  <a:extLst>
                    <a:ext uri="{9D8B030D-6E8A-4147-A177-3AD203B41FA5}">
                      <a16:colId xmlns:a16="http://schemas.microsoft.com/office/drawing/2014/main" xmlns="" val="3530365374"/>
                    </a:ext>
                  </a:extLst>
                </a:gridCol>
                <a:gridCol w="1507554">
                  <a:extLst>
                    <a:ext uri="{9D8B030D-6E8A-4147-A177-3AD203B41FA5}">
                      <a16:colId xmlns:a16="http://schemas.microsoft.com/office/drawing/2014/main" xmlns="" val="2099077970"/>
                    </a:ext>
                  </a:extLst>
                </a:gridCol>
                <a:gridCol w="2203623">
                  <a:extLst>
                    <a:ext uri="{9D8B030D-6E8A-4147-A177-3AD203B41FA5}">
                      <a16:colId xmlns:a16="http://schemas.microsoft.com/office/drawing/2014/main" xmlns="" val="2050695163"/>
                    </a:ext>
                  </a:extLst>
                </a:gridCol>
              </a:tblGrid>
              <a:tr h="875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39926102"/>
                  </a:ext>
                </a:extLst>
              </a:tr>
              <a:tr h="26358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«Культура" на 2020-2024 годы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19397840"/>
                  </a:ext>
                </a:extLst>
              </a:tr>
              <a:tr h="753562">
                <a:tc>
                  <a:txBody>
                    <a:bodyPr/>
                    <a:lstStyle/>
                    <a:p>
                      <a:r>
                        <a:rPr kumimoji="0" lang="ru-RU" sz="13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детей, привлекаемых к участию в творческих мероприятиях сферы культуры</a:t>
                      </a:r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пандемией уменьшилось количество пользователей библиотек</a:t>
                      </a:r>
                    </a:p>
                    <a:p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8497054"/>
                  </a:ext>
                </a:extLst>
              </a:tr>
              <a:tr h="753562">
                <a:tc>
                  <a:txBody>
                    <a:bodyPr/>
                    <a:lstStyle/>
                    <a:p>
                      <a:r>
                        <a:rPr kumimoji="0" lang="ru-RU" sz="13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Количество созданных (реконструированных) и капитально отремонтированных объектов организаций культуры</a:t>
                      </a:r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2538827"/>
                  </a:ext>
                </a:extLst>
              </a:tr>
              <a:tr h="922464">
                <a:tc>
                  <a:txBody>
                    <a:bodyPr/>
                    <a:lstStyle/>
                    <a:p>
                      <a:r>
                        <a:rPr kumimoji="0" lang="ru-RU" sz="13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муниципальных учреждений культуры Московской области, по которым осуществлено развитие материально-технической базы (в части увеличения стоимости основных средств)</a:t>
                      </a:r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4302250"/>
                  </a:ext>
                </a:extLst>
              </a:tr>
              <a:tr h="584661">
                <a:tc>
                  <a:txBody>
                    <a:bodyPr/>
                    <a:lstStyle/>
                    <a:p>
                      <a:r>
                        <a:rPr kumimoji="0" lang="ru-RU" sz="13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4678606"/>
                  </a:ext>
                </a:extLst>
              </a:tr>
              <a:tr h="603280">
                <a:tc>
                  <a:txBody>
                    <a:bodyPr/>
                    <a:lstStyle/>
                    <a:p>
                      <a:r>
                        <a:rPr kumimoji="0" lang="ru-RU" sz="13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в возрасте от 7 до 15 лет, обучающихся по предпрофессиональным программам в области искусств</a:t>
                      </a:r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269822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DA037A-E97D-42C6-BE4A-D5A7AA9C0937}"/>
              </a:ext>
            </a:extLst>
          </p:cNvPr>
          <p:cNvSpPr txBox="1"/>
          <p:nvPr/>
        </p:nvSpPr>
        <p:spPr>
          <a:xfrm>
            <a:off x="595912" y="220086"/>
            <a:ext cx="99316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111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E62BD4-522A-44BB-9EF5-96053C28063C}"/>
              </a:ext>
            </a:extLst>
          </p:cNvPr>
          <p:cNvSpPr txBox="1"/>
          <p:nvPr/>
        </p:nvSpPr>
        <p:spPr>
          <a:xfrm>
            <a:off x="543208" y="407406"/>
            <a:ext cx="10058400" cy="860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87A0AD4F-F151-4932-9D60-2C5CBF981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321461"/>
              </p:ext>
            </p:extLst>
          </p:nvPr>
        </p:nvGraphicFramePr>
        <p:xfrm>
          <a:off x="204510" y="1498903"/>
          <a:ext cx="11290804" cy="48994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96575">
                  <a:extLst>
                    <a:ext uri="{9D8B030D-6E8A-4147-A177-3AD203B41FA5}">
                      <a16:colId xmlns:a16="http://schemas.microsoft.com/office/drawing/2014/main" xmlns="" val="3197347503"/>
                    </a:ext>
                  </a:extLst>
                </a:gridCol>
                <a:gridCol w="1199080">
                  <a:extLst>
                    <a:ext uri="{9D8B030D-6E8A-4147-A177-3AD203B41FA5}">
                      <a16:colId xmlns:a16="http://schemas.microsoft.com/office/drawing/2014/main" xmlns="" val="3608798861"/>
                    </a:ext>
                  </a:extLst>
                </a:gridCol>
                <a:gridCol w="1390933">
                  <a:extLst>
                    <a:ext uri="{9D8B030D-6E8A-4147-A177-3AD203B41FA5}">
                      <a16:colId xmlns:a16="http://schemas.microsoft.com/office/drawing/2014/main" xmlns="" val="4074448925"/>
                    </a:ext>
                  </a:extLst>
                </a:gridCol>
                <a:gridCol w="1520826">
                  <a:extLst>
                    <a:ext uri="{9D8B030D-6E8A-4147-A177-3AD203B41FA5}">
                      <a16:colId xmlns:a16="http://schemas.microsoft.com/office/drawing/2014/main" xmlns="" val="1506745777"/>
                    </a:ext>
                  </a:extLst>
                </a:gridCol>
                <a:gridCol w="1537063">
                  <a:extLst>
                    <a:ext uri="{9D8B030D-6E8A-4147-A177-3AD203B41FA5}">
                      <a16:colId xmlns:a16="http://schemas.microsoft.com/office/drawing/2014/main" xmlns="" val="3215936609"/>
                    </a:ext>
                  </a:extLst>
                </a:gridCol>
                <a:gridCol w="1546327">
                  <a:extLst>
                    <a:ext uri="{9D8B030D-6E8A-4147-A177-3AD203B41FA5}">
                      <a16:colId xmlns:a16="http://schemas.microsoft.com/office/drawing/2014/main" xmlns="" val="497136189"/>
                    </a:ext>
                  </a:extLst>
                </a:gridCol>
              </a:tblGrid>
              <a:tr h="9679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51460383"/>
                  </a:ext>
                </a:extLst>
              </a:tr>
              <a:tr h="30466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«Культура" на 2020-2024 годы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5378930"/>
                  </a:ext>
                </a:extLst>
              </a:tr>
              <a:tr h="776902">
                <a:tc>
                  <a:txBody>
                    <a:bodyPr/>
                    <a:lstStyle/>
                    <a:p>
                      <a:r>
                        <a:rPr kumimoji="0" lang="ru-RU" sz="13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5952032"/>
                  </a:ext>
                </a:extLst>
              </a:tr>
              <a:tr h="776902">
                <a:tc>
                  <a:txBody>
                    <a:bodyPr/>
                    <a:lstStyle/>
                    <a:p>
                      <a:r>
                        <a:rPr kumimoji="0" lang="ru-RU" sz="13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6902">
                <a:tc>
                  <a:txBody>
                    <a:bodyPr/>
                    <a:lstStyle/>
                    <a:p>
                      <a:r>
                        <a:rPr kumimoji="0" lang="ru-RU" sz="13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6902">
                <a:tc>
                  <a:txBody>
                    <a:bodyPr/>
                    <a:lstStyle/>
                    <a:p>
                      <a:pPr font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посетителей парков культуры и отдыха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5254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404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2AB1068D-F70D-48B4-AB2C-72DB2BF81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680699"/>
              </p:ext>
            </p:extLst>
          </p:nvPr>
        </p:nvGraphicFramePr>
        <p:xfrm>
          <a:off x="414867" y="1048019"/>
          <a:ext cx="11231032" cy="53957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63231">
                  <a:extLst>
                    <a:ext uri="{9D8B030D-6E8A-4147-A177-3AD203B41FA5}">
                      <a16:colId xmlns:a16="http://schemas.microsoft.com/office/drawing/2014/main" xmlns="" val="184427545"/>
                    </a:ext>
                  </a:extLst>
                </a:gridCol>
                <a:gridCol w="1163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72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33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08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42502">
                  <a:extLst>
                    <a:ext uri="{9D8B030D-6E8A-4147-A177-3AD203B41FA5}">
                      <a16:colId xmlns:a16="http://schemas.microsoft.com/office/drawing/2014/main" xmlns="" val="3832358225"/>
                    </a:ext>
                  </a:extLst>
                </a:gridCol>
              </a:tblGrid>
              <a:tr h="6124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</a:t>
                      </a:r>
                    </a:p>
                  </a:txBody>
                  <a:tcPr marL="12700" marR="12700" marT="9518" marB="0" anchor="ctr"/>
                </a:tc>
                <a:extLst>
                  <a:ext uri="{0D108BD9-81ED-4DB2-BD59-A6C34878D82A}">
                    <a16:rowId xmlns:a16="http://schemas.microsoft.com/office/drawing/2014/main" xmlns="" val="2889636272"/>
                  </a:ext>
                </a:extLst>
              </a:tr>
              <a:tr h="20556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«Образование" на 2020-2024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extLst>
                  <a:ext uri="{0D108BD9-81ED-4DB2-BD59-A6C34878D82A}">
                    <a16:rowId xmlns:a16="http://schemas.microsoft.com/office/drawing/2014/main" xmlns="" val="3433491710"/>
                  </a:ext>
                </a:extLst>
              </a:tr>
              <a:tr h="57589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до 3-х лет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3618823628"/>
                  </a:ext>
                </a:extLst>
              </a:tr>
              <a:tr h="514811">
                <a:tc>
                  <a:txBody>
                    <a:bodyPr/>
                    <a:lstStyle/>
                    <a:p>
                      <a:r>
                        <a:rPr kumimoji="0" lang="ru-RU" sz="10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от трех до семи лет</a:t>
                      </a:r>
                      <a:endParaRPr lang="ru-RU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2428201378"/>
                  </a:ext>
                </a:extLst>
              </a:tr>
              <a:tr h="1068290">
                <a:tc>
                  <a:txBody>
                    <a:bodyPr/>
                    <a:lstStyle/>
                    <a:p>
                      <a:r>
                        <a:rPr kumimoji="0" lang="ru-RU" sz="10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2859311546"/>
                  </a:ext>
                </a:extLst>
              </a:tr>
              <a:tr h="442862">
                <a:tc>
                  <a:txBody>
                    <a:bodyPr/>
                    <a:lstStyle/>
                    <a:p>
                      <a:r>
                        <a:rPr kumimoji="0" lang="ru-RU" sz="10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lang="ru-RU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110,37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100,34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744765659"/>
                  </a:ext>
                </a:extLst>
              </a:tr>
              <a:tr h="711601">
                <a:tc>
                  <a:txBody>
                    <a:bodyPr/>
                    <a:lstStyle/>
                    <a:p>
                      <a:r>
                        <a:rPr kumimoji="0" lang="ru-RU" sz="10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  <a:endParaRPr lang="ru-RU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4168264001"/>
                  </a:ext>
                </a:extLst>
              </a:tr>
              <a:tr h="992730">
                <a:tc>
                  <a:txBody>
                    <a:bodyPr/>
                    <a:lstStyle/>
                    <a:p>
                      <a:r>
                        <a:rPr kumimoji="0" lang="ru-RU" sz="10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Число детей, охваченных деятельностью детских технопарков "Кванториум" (мобильных технопарков "Кванториум")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 (нарастающим итогом)</a:t>
                      </a:r>
                      <a:endParaRPr lang="ru-RU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0,238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0,238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31865889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740130-6A17-44DE-9ECF-7C87C1FBC853}"/>
              </a:ext>
            </a:extLst>
          </p:cNvPr>
          <p:cNvSpPr txBox="1"/>
          <p:nvPr/>
        </p:nvSpPr>
        <p:spPr>
          <a:xfrm>
            <a:off x="484157" y="106379"/>
            <a:ext cx="101489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70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A763A75-0EE0-4A69-AD61-DA2AE2135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875354"/>
              </p:ext>
            </p:extLst>
          </p:nvPr>
        </p:nvGraphicFramePr>
        <p:xfrm>
          <a:off x="500873" y="1093547"/>
          <a:ext cx="10967227" cy="550190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69951">
                  <a:extLst>
                    <a:ext uri="{9D8B030D-6E8A-4147-A177-3AD203B41FA5}">
                      <a16:colId xmlns:a16="http://schemas.microsoft.com/office/drawing/2014/main" xmlns="" val="4010701913"/>
                    </a:ext>
                  </a:extLst>
                </a:gridCol>
                <a:gridCol w="102259">
                  <a:extLst>
                    <a:ext uri="{9D8B030D-6E8A-4147-A177-3AD203B41FA5}">
                      <a16:colId xmlns:a16="http://schemas.microsoft.com/office/drawing/2014/main" xmlns="" val="3757178749"/>
                    </a:ext>
                  </a:extLst>
                </a:gridCol>
                <a:gridCol w="1066039">
                  <a:extLst>
                    <a:ext uri="{9D8B030D-6E8A-4147-A177-3AD203B41FA5}">
                      <a16:colId xmlns:a16="http://schemas.microsoft.com/office/drawing/2014/main" xmlns="" val="474522513"/>
                    </a:ext>
                  </a:extLst>
                </a:gridCol>
                <a:gridCol w="1407874">
                  <a:extLst>
                    <a:ext uri="{9D8B030D-6E8A-4147-A177-3AD203B41FA5}">
                      <a16:colId xmlns:a16="http://schemas.microsoft.com/office/drawing/2014/main" xmlns="" val="2441757230"/>
                    </a:ext>
                  </a:extLst>
                </a:gridCol>
                <a:gridCol w="1307313">
                  <a:extLst>
                    <a:ext uri="{9D8B030D-6E8A-4147-A177-3AD203B41FA5}">
                      <a16:colId xmlns:a16="http://schemas.microsoft.com/office/drawing/2014/main" xmlns="" val="2559633286"/>
                    </a:ext>
                  </a:extLst>
                </a:gridCol>
                <a:gridCol w="1413791">
                  <a:extLst>
                    <a:ext uri="{9D8B030D-6E8A-4147-A177-3AD203B41FA5}">
                      <a16:colId xmlns:a16="http://schemas.microsoft.com/office/drawing/2014/main" xmlns="" val="1966681700"/>
                    </a:ext>
                  </a:extLst>
                </a:gridCol>
              </a:tblGrid>
              <a:tr h="940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516894817"/>
                  </a:ext>
                </a:extLst>
              </a:tr>
              <a:tr h="35387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защита населения</a:t>
                      </a: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на 2020-2024 годы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1364572"/>
                  </a:ext>
                </a:extLst>
              </a:tr>
              <a:tr h="429802">
                <a:tc gridSpan="2">
                  <a:txBody>
                    <a:bodyPr/>
                    <a:lstStyle/>
                    <a:p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бедности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129,4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759675325"/>
                  </a:ext>
                </a:extLst>
              </a:tr>
              <a:tr h="5281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Активное долголетие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300" b="0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300" b="0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300" b="0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941456630"/>
                  </a:ext>
                </a:extLst>
              </a:tr>
              <a:tr h="6549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Доступная среда – Доступность для инвалидов и других маломобильных групп населения муниципальных приоритетных объектов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994768913"/>
                  </a:ext>
                </a:extLst>
              </a:tr>
              <a:tr h="80588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056293059"/>
                  </a:ext>
                </a:extLst>
              </a:tr>
              <a:tr h="80588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детей-инвалидов в возрасте от 5 до 18 лет, получающих дополнительное образование, в общей численности детей-инвалидов такого возраста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967832540"/>
                  </a:ext>
                </a:extLst>
              </a:tr>
              <a:tr h="98298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6116547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4EB4C8-6BD2-4B7A-94EC-4D2BDC3DC877}"/>
              </a:ext>
            </a:extLst>
          </p:cNvPr>
          <p:cNvSpPr txBox="1"/>
          <p:nvPr/>
        </p:nvSpPr>
        <p:spPr>
          <a:xfrm>
            <a:off x="516048" y="262550"/>
            <a:ext cx="100855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53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54404DB-D409-4C82-B5A4-64BB00991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948367"/>
              </p:ext>
            </p:extLst>
          </p:nvPr>
        </p:nvGraphicFramePr>
        <p:xfrm>
          <a:off x="191996" y="1737274"/>
          <a:ext cx="11441203" cy="44168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98915">
                  <a:extLst>
                    <a:ext uri="{9D8B030D-6E8A-4147-A177-3AD203B41FA5}">
                      <a16:colId xmlns:a16="http://schemas.microsoft.com/office/drawing/2014/main" xmlns="" val="1143913320"/>
                    </a:ext>
                  </a:extLst>
                </a:gridCol>
                <a:gridCol w="1113075">
                  <a:extLst>
                    <a:ext uri="{9D8B030D-6E8A-4147-A177-3AD203B41FA5}">
                      <a16:colId xmlns:a16="http://schemas.microsoft.com/office/drawing/2014/main" xmlns="" val="1179285129"/>
                    </a:ext>
                  </a:extLst>
                </a:gridCol>
                <a:gridCol w="1467609">
                  <a:extLst>
                    <a:ext uri="{9D8B030D-6E8A-4147-A177-3AD203B41FA5}">
                      <a16:colId xmlns:a16="http://schemas.microsoft.com/office/drawing/2014/main" xmlns="" val="2626261833"/>
                    </a:ext>
                  </a:extLst>
                </a:gridCol>
                <a:gridCol w="1393405">
                  <a:extLst>
                    <a:ext uri="{9D8B030D-6E8A-4147-A177-3AD203B41FA5}">
                      <a16:colId xmlns:a16="http://schemas.microsoft.com/office/drawing/2014/main" xmlns="" val="2930158586"/>
                    </a:ext>
                  </a:extLst>
                </a:gridCol>
                <a:gridCol w="1467609">
                  <a:extLst>
                    <a:ext uri="{9D8B030D-6E8A-4147-A177-3AD203B41FA5}">
                      <a16:colId xmlns:a16="http://schemas.microsoft.com/office/drawing/2014/main" xmlns="" val="4086134271"/>
                    </a:ext>
                  </a:extLst>
                </a:gridCol>
                <a:gridCol w="1500590">
                  <a:extLst>
                    <a:ext uri="{9D8B030D-6E8A-4147-A177-3AD203B41FA5}">
                      <a16:colId xmlns:a16="http://schemas.microsoft.com/office/drawing/2014/main" xmlns="" val="3973893265"/>
                    </a:ext>
                  </a:extLst>
                </a:gridCol>
              </a:tblGrid>
              <a:tr h="611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556208879"/>
                  </a:ext>
                </a:extLst>
              </a:tr>
              <a:tr h="261879">
                <a:tc gridSpan="6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2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защита населения</a:t>
                      </a:r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на 2020-2024 годы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3797150"/>
                  </a:ext>
                </a:extLst>
              </a:tr>
              <a:tr h="727444">
                <a:tc>
                  <a:txBody>
                    <a:bodyPr/>
                    <a:lstStyle/>
                    <a:p>
                      <a:pPr fontAlgn="ctr"/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61,5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343184918"/>
                  </a:ext>
                </a:extLst>
              </a:tr>
              <a:tr h="937906">
                <a:tc>
                  <a:txBody>
                    <a:bodyPr/>
                    <a:lstStyle/>
                    <a:p>
                      <a:pPr font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125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45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 НКО, которым оказана поддержка органами местного самоуправления, всего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ru-RU" sz="125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831760532"/>
                  </a:ext>
                </a:extLst>
              </a:tr>
              <a:tr h="56740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СО НКО, которым оказана финансовая поддержка органами местного самоуправления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ru-RU" sz="125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869352248"/>
                  </a:ext>
                </a:extLst>
              </a:tr>
              <a:tr h="766755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в сфере образования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1749,2</a:t>
                      </a:r>
                      <a:endParaRPr lang="ru-RU" sz="125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1749,2</a:t>
                      </a:r>
                      <a:endParaRPr lang="ru-RU" sz="125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ru-RU" sz="125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4083455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6FA89D-E3C2-412A-A319-0B30F1CFC612}"/>
              </a:ext>
            </a:extLst>
          </p:cNvPr>
          <p:cNvSpPr txBox="1"/>
          <p:nvPr/>
        </p:nvSpPr>
        <p:spPr>
          <a:xfrm>
            <a:off x="470780" y="416459"/>
            <a:ext cx="104205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0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7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110060"/>
              </p:ext>
            </p:extLst>
          </p:nvPr>
        </p:nvGraphicFramePr>
        <p:xfrm>
          <a:off x="429530" y="388434"/>
          <a:ext cx="8982099" cy="5684839"/>
        </p:xfrm>
        <a:graphic>
          <a:graphicData uri="http://schemas.openxmlformats.org/drawingml/2006/table">
            <a:tbl>
              <a:tblPr/>
              <a:tblGrid>
                <a:gridCol w="8982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858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бюджетной, налоговой и долговой политики городского округа Лобня в 2021 году</a:t>
                      </a: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Бюджетная и налоговая политика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обеспечение сбалансированности и устойчивости бюджета города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безусловное исполнение принятых социальных обязательств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реализация указов Президента России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повышение эффективности бюджетных расходов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повышение доступности и качества государственных и муниципальных услуг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совершенствование программно-целевого принципа планирования бюджета  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обеспечение открытости и прозрачности бюджетного процесса.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1825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B9B619A-7678-4B9C-810B-DEC445B1D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61728"/>
              </p:ext>
            </p:extLst>
          </p:nvPr>
        </p:nvGraphicFramePr>
        <p:xfrm>
          <a:off x="374650" y="977900"/>
          <a:ext cx="11442699" cy="55899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4872">
                  <a:extLst>
                    <a:ext uri="{9D8B030D-6E8A-4147-A177-3AD203B41FA5}">
                      <a16:colId xmlns:a16="http://schemas.microsoft.com/office/drawing/2014/main" xmlns="" val="3758163966"/>
                    </a:ext>
                  </a:extLst>
                </a:gridCol>
                <a:gridCol w="1370154">
                  <a:extLst>
                    <a:ext uri="{9D8B030D-6E8A-4147-A177-3AD203B41FA5}">
                      <a16:colId xmlns:a16="http://schemas.microsoft.com/office/drawing/2014/main" xmlns="" val="2542109981"/>
                    </a:ext>
                  </a:extLst>
                </a:gridCol>
                <a:gridCol w="1440781">
                  <a:extLst>
                    <a:ext uri="{9D8B030D-6E8A-4147-A177-3AD203B41FA5}">
                      <a16:colId xmlns:a16="http://schemas.microsoft.com/office/drawing/2014/main" xmlns="" val="2256426983"/>
                    </a:ext>
                  </a:extLst>
                </a:gridCol>
                <a:gridCol w="1412530">
                  <a:extLst>
                    <a:ext uri="{9D8B030D-6E8A-4147-A177-3AD203B41FA5}">
                      <a16:colId xmlns:a16="http://schemas.microsoft.com/office/drawing/2014/main" xmlns="" val="191505130"/>
                    </a:ext>
                  </a:extLst>
                </a:gridCol>
                <a:gridCol w="1484362">
                  <a:extLst>
                    <a:ext uri="{9D8B030D-6E8A-4147-A177-3AD203B41FA5}">
                      <a16:colId xmlns:a16="http://schemas.microsoft.com/office/drawing/2014/main" xmlns="" val="3143655069"/>
                    </a:ext>
                  </a:extLst>
                </a:gridCol>
              </a:tblGrid>
              <a:tr h="590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84578524"/>
                  </a:ext>
                </a:extLst>
              </a:tr>
              <a:tr h="25122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«Спорт" на 2020-2024 годы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2119863"/>
                  </a:ext>
                </a:extLst>
              </a:tr>
              <a:tr h="76045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46,7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769108121"/>
                  </a:ext>
                </a:extLst>
              </a:tr>
              <a:tr h="44321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045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Московской области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071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жителей муниципального образования Московской области, занимающихся в спортивных организациях, в общей численности детей и молодежи в возрасте 6-15 лет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071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населения муниципального образования Московской области, занятого в экономике, занимающегося физической культурой и спортом, в общей численности населения занятого в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96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проведенных массовых, официальных, физкультурных и спортивных мероприятий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128,2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6045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жителей муниципального образования Московской области, выполнивших нормативы испытаний (тестов) Всероссийского комплекса "Готов к труду и обороне" (ГТО), в общей численности населения, принявшего участие в испытаниях (тестах)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352940-AAFC-438B-8010-99220C881AD4}"/>
              </a:ext>
            </a:extLst>
          </p:cNvPr>
          <p:cNvSpPr txBox="1"/>
          <p:nvPr/>
        </p:nvSpPr>
        <p:spPr>
          <a:xfrm>
            <a:off x="774700" y="104140"/>
            <a:ext cx="9964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05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BC0FA79-65EB-4CAD-9464-76AB26CF0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225776"/>
              </p:ext>
            </p:extLst>
          </p:nvPr>
        </p:nvGraphicFramePr>
        <p:xfrm>
          <a:off x="434564" y="1356098"/>
          <a:ext cx="10843036" cy="22605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2858">
                  <a:extLst>
                    <a:ext uri="{9D8B030D-6E8A-4147-A177-3AD203B41FA5}">
                      <a16:colId xmlns:a16="http://schemas.microsoft.com/office/drawing/2014/main" xmlns="" val="3506111708"/>
                    </a:ext>
                  </a:extLst>
                </a:gridCol>
                <a:gridCol w="1392258">
                  <a:extLst>
                    <a:ext uri="{9D8B030D-6E8A-4147-A177-3AD203B41FA5}">
                      <a16:colId xmlns:a16="http://schemas.microsoft.com/office/drawing/2014/main" xmlns="" val="3015997669"/>
                    </a:ext>
                  </a:extLst>
                </a:gridCol>
                <a:gridCol w="1508927">
                  <a:extLst>
                    <a:ext uri="{9D8B030D-6E8A-4147-A177-3AD203B41FA5}">
                      <a16:colId xmlns:a16="http://schemas.microsoft.com/office/drawing/2014/main" xmlns="" val="2370974875"/>
                    </a:ext>
                  </a:extLst>
                </a:gridCol>
                <a:gridCol w="1283366">
                  <a:extLst>
                    <a:ext uri="{9D8B030D-6E8A-4147-A177-3AD203B41FA5}">
                      <a16:colId xmlns:a16="http://schemas.microsoft.com/office/drawing/2014/main" xmlns="" val="1066035308"/>
                    </a:ext>
                  </a:extLst>
                </a:gridCol>
                <a:gridCol w="1423370">
                  <a:extLst>
                    <a:ext uri="{9D8B030D-6E8A-4147-A177-3AD203B41FA5}">
                      <a16:colId xmlns:a16="http://schemas.microsoft.com/office/drawing/2014/main" xmlns="" val="1891178821"/>
                    </a:ext>
                  </a:extLst>
                </a:gridCol>
                <a:gridCol w="1462257">
                  <a:extLst>
                    <a:ext uri="{9D8B030D-6E8A-4147-A177-3AD203B41FA5}">
                      <a16:colId xmlns:a16="http://schemas.microsoft.com/office/drawing/2014/main" xmlns="" val="262981984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неисполнения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588622980"/>
                  </a:ext>
                </a:extLst>
              </a:tr>
              <a:tr h="27432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сельского хозяйства»" на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2020-2024 годы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6827240"/>
                  </a:ext>
                </a:extLst>
              </a:tr>
              <a:tr h="599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Площадь земель, обработанных от борщевика Сосновского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194118028"/>
                  </a:ext>
                </a:extLst>
              </a:tr>
              <a:tr h="381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отловленных безнадзорных животных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Животные были пристроены волонтёрами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191814707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BA462AA4-5E2D-4543-A5A0-99D70AE6F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221100"/>
              </p:ext>
            </p:extLst>
          </p:nvPr>
        </p:nvGraphicFramePr>
        <p:xfrm>
          <a:off x="434567" y="4224077"/>
          <a:ext cx="10843034" cy="22605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57394">
                  <a:extLst>
                    <a:ext uri="{9D8B030D-6E8A-4147-A177-3AD203B41FA5}">
                      <a16:colId xmlns:a16="http://schemas.microsoft.com/office/drawing/2014/main" xmlns="" val="637135885"/>
                    </a:ext>
                  </a:extLst>
                </a:gridCol>
                <a:gridCol w="1417953">
                  <a:extLst>
                    <a:ext uri="{9D8B030D-6E8A-4147-A177-3AD203B41FA5}">
                      <a16:colId xmlns:a16="http://schemas.microsoft.com/office/drawing/2014/main" xmlns="" val="1073258609"/>
                    </a:ext>
                  </a:extLst>
                </a:gridCol>
                <a:gridCol w="1479769">
                  <a:extLst>
                    <a:ext uri="{9D8B030D-6E8A-4147-A177-3AD203B41FA5}">
                      <a16:colId xmlns:a16="http://schemas.microsoft.com/office/drawing/2014/main" xmlns="" val="875146593"/>
                    </a:ext>
                  </a:extLst>
                </a:gridCol>
                <a:gridCol w="1558705">
                  <a:extLst>
                    <a:ext uri="{9D8B030D-6E8A-4147-A177-3AD203B41FA5}">
                      <a16:colId xmlns:a16="http://schemas.microsoft.com/office/drawing/2014/main" xmlns="" val="2633230662"/>
                    </a:ext>
                  </a:extLst>
                </a:gridCol>
                <a:gridCol w="2529213">
                  <a:extLst>
                    <a:ext uri="{9D8B030D-6E8A-4147-A177-3AD203B41FA5}">
                      <a16:colId xmlns:a16="http://schemas.microsoft.com/office/drawing/2014/main" xmlns="" val="3470099537"/>
                    </a:ext>
                  </a:extLst>
                </a:gridCol>
              </a:tblGrid>
              <a:tr h="1163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aseline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2810772092"/>
                  </a:ext>
                </a:extLst>
              </a:tr>
              <a:tr h="49860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Экология и окружающая среда</a:t>
                      </a: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на 2020-2024 годы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586749"/>
                  </a:ext>
                </a:extLst>
              </a:tr>
              <a:tr h="5985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населения, вовлеченного в экологические мероприятия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58092893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1F5B06E-7897-4774-BFE2-64FB36BBAE72}"/>
              </a:ext>
            </a:extLst>
          </p:cNvPr>
          <p:cNvSpPr txBox="1"/>
          <p:nvPr/>
        </p:nvSpPr>
        <p:spPr>
          <a:xfrm>
            <a:off x="590700" y="89721"/>
            <a:ext cx="99678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194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642608-502A-4D9B-904E-72E509BA3816}"/>
              </a:ext>
            </a:extLst>
          </p:cNvPr>
          <p:cNvSpPr txBox="1"/>
          <p:nvPr/>
        </p:nvSpPr>
        <p:spPr>
          <a:xfrm>
            <a:off x="226337" y="497941"/>
            <a:ext cx="11000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2237099D-7945-4F47-A741-37265C1F6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981919"/>
              </p:ext>
            </p:extLst>
          </p:nvPr>
        </p:nvGraphicFramePr>
        <p:xfrm>
          <a:off x="307816" y="1520982"/>
          <a:ext cx="10918985" cy="503221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20166">
                  <a:extLst>
                    <a:ext uri="{9D8B030D-6E8A-4147-A177-3AD203B41FA5}">
                      <a16:colId xmlns:a16="http://schemas.microsoft.com/office/drawing/2014/main" xmlns="" val="1159423124"/>
                    </a:ext>
                  </a:extLst>
                </a:gridCol>
                <a:gridCol w="1216197">
                  <a:extLst>
                    <a:ext uri="{9D8B030D-6E8A-4147-A177-3AD203B41FA5}">
                      <a16:colId xmlns:a16="http://schemas.microsoft.com/office/drawing/2014/main" xmlns="" val="3024630309"/>
                    </a:ext>
                  </a:extLst>
                </a:gridCol>
                <a:gridCol w="1333934">
                  <a:extLst>
                    <a:ext uri="{9D8B030D-6E8A-4147-A177-3AD203B41FA5}">
                      <a16:colId xmlns:a16="http://schemas.microsoft.com/office/drawing/2014/main" xmlns="" val="4006693399"/>
                    </a:ext>
                  </a:extLst>
                </a:gridCol>
                <a:gridCol w="1293916">
                  <a:extLst>
                    <a:ext uri="{9D8B030D-6E8A-4147-A177-3AD203B41FA5}">
                      <a16:colId xmlns:a16="http://schemas.microsoft.com/office/drawing/2014/main" xmlns="" val="222391344"/>
                    </a:ext>
                  </a:extLst>
                </a:gridCol>
                <a:gridCol w="1554772">
                  <a:extLst>
                    <a:ext uri="{9D8B030D-6E8A-4147-A177-3AD203B41FA5}">
                      <a16:colId xmlns:a16="http://schemas.microsoft.com/office/drawing/2014/main" xmlns="" val="1606778898"/>
                    </a:ext>
                  </a:extLst>
                </a:gridCol>
              </a:tblGrid>
              <a:tr h="908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xmlns="" val="2228346736"/>
                  </a:ext>
                </a:extLst>
              </a:tr>
              <a:tr h="3629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 и обеспечение безопасности жизнедеятельности населения" </a:t>
                      </a: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2020-2024 годы</a:t>
                      </a:r>
                      <a:endParaRPr lang="ru-RU" sz="13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9705549"/>
                  </a:ext>
                </a:extLst>
              </a:tr>
              <a:tr h="1166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готовности муниципального образования Московской области к действиям по предназначению при возникновении чрезвычайных ситуаций (происшествий) природного и техногенного характера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extLst>
                  <a:ext uri="{0D108BD9-81ED-4DB2-BD59-A6C34878D82A}">
                    <a16:rowId xmlns:a16="http://schemas.microsoft.com/office/drawing/2014/main" xmlns="" val="1017580503"/>
                  </a:ext>
                </a:extLst>
              </a:tr>
              <a:tr h="1166427">
                <a:tc>
                  <a:txBody>
                    <a:bodyPr/>
                    <a:lstStyle/>
                    <a:p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исполнения органом местного самоуправления </a:t>
                      </a:r>
                      <a:b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образования полномочия по обеспечению безопасности </a:t>
                      </a:r>
                      <a:b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людей на воде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700" marR="12700" marT="9525" marB="0"/>
                </a:tc>
                <a:extLst>
                  <a:ext uri="{0D108BD9-81ED-4DB2-BD59-A6C34878D82A}">
                    <a16:rowId xmlns:a16="http://schemas.microsoft.com/office/drawing/2014/main" xmlns="" val="235869404"/>
                  </a:ext>
                </a:extLst>
              </a:tr>
              <a:tr h="1427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среднего времени совместного реагирования нескольких экстренных</a:t>
                      </a:r>
                      <a:b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оперативных служб на </a:t>
                      </a:r>
                      <a:b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обращения населения по единому номеру «112» на территории </a:t>
                      </a:r>
                      <a:b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образования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extLst>
                  <a:ext uri="{0D108BD9-81ED-4DB2-BD59-A6C34878D82A}">
                    <a16:rowId xmlns:a16="http://schemas.microsoft.com/office/drawing/2014/main" xmlns="" val="2074906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9477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8ECCF2-0140-4B5F-B436-06EB49474BB4}"/>
              </a:ext>
            </a:extLst>
          </p:cNvPr>
          <p:cNvSpPr txBox="1"/>
          <p:nvPr/>
        </p:nvSpPr>
        <p:spPr>
          <a:xfrm>
            <a:off x="597529" y="208230"/>
            <a:ext cx="99316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98BC6A75-8DBA-4D7D-A085-2E0CEA670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03753"/>
              </p:ext>
            </p:extLst>
          </p:nvPr>
        </p:nvGraphicFramePr>
        <p:xfrm>
          <a:off x="609600" y="1222218"/>
          <a:ext cx="10782299" cy="54275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79619">
                  <a:extLst>
                    <a:ext uri="{9D8B030D-6E8A-4147-A177-3AD203B41FA5}">
                      <a16:colId xmlns:a16="http://schemas.microsoft.com/office/drawing/2014/main" xmlns="" val="801534138"/>
                    </a:ext>
                  </a:extLst>
                </a:gridCol>
                <a:gridCol w="1102588">
                  <a:extLst>
                    <a:ext uri="{9D8B030D-6E8A-4147-A177-3AD203B41FA5}">
                      <a16:colId xmlns:a16="http://schemas.microsoft.com/office/drawing/2014/main" xmlns="" val="2183175503"/>
                    </a:ext>
                  </a:extLst>
                </a:gridCol>
                <a:gridCol w="1282080">
                  <a:extLst>
                    <a:ext uri="{9D8B030D-6E8A-4147-A177-3AD203B41FA5}">
                      <a16:colId xmlns:a16="http://schemas.microsoft.com/office/drawing/2014/main" xmlns="" val="2952351896"/>
                    </a:ext>
                  </a:extLst>
                </a:gridCol>
                <a:gridCol w="1307367">
                  <a:extLst>
                    <a:ext uri="{9D8B030D-6E8A-4147-A177-3AD203B41FA5}">
                      <a16:colId xmlns:a16="http://schemas.microsoft.com/office/drawing/2014/main" xmlns="" val="787612156"/>
                    </a:ext>
                  </a:extLst>
                </a:gridCol>
                <a:gridCol w="1410645">
                  <a:extLst>
                    <a:ext uri="{9D8B030D-6E8A-4147-A177-3AD203B41FA5}">
                      <a16:colId xmlns:a16="http://schemas.microsoft.com/office/drawing/2014/main" xmlns="" val="3687419877"/>
                    </a:ext>
                  </a:extLst>
                </a:gridCol>
              </a:tblGrid>
              <a:tr h="997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582519887"/>
                  </a:ext>
                </a:extLst>
              </a:tr>
              <a:tr h="42767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 и обеспечение безопасности жизнедеятельности населения" </a:t>
                      </a: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2020-2024 годы</a:t>
                      </a:r>
                      <a:endParaRPr lang="ru-RU" sz="13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2958456"/>
                  </a:ext>
                </a:extLst>
              </a:tr>
              <a:tr h="1176361">
                <a:tc>
                  <a:txBody>
                    <a:bodyPr/>
                    <a:lstStyle/>
                    <a:p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муниципального образования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751762770"/>
                  </a:ext>
                </a:extLst>
              </a:tr>
              <a:tr h="712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степени пожарной защищенности муниципального образования, по отношению к базовому периоду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560188545"/>
                  </a:ext>
                </a:extLst>
              </a:tr>
              <a:tr h="912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процента запасов материально-технических, продовольственных, медицинских и иных средств в целях гражданской обороны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683767525"/>
                  </a:ext>
                </a:extLst>
              </a:tr>
              <a:tr h="1200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степени готовности к использованию по предназначению защитных сооружений и иных объектов ГО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426006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1401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2F1452-4C67-4A4C-BCCD-614BB2D914E6}"/>
              </a:ext>
            </a:extLst>
          </p:cNvPr>
          <p:cNvSpPr txBox="1"/>
          <p:nvPr/>
        </p:nvSpPr>
        <p:spPr>
          <a:xfrm>
            <a:off x="407406" y="119172"/>
            <a:ext cx="99497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E0A0C024-FB57-43C0-85BE-257482ABD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468694"/>
              </p:ext>
            </p:extLst>
          </p:nvPr>
        </p:nvGraphicFramePr>
        <p:xfrm>
          <a:off x="407406" y="1052389"/>
          <a:ext cx="11505193" cy="569820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60078">
                  <a:extLst>
                    <a:ext uri="{9D8B030D-6E8A-4147-A177-3AD203B41FA5}">
                      <a16:colId xmlns:a16="http://schemas.microsoft.com/office/drawing/2014/main" xmlns="" val="2944255473"/>
                    </a:ext>
                  </a:extLst>
                </a:gridCol>
                <a:gridCol w="1386260">
                  <a:extLst>
                    <a:ext uri="{9D8B030D-6E8A-4147-A177-3AD203B41FA5}">
                      <a16:colId xmlns:a16="http://schemas.microsoft.com/office/drawing/2014/main" xmlns="" val="3861588358"/>
                    </a:ext>
                  </a:extLst>
                </a:gridCol>
                <a:gridCol w="1457715">
                  <a:extLst>
                    <a:ext uri="{9D8B030D-6E8A-4147-A177-3AD203B41FA5}">
                      <a16:colId xmlns:a16="http://schemas.microsoft.com/office/drawing/2014/main" xmlns="" val="4153706448"/>
                    </a:ext>
                  </a:extLst>
                </a:gridCol>
                <a:gridCol w="1400551">
                  <a:extLst>
                    <a:ext uri="{9D8B030D-6E8A-4147-A177-3AD203B41FA5}">
                      <a16:colId xmlns:a16="http://schemas.microsoft.com/office/drawing/2014/main" xmlns="" val="975310676"/>
                    </a:ext>
                  </a:extLst>
                </a:gridCol>
                <a:gridCol w="1500589">
                  <a:extLst>
                    <a:ext uri="{9D8B030D-6E8A-4147-A177-3AD203B41FA5}">
                      <a16:colId xmlns:a16="http://schemas.microsoft.com/office/drawing/2014/main" xmlns="" val="1861775490"/>
                    </a:ext>
                  </a:extLst>
                </a:gridCol>
              </a:tblGrid>
              <a:tr h="907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3505805656"/>
                  </a:ext>
                </a:extLst>
              </a:tr>
              <a:tr h="29771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«Жилище" на 2020-2024 годы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2975369"/>
                  </a:ext>
                </a:extLst>
              </a:tr>
              <a:tr h="48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молодых семей, получивших свидетельство о праве на получение социальной выплаты 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949436869"/>
                  </a:ext>
                </a:extLst>
              </a:tr>
              <a:tr h="67892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3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«Количество участников подпрограммы, получивших финансовую помощь, предоставляемую для погашения основной части долга по ипотечному жилищному кредиту (I этап)»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44520214"/>
                  </a:ext>
                </a:extLst>
              </a:tr>
              <a:tr h="20518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 в отчетном году 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  <a:p>
                      <a:pPr algn="ctr" fontAlgn="ctr"/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816984830"/>
                  </a:ext>
                </a:extLst>
              </a:tr>
              <a:tr h="1267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 детей - сирот и детей, оставшихся без попечения родителей, лиц из 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89242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0537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F39CC2-B2D5-4808-9C3F-92FCA4343B74}"/>
              </a:ext>
            </a:extLst>
          </p:cNvPr>
          <p:cNvSpPr txBox="1"/>
          <p:nvPr/>
        </p:nvSpPr>
        <p:spPr>
          <a:xfrm>
            <a:off x="398352" y="117695"/>
            <a:ext cx="11260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0073E18-647E-494F-B18E-DC85A5626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322700"/>
              </p:ext>
            </p:extLst>
          </p:nvPr>
        </p:nvGraphicFramePr>
        <p:xfrm>
          <a:off x="398353" y="1081566"/>
          <a:ext cx="11590448" cy="58357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82523">
                  <a:extLst>
                    <a:ext uri="{9D8B030D-6E8A-4147-A177-3AD203B41FA5}">
                      <a16:colId xmlns:a16="http://schemas.microsoft.com/office/drawing/2014/main" xmlns="" val="1808818377"/>
                    </a:ext>
                  </a:extLst>
                </a:gridCol>
                <a:gridCol w="1062149">
                  <a:extLst>
                    <a:ext uri="{9D8B030D-6E8A-4147-A177-3AD203B41FA5}">
                      <a16:colId xmlns:a16="http://schemas.microsoft.com/office/drawing/2014/main" xmlns="" val="2909857306"/>
                    </a:ext>
                  </a:extLst>
                </a:gridCol>
                <a:gridCol w="1174196">
                  <a:extLst>
                    <a:ext uri="{9D8B030D-6E8A-4147-A177-3AD203B41FA5}">
                      <a16:colId xmlns:a16="http://schemas.microsoft.com/office/drawing/2014/main" xmlns="" val="585423266"/>
                    </a:ext>
                  </a:extLst>
                </a:gridCol>
                <a:gridCol w="1123693">
                  <a:extLst>
                    <a:ext uri="{9D8B030D-6E8A-4147-A177-3AD203B41FA5}">
                      <a16:colId xmlns:a16="http://schemas.microsoft.com/office/drawing/2014/main" xmlns="" val="2266330497"/>
                    </a:ext>
                  </a:extLst>
                </a:gridCol>
                <a:gridCol w="1237324">
                  <a:extLst>
                    <a:ext uri="{9D8B030D-6E8A-4147-A177-3AD203B41FA5}">
                      <a16:colId xmlns:a16="http://schemas.microsoft.com/office/drawing/2014/main" xmlns="" val="564748712"/>
                    </a:ext>
                  </a:extLst>
                </a:gridCol>
                <a:gridCol w="3110563">
                  <a:extLst>
                    <a:ext uri="{9D8B030D-6E8A-4147-A177-3AD203B41FA5}">
                      <a16:colId xmlns:a16="http://schemas.microsoft.com/office/drawing/2014/main" xmlns="" val="1263895571"/>
                    </a:ext>
                  </a:extLst>
                </a:gridCol>
              </a:tblGrid>
              <a:tr h="571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>
                  <a:txBody>
                    <a:bodyPr/>
                    <a:lstStyle/>
                    <a:p>
                      <a:r>
                        <a:rPr lang="ru-RU" sz="12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неисполнения</a:t>
                      </a:r>
                      <a:endParaRPr lang="ru-RU" dirty="0"/>
                    </a:p>
                  </a:txBody>
                  <a:tcPr marL="12700" marR="12700" marT="9526" marB="0" anchor="ctr"/>
                </a:tc>
                <a:extLst>
                  <a:ext uri="{0D108BD9-81ED-4DB2-BD59-A6C34878D82A}">
                    <a16:rowId xmlns:a16="http://schemas.microsoft.com/office/drawing/2014/main" xmlns="" val="2862146289"/>
                  </a:ext>
                </a:extLst>
              </a:tr>
              <a:tr h="30243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2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и развитие инженерной инфраструктуры и энергоэффективности» на 2020-2024 годы</a:t>
                      </a:r>
                    </a:p>
                  </a:txBody>
                  <a:tcPr marL="12700" marR="12700" marT="952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4950518"/>
                  </a:ext>
                </a:extLst>
              </a:tr>
              <a:tr h="652006">
                <a:tc>
                  <a:txBody>
                    <a:bodyPr/>
                    <a:lstStyle/>
                    <a:p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актуализированных схем теплоснабжения, водоснабжения и водоотведения, программ комплексного развития коммунальной инфраструктуры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5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5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5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5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/>
                      <a:endParaRPr lang="ru-RU" sz="125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6" marB="0"/>
                </a:tc>
                <a:extLst>
                  <a:ext uri="{0D108BD9-81ED-4DB2-BD59-A6C34878D82A}">
                    <a16:rowId xmlns:a16="http://schemas.microsoft.com/office/drawing/2014/main" xmlns="" val="3089192713"/>
                  </a:ext>
                </a:extLst>
              </a:tr>
              <a:tr h="6520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созданных и восстановленных объектов коммунальной инфраструктуры (котельные, ЦТП, сети) 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extLst>
                  <a:ext uri="{0D108BD9-81ED-4DB2-BD59-A6C34878D82A}">
                    <a16:rowId xmlns:a16="http://schemas.microsoft.com/office/drawing/2014/main" xmlns="" val="556667207"/>
                  </a:ext>
                </a:extLst>
              </a:tr>
              <a:tr h="473385">
                <a:tc>
                  <a:txBody>
                    <a:bodyPr/>
                    <a:lstStyle/>
                    <a:p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готовности объектов жилищно-коммунального хозяйства городского округа к осенне-зимнему периоду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5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5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5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5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/>
                      <a:endParaRPr lang="ru-RU" sz="125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6" marB="0"/>
                </a:tc>
                <a:extLst>
                  <a:ext uri="{0D108BD9-81ED-4DB2-BD59-A6C34878D82A}">
                    <a16:rowId xmlns:a16="http://schemas.microsoft.com/office/drawing/2014/main" xmlns="" val="4107931046"/>
                  </a:ext>
                </a:extLst>
              </a:tr>
              <a:tr h="6520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В, С, </a:t>
                      </a:r>
                      <a:r>
                        <a:rPr lang="en-US" sz="125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extLst>
                  <a:ext uri="{0D108BD9-81ED-4DB2-BD59-A6C34878D82A}">
                    <a16:rowId xmlns:a16="http://schemas.microsoft.com/office/drawing/2014/main" xmlns="" val="166081155"/>
                  </a:ext>
                </a:extLst>
              </a:tr>
              <a:tr h="24901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99,57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здания, в которых размещены муниципальные бюджетные учреждения, оснащены приборами учета энергетических ресурсов в полной мере, кроме одного: не установлен прибор учета тепловой  энергии в здании спортшколы (ул.40 лет Октября, д.2) МБУ "Центр физической культуры и спорта города Лобня" - здание имеет высокий процент износа, и рассматривается вопрос его дальнейшей эксплуатации</a:t>
                      </a:r>
                    </a:p>
                  </a:txBody>
                  <a:tcPr marL="12700" marR="12700" marT="9526" marB="0"/>
                </a:tc>
                <a:extLst>
                  <a:ext uri="{0D108BD9-81ED-4DB2-BD59-A6C34878D82A}">
                    <a16:rowId xmlns:a16="http://schemas.microsoft.com/office/drawing/2014/main" xmlns="" val="1603883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8670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6F61AF-3B4E-47C7-B5D5-B2A4473095AB}"/>
              </a:ext>
            </a:extLst>
          </p:cNvPr>
          <p:cNvSpPr txBox="1"/>
          <p:nvPr/>
        </p:nvSpPr>
        <p:spPr>
          <a:xfrm>
            <a:off x="609599" y="208229"/>
            <a:ext cx="100372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A1C4520-FFA9-401E-B1EE-4952CC41E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121103"/>
              </p:ext>
            </p:extLst>
          </p:nvPr>
        </p:nvGraphicFramePr>
        <p:xfrm>
          <a:off x="609599" y="1245354"/>
          <a:ext cx="10998201" cy="54832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89244">
                  <a:extLst>
                    <a:ext uri="{9D8B030D-6E8A-4147-A177-3AD203B41FA5}">
                      <a16:colId xmlns:a16="http://schemas.microsoft.com/office/drawing/2014/main" xmlns="" val="351506250"/>
                    </a:ext>
                  </a:extLst>
                </a:gridCol>
                <a:gridCol w="1300115">
                  <a:extLst>
                    <a:ext uri="{9D8B030D-6E8A-4147-A177-3AD203B41FA5}">
                      <a16:colId xmlns:a16="http://schemas.microsoft.com/office/drawing/2014/main" xmlns="" val="349030409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xmlns="" val="2949697396"/>
                    </a:ext>
                  </a:extLst>
                </a:gridCol>
                <a:gridCol w="1333453">
                  <a:extLst>
                    <a:ext uri="{9D8B030D-6E8A-4147-A177-3AD203B41FA5}">
                      <a16:colId xmlns:a16="http://schemas.microsoft.com/office/drawing/2014/main" xmlns="" val="2928539602"/>
                    </a:ext>
                  </a:extLst>
                </a:gridCol>
                <a:gridCol w="1491799">
                  <a:extLst>
                    <a:ext uri="{9D8B030D-6E8A-4147-A177-3AD203B41FA5}">
                      <a16:colId xmlns:a16="http://schemas.microsoft.com/office/drawing/2014/main" xmlns="" val="3256798296"/>
                    </a:ext>
                  </a:extLst>
                </a:gridCol>
                <a:gridCol w="1566806">
                  <a:extLst>
                    <a:ext uri="{9D8B030D-6E8A-4147-A177-3AD203B41FA5}">
                      <a16:colId xmlns:a16="http://schemas.microsoft.com/office/drawing/2014/main" xmlns="" val="3824155327"/>
                    </a:ext>
                  </a:extLst>
                </a:gridCol>
              </a:tblGrid>
              <a:tr h="724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неисполнения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69183660"/>
                  </a:ext>
                </a:extLst>
              </a:tr>
              <a:tr h="3459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«Предпринимательство" на 2020-2024 годы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9597200"/>
                  </a:ext>
                </a:extLst>
              </a:tr>
              <a:tr h="524489">
                <a:tc>
                  <a:txBody>
                    <a:bodyPr/>
                    <a:lstStyle/>
                    <a:p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5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37,27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50,43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135,3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404278099"/>
                  </a:ext>
                </a:extLst>
              </a:tr>
              <a:tr h="537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заполняемости многофункциональных индустриальных парков, технологических парков, промышленных площадок 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113,6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872426252"/>
                  </a:ext>
                </a:extLst>
              </a:tr>
              <a:tr h="517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многофункциональных индустриальных парков, технологических парков, промышленных площадок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98191127"/>
                  </a:ext>
                </a:extLst>
              </a:tr>
              <a:tr h="8529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50" baseline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520695804"/>
                  </a:ext>
                </a:extLst>
              </a:tr>
              <a:tr h="517615">
                <a:tc>
                  <a:txBody>
                    <a:bodyPr/>
                    <a:lstStyle/>
                    <a:p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Темп роста (индекс роста) физического объема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бюджета.</a:t>
                      </a:r>
                      <a:endParaRPr lang="ru-RU" sz="125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83,2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121,3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148689999"/>
                  </a:ext>
                </a:extLst>
              </a:tr>
              <a:tr h="665337">
                <a:tc>
                  <a:txBody>
                    <a:bodyPr/>
                    <a:lstStyle/>
                    <a:p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созданных рабочих мест</a:t>
                      </a:r>
                      <a:endParaRPr lang="ru-RU" sz="125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635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635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442309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9651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08E5A0-8D13-4683-BB09-9F664E87C00B}"/>
              </a:ext>
            </a:extLst>
          </p:cNvPr>
          <p:cNvSpPr txBox="1"/>
          <p:nvPr/>
        </p:nvSpPr>
        <p:spPr>
          <a:xfrm>
            <a:off x="525101" y="153909"/>
            <a:ext cx="10085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EAACE6F6-AA71-4E9B-BE56-5E63D08E5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343436"/>
              </p:ext>
            </p:extLst>
          </p:nvPr>
        </p:nvGraphicFramePr>
        <p:xfrm>
          <a:off x="609600" y="1176950"/>
          <a:ext cx="11099801" cy="52604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12404">
                  <a:extLst>
                    <a:ext uri="{9D8B030D-6E8A-4147-A177-3AD203B41FA5}">
                      <a16:colId xmlns:a16="http://schemas.microsoft.com/office/drawing/2014/main" xmlns="" val="4144304239"/>
                    </a:ext>
                  </a:extLst>
                </a:gridCol>
                <a:gridCol w="1178312">
                  <a:extLst>
                    <a:ext uri="{9D8B030D-6E8A-4147-A177-3AD203B41FA5}">
                      <a16:colId xmlns:a16="http://schemas.microsoft.com/office/drawing/2014/main" xmlns="" val="2917671490"/>
                    </a:ext>
                  </a:extLst>
                </a:gridCol>
                <a:gridCol w="1339724">
                  <a:extLst>
                    <a:ext uri="{9D8B030D-6E8A-4147-A177-3AD203B41FA5}">
                      <a16:colId xmlns:a16="http://schemas.microsoft.com/office/drawing/2014/main" xmlns="" val="2715166383"/>
                    </a:ext>
                  </a:extLst>
                </a:gridCol>
                <a:gridCol w="1283230">
                  <a:extLst>
                    <a:ext uri="{9D8B030D-6E8A-4147-A177-3AD203B41FA5}">
                      <a16:colId xmlns:a16="http://schemas.microsoft.com/office/drawing/2014/main" xmlns="" val="3777875292"/>
                    </a:ext>
                  </a:extLst>
                </a:gridCol>
                <a:gridCol w="1525348">
                  <a:extLst>
                    <a:ext uri="{9D8B030D-6E8A-4147-A177-3AD203B41FA5}">
                      <a16:colId xmlns:a16="http://schemas.microsoft.com/office/drawing/2014/main" xmlns="" val="3530888572"/>
                    </a:ext>
                  </a:extLst>
                </a:gridCol>
                <a:gridCol w="1460783">
                  <a:extLst>
                    <a:ext uri="{9D8B030D-6E8A-4147-A177-3AD203B41FA5}">
                      <a16:colId xmlns:a16="http://schemas.microsoft.com/office/drawing/2014/main" xmlns="" val="1652136013"/>
                    </a:ext>
                  </a:extLst>
                </a:gridCol>
              </a:tblGrid>
              <a:tr h="762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неисполнения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439590836"/>
                  </a:ext>
                </a:extLst>
              </a:tr>
              <a:tr h="32671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«Предпринимательство" на 2020-2024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6646334"/>
                  </a:ext>
                </a:extLst>
              </a:tr>
              <a:tr h="746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Производительность труда в базовых несырьевых отраслях экономики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связи с пандемией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42696419"/>
                  </a:ext>
                </a:extLst>
              </a:tr>
              <a:tr h="746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3315,75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497629589"/>
                  </a:ext>
                </a:extLst>
              </a:tr>
              <a:tr h="689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объявленных торгов)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Предъявление чрезмерных требований к участникам закупки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78247910"/>
                  </a:ext>
                </a:extLst>
              </a:tr>
              <a:tr h="413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несостоявшихся торгов от общего количества объявленных торгов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778996481"/>
                  </a:ext>
                </a:extLst>
              </a:tr>
              <a:tr h="495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общей экономии денежных средств от общей суммы состоявшихся торгов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Корректность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обоснования НМЦК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204050088"/>
                  </a:ext>
                </a:extLst>
              </a:tr>
              <a:tr h="1079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 44-ФЗ «О контрактной системе в сфере закупок товаров, работ, услуг для обеспечения государственных и муниципальных нужд»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60,78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4269910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4176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351CFC-942B-4B4D-89DF-A79181F94F62}"/>
              </a:ext>
            </a:extLst>
          </p:cNvPr>
          <p:cNvSpPr txBox="1"/>
          <p:nvPr/>
        </p:nvSpPr>
        <p:spPr>
          <a:xfrm>
            <a:off x="298765" y="181069"/>
            <a:ext cx="9976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21B697EB-7290-43C2-860C-E464A54BA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58028"/>
              </p:ext>
            </p:extLst>
          </p:nvPr>
        </p:nvGraphicFramePr>
        <p:xfrm>
          <a:off x="416458" y="1371600"/>
          <a:ext cx="11280241" cy="53053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22296">
                  <a:extLst>
                    <a:ext uri="{9D8B030D-6E8A-4147-A177-3AD203B41FA5}">
                      <a16:colId xmlns:a16="http://schemas.microsoft.com/office/drawing/2014/main" xmlns="" val="475824626"/>
                    </a:ext>
                  </a:extLst>
                </a:gridCol>
                <a:gridCol w="1393696">
                  <a:extLst>
                    <a:ext uri="{9D8B030D-6E8A-4147-A177-3AD203B41FA5}">
                      <a16:colId xmlns:a16="http://schemas.microsoft.com/office/drawing/2014/main" xmlns="" val="3559018787"/>
                    </a:ext>
                  </a:extLst>
                </a:gridCol>
                <a:gridCol w="1350815">
                  <a:extLst>
                    <a:ext uri="{9D8B030D-6E8A-4147-A177-3AD203B41FA5}">
                      <a16:colId xmlns:a16="http://schemas.microsoft.com/office/drawing/2014/main" xmlns="" val="1871580279"/>
                    </a:ext>
                  </a:extLst>
                </a:gridCol>
                <a:gridCol w="1500904">
                  <a:extLst>
                    <a:ext uri="{9D8B030D-6E8A-4147-A177-3AD203B41FA5}">
                      <a16:colId xmlns:a16="http://schemas.microsoft.com/office/drawing/2014/main" xmlns="" val="860094145"/>
                    </a:ext>
                  </a:extLst>
                </a:gridCol>
                <a:gridCol w="1468741">
                  <a:extLst>
                    <a:ext uri="{9D8B030D-6E8A-4147-A177-3AD203B41FA5}">
                      <a16:colId xmlns:a16="http://schemas.microsoft.com/office/drawing/2014/main" xmlns="" val="741136477"/>
                    </a:ext>
                  </a:extLst>
                </a:gridCol>
                <a:gridCol w="1543789">
                  <a:extLst>
                    <a:ext uri="{9D8B030D-6E8A-4147-A177-3AD203B41FA5}">
                      <a16:colId xmlns:a16="http://schemas.microsoft.com/office/drawing/2014/main" xmlns="" val="3189877756"/>
                    </a:ext>
                  </a:extLst>
                </a:gridCol>
              </a:tblGrid>
              <a:tr h="983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неисполнения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721544209"/>
                  </a:ext>
                </a:extLst>
              </a:tr>
              <a:tr h="43422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«Предпринимательство" на 2020-2024 годы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936832"/>
                  </a:ext>
                </a:extLst>
              </a:tr>
              <a:tr h="1172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16,95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16,95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4121711410"/>
                  </a:ext>
                </a:extLst>
              </a:tr>
              <a:tr h="963854">
                <a:tc>
                  <a:txBody>
                    <a:bodyPr/>
                    <a:lstStyle/>
                    <a:p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5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409,41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436,7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35508320"/>
                  </a:ext>
                </a:extLst>
              </a:tr>
              <a:tr h="79373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вновь созданных субъектов малого и среднего бизнеса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5816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самозанятых граждан, зафиксировавших свой статус, с учетом введения налогового режима для самозанятых, нарастающим итогом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176,9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3586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A213FC-2963-4E5C-90F7-9538A871A8D7}"/>
              </a:ext>
            </a:extLst>
          </p:cNvPr>
          <p:cNvSpPr txBox="1"/>
          <p:nvPr/>
        </p:nvSpPr>
        <p:spPr>
          <a:xfrm>
            <a:off x="108642" y="271605"/>
            <a:ext cx="103118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B0F65F26-A04D-43A1-AB89-6C8E1555E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797558"/>
              </p:ext>
            </p:extLst>
          </p:nvPr>
        </p:nvGraphicFramePr>
        <p:xfrm>
          <a:off x="217282" y="1520982"/>
          <a:ext cx="9993516" cy="311451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38117">
                  <a:extLst>
                    <a:ext uri="{9D8B030D-6E8A-4147-A177-3AD203B41FA5}">
                      <a16:colId xmlns:a16="http://schemas.microsoft.com/office/drawing/2014/main" xmlns="" val="1012022420"/>
                    </a:ext>
                  </a:extLst>
                </a:gridCol>
                <a:gridCol w="1044833">
                  <a:extLst>
                    <a:ext uri="{9D8B030D-6E8A-4147-A177-3AD203B41FA5}">
                      <a16:colId xmlns:a16="http://schemas.microsoft.com/office/drawing/2014/main" xmlns="" val="1527769507"/>
                    </a:ext>
                  </a:extLst>
                </a:gridCol>
                <a:gridCol w="1327553">
                  <a:extLst>
                    <a:ext uri="{9D8B030D-6E8A-4147-A177-3AD203B41FA5}">
                      <a16:colId xmlns:a16="http://schemas.microsoft.com/office/drawing/2014/main" xmlns="" val="3049770125"/>
                    </a:ext>
                  </a:extLst>
                </a:gridCol>
                <a:gridCol w="1192889">
                  <a:extLst>
                    <a:ext uri="{9D8B030D-6E8A-4147-A177-3AD203B41FA5}">
                      <a16:colId xmlns:a16="http://schemas.microsoft.com/office/drawing/2014/main" xmlns="" val="2362403025"/>
                    </a:ext>
                  </a:extLst>
                </a:gridCol>
                <a:gridCol w="1290124">
                  <a:extLst>
                    <a:ext uri="{9D8B030D-6E8A-4147-A177-3AD203B41FA5}">
                      <a16:colId xmlns:a16="http://schemas.microsoft.com/office/drawing/2014/main" xmlns="" val="4017227775"/>
                    </a:ext>
                  </a:extLst>
                </a:gridCol>
              </a:tblGrid>
              <a:tr h="954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731130688"/>
                  </a:ext>
                </a:extLst>
              </a:tr>
              <a:tr h="46292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«Предпринимательство" на 2020-2024 годы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5905583"/>
                  </a:ext>
                </a:extLst>
              </a:tr>
              <a:tr h="848419">
                <a:tc>
                  <a:txBody>
                    <a:bodyPr/>
                    <a:lstStyle/>
                    <a:p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Обеспеченность населения площадью торговых объектов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Кв.м/1000 человек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1256,2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1211,4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8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Прирост площадей торговых объектов 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Тыс.кв.м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24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053000"/>
              </p:ext>
            </p:extLst>
          </p:nvPr>
        </p:nvGraphicFramePr>
        <p:xfrm>
          <a:off x="447868" y="423746"/>
          <a:ext cx="8721531" cy="5227753"/>
        </p:xfrm>
        <a:graphic>
          <a:graphicData uri="http://schemas.openxmlformats.org/drawingml/2006/table">
            <a:tbl>
              <a:tblPr/>
              <a:tblGrid>
                <a:gridCol w="8721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775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Долговая политика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1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Долговая политика в 2021 году строилась на принципах безусловного исполнения и обслуживания долговых обязательств в полном объеме и в установленные сроки.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8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Целями долговой политики города являются поддержание объема муниципального долга городского округа Лобня на оптимальном уровне (не более 50% от объема налоговых и неналоговых доходов бюджета городского округа), минимизация стоимости его обслуживания.</a:t>
                      </a: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3278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4501684-6210-4B11-B4A1-4B43F53F4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958545"/>
              </p:ext>
            </p:extLst>
          </p:nvPr>
        </p:nvGraphicFramePr>
        <p:xfrm>
          <a:off x="211755" y="1135783"/>
          <a:ext cx="10595581" cy="52692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21068">
                  <a:extLst>
                    <a:ext uri="{9D8B030D-6E8A-4147-A177-3AD203B41FA5}">
                      <a16:colId xmlns:a16="http://schemas.microsoft.com/office/drawing/2014/main" xmlns="" val="1541522013"/>
                    </a:ext>
                  </a:extLst>
                </a:gridCol>
                <a:gridCol w="981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7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98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98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12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неисполнения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395304179"/>
                  </a:ext>
                </a:extLst>
              </a:tr>
              <a:tr h="33370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имуществом и муниципальными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финансами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на 2020-2024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2120176"/>
                  </a:ext>
                </a:extLst>
              </a:tr>
              <a:tr h="518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82,64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82,64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отсрочек, приостановление деятельности,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увеличение сроков рассмотрения дел в судах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605556073"/>
                  </a:ext>
                </a:extLst>
              </a:tr>
              <a:tr h="745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отсрочек, приостановление деятельности,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увеличение сроков рассмотрения дел в судах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699577779"/>
                  </a:ext>
                </a:extLst>
              </a:tr>
              <a:tr h="518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969332457"/>
                  </a:ext>
                </a:extLst>
              </a:tr>
              <a:tr h="371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891302607"/>
                  </a:ext>
                </a:extLst>
              </a:tr>
              <a:tr h="225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земельных участков многодетным семьям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земель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4179625223"/>
                  </a:ext>
                </a:extLst>
              </a:tr>
              <a:tr h="518106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Проверка использования земель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940078122"/>
                  </a:ext>
                </a:extLst>
              </a:tr>
              <a:tr h="87562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496,67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7489496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A81F20-3C56-45AB-B87B-82EE26A3197F}"/>
              </a:ext>
            </a:extLst>
          </p:cNvPr>
          <p:cNvSpPr txBox="1"/>
          <p:nvPr/>
        </p:nvSpPr>
        <p:spPr>
          <a:xfrm>
            <a:off x="336884" y="279134"/>
            <a:ext cx="102605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21354130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6EACA5-A91C-4C12-A221-AA6FF9BEB435}"/>
              </a:ext>
            </a:extLst>
          </p:cNvPr>
          <p:cNvSpPr txBox="1"/>
          <p:nvPr/>
        </p:nvSpPr>
        <p:spPr>
          <a:xfrm>
            <a:off x="651849" y="154003"/>
            <a:ext cx="9993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318EB624-4D8C-46A1-A200-CB424B101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4048"/>
              </p:ext>
            </p:extLst>
          </p:nvPr>
        </p:nvGraphicFramePr>
        <p:xfrm>
          <a:off x="750770" y="1183907"/>
          <a:ext cx="10247429" cy="51787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21388">
                  <a:extLst>
                    <a:ext uri="{9D8B030D-6E8A-4147-A177-3AD203B41FA5}">
                      <a16:colId xmlns:a16="http://schemas.microsoft.com/office/drawing/2014/main" xmlns="" val="377241451"/>
                    </a:ext>
                  </a:extLst>
                </a:gridCol>
                <a:gridCol w="1322157">
                  <a:extLst>
                    <a:ext uri="{9D8B030D-6E8A-4147-A177-3AD203B41FA5}">
                      <a16:colId xmlns:a16="http://schemas.microsoft.com/office/drawing/2014/main" xmlns="" val="4164856215"/>
                    </a:ext>
                  </a:extLst>
                </a:gridCol>
                <a:gridCol w="1265290">
                  <a:extLst>
                    <a:ext uri="{9D8B030D-6E8A-4147-A177-3AD203B41FA5}">
                      <a16:colId xmlns:a16="http://schemas.microsoft.com/office/drawing/2014/main" xmlns="" val="284873488"/>
                    </a:ext>
                  </a:extLst>
                </a:gridCol>
                <a:gridCol w="1251074">
                  <a:extLst>
                    <a:ext uri="{9D8B030D-6E8A-4147-A177-3AD203B41FA5}">
                      <a16:colId xmlns:a16="http://schemas.microsoft.com/office/drawing/2014/main" xmlns="" val="2933075510"/>
                    </a:ext>
                  </a:extLst>
                </a:gridCol>
                <a:gridCol w="1487520">
                  <a:extLst>
                    <a:ext uri="{9D8B030D-6E8A-4147-A177-3AD203B41FA5}">
                      <a16:colId xmlns:a16="http://schemas.microsoft.com/office/drawing/2014/main" xmlns="" val="732271823"/>
                    </a:ext>
                  </a:extLst>
                </a:gridCol>
              </a:tblGrid>
              <a:tr h="128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4223460334"/>
                  </a:ext>
                </a:extLst>
              </a:tr>
              <a:tr h="89651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«Развитие институтов гражданского общества, повышение эффективности местного самоуправления и реализации молодежной политики» на 2020-2024 </a:t>
                      </a:r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5691350"/>
                  </a:ext>
                </a:extLst>
              </a:tr>
              <a:tr h="4688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Информирование населения через СМИ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4161235684"/>
                  </a:ext>
                </a:extLst>
              </a:tr>
              <a:tr h="454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информированности населения в социальных сетях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балл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.4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453227308"/>
                  </a:ext>
                </a:extLst>
              </a:tr>
              <a:tr h="700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4067809424"/>
                  </a:ext>
                </a:extLst>
              </a:tr>
              <a:tr h="608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задолженности в муниципальный бюджет по платежам за установку и эксплуатацию рекламных конструкций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769394066"/>
                  </a:ext>
                </a:extLst>
              </a:tr>
              <a:tr h="7696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молодежи, задействованной в мероприятиях по вовлечению в творческую деятельность, от общего числа молодежи муниципального образования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77.6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215.6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54614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7055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F586D5-A944-4CF5-B97D-A765EE0323D7}"/>
              </a:ext>
            </a:extLst>
          </p:cNvPr>
          <p:cNvSpPr txBox="1"/>
          <p:nvPr/>
        </p:nvSpPr>
        <p:spPr>
          <a:xfrm>
            <a:off x="280467" y="221381"/>
            <a:ext cx="105768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D8257225-9EB8-4AEC-8407-3413D8762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24718"/>
              </p:ext>
            </p:extLst>
          </p:nvPr>
        </p:nvGraphicFramePr>
        <p:xfrm>
          <a:off x="431800" y="1443789"/>
          <a:ext cx="10261599" cy="46268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81603">
                  <a:extLst>
                    <a:ext uri="{9D8B030D-6E8A-4147-A177-3AD203B41FA5}">
                      <a16:colId xmlns:a16="http://schemas.microsoft.com/office/drawing/2014/main" xmlns="" val="222368685"/>
                    </a:ext>
                  </a:extLst>
                </a:gridCol>
                <a:gridCol w="1136407">
                  <a:extLst>
                    <a:ext uri="{9D8B030D-6E8A-4147-A177-3AD203B41FA5}">
                      <a16:colId xmlns:a16="http://schemas.microsoft.com/office/drawing/2014/main" xmlns="" val="1374256268"/>
                    </a:ext>
                  </a:extLst>
                </a:gridCol>
                <a:gridCol w="1232713">
                  <a:extLst>
                    <a:ext uri="{9D8B030D-6E8A-4147-A177-3AD203B41FA5}">
                      <a16:colId xmlns:a16="http://schemas.microsoft.com/office/drawing/2014/main" xmlns="" val="3655309993"/>
                    </a:ext>
                  </a:extLst>
                </a:gridCol>
                <a:gridCol w="1223082">
                  <a:extLst>
                    <a:ext uri="{9D8B030D-6E8A-4147-A177-3AD203B41FA5}">
                      <a16:colId xmlns:a16="http://schemas.microsoft.com/office/drawing/2014/main" xmlns="" val="3982781249"/>
                    </a:ext>
                  </a:extLst>
                </a:gridCol>
                <a:gridCol w="1377171">
                  <a:extLst>
                    <a:ext uri="{9D8B030D-6E8A-4147-A177-3AD203B41FA5}">
                      <a16:colId xmlns:a16="http://schemas.microsoft.com/office/drawing/2014/main" xmlns="" val="230342749"/>
                    </a:ext>
                  </a:extLst>
                </a:gridCol>
                <a:gridCol w="1510623">
                  <a:extLst>
                    <a:ext uri="{9D8B030D-6E8A-4147-A177-3AD203B41FA5}">
                      <a16:colId xmlns:a16="http://schemas.microsoft.com/office/drawing/2014/main" xmlns="" val="258927493"/>
                    </a:ext>
                  </a:extLst>
                </a:gridCol>
              </a:tblGrid>
              <a:tr h="1165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неисполнения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2038622894"/>
                  </a:ext>
                </a:extLst>
              </a:tr>
              <a:tr h="59427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«Развитие и функционирование дорожно-транспортного комплекса» на 2020-2024 годы</a:t>
                      </a:r>
                    </a:p>
                    <a:p>
                      <a:pPr algn="ctr" fontAlgn="ctr"/>
                      <a:endParaRPr lang="ru-RU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697751689"/>
                  </a:ext>
                </a:extLst>
              </a:tr>
              <a:tr h="12740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100 тыс.населения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1,81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1,77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672977144"/>
                  </a:ext>
                </a:extLst>
              </a:tr>
              <a:tr h="7574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(капитальный ремонт) сети автомобильных дорог общего пользования местного значения (оценивается на конец года)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Км/1000 м2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32/16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4.087/28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176,2/175,9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563413280"/>
                  </a:ext>
                </a:extLst>
              </a:tr>
              <a:tr h="8356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Соблюдение расписания на автобусных маршрутах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78.9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Заторы</a:t>
                      </a:r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утренние и вечерние часы на выезде из города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752144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4841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2056B0-CAB5-42AE-940C-30483EB38B97}"/>
              </a:ext>
            </a:extLst>
          </p:cNvPr>
          <p:cNvSpPr txBox="1"/>
          <p:nvPr/>
        </p:nvSpPr>
        <p:spPr>
          <a:xfrm>
            <a:off x="346509" y="298383"/>
            <a:ext cx="104241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69643ECA-BAFC-4209-BDAD-827EFE9E1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073651"/>
              </p:ext>
            </p:extLst>
          </p:nvPr>
        </p:nvGraphicFramePr>
        <p:xfrm>
          <a:off x="346510" y="1530416"/>
          <a:ext cx="10207190" cy="48576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80492">
                  <a:extLst>
                    <a:ext uri="{9D8B030D-6E8A-4147-A177-3AD203B41FA5}">
                      <a16:colId xmlns:a16="http://schemas.microsoft.com/office/drawing/2014/main" xmlns="" val="2134009655"/>
                    </a:ext>
                  </a:extLst>
                </a:gridCol>
                <a:gridCol w="1023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4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6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02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10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793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2763113707"/>
                  </a:ext>
                </a:extLst>
              </a:tr>
              <a:tr h="66567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«Цифровое муниципальное образование» на 2020-2024 годы</a:t>
                      </a:r>
                    </a:p>
                    <a:p>
                      <a:pPr algn="ctr" fontAlgn="ctr"/>
                      <a:endParaRPr lang="ru-RU" sz="130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3298858"/>
                  </a:ext>
                </a:extLst>
              </a:tr>
              <a:tr h="8484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420019949"/>
                  </a:ext>
                </a:extLst>
              </a:tr>
              <a:tr h="6992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96,9</a:t>
                      </a: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96,3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100,2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809443091"/>
                  </a:ext>
                </a:extLst>
              </a:tr>
              <a:tr h="699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Среднее время ожидания в очереди для получения государственных (муниципальных) услуг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минута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766273838"/>
                  </a:ext>
                </a:extLst>
              </a:tr>
              <a:tr h="665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заявителей МФЦ, ожидающих в очереди более 11,5 минут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630064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714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BB1629-29D0-4C7A-BC3B-5CE9F74749CA}"/>
              </a:ext>
            </a:extLst>
          </p:cNvPr>
          <p:cNvSpPr txBox="1"/>
          <p:nvPr/>
        </p:nvSpPr>
        <p:spPr>
          <a:xfrm>
            <a:off x="588475" y="356135"/>
            <a:ext cx="100281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9FFE9D9-7B56-4533-9458-4B8B5012C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800474"/>
              </p:ext>
            </p:extLst>
          </p:nvPr>
        </p:nvGraphicFramePr>
        <p:xfrm>
          <a:off x="609600" y="1578543"/>
          <a:ext cx="10871199" cy="46192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93672">
                  <a:extLst>
                    <a:ext uri="{9D8B030D-6E8A-4147-A177-3AD203B41FA5}">
                      <a16:colId xmlns:a16="http://schemas.microsoft.com/office/drawing/2014/main" xmlns="" val="3136656926"/>
                    </a:ext>
                  </a:extLst>
                </a:gridCol>
                <a:gridCol w="1024353">
                  <a:extLst>
                    <a:ext uri="{9D8B030D-6E8A-4147-A177-3AD203B41FA5}">
                      <a16:colId xmlns:a16="http://schemas.microsoft.com/office/drawing/2014/main" xmlns="" val="4231546829"/>
                    </a:ext>
                  </a:extLst>
                </a:gridCol>
                <a:gridCol w="1310569">
                  <a:extLst>
                    <a:ext uri="{9D8B030D-6E8A-4147-A177-3AD203B41FA5}">
                      <a16:colId xmlns:a16="http://schemas.microsoft.com/office/drawing/2014/main" xmlns="" val="1462951548"/>
                    </a:ext>
                  </a:extLst>
                </a:gridCol>
                <a:gridCol w="1287974">
                  <a:extLst>
                    <a:ext uri="{9D8B030D-6E8A-4147-A177-3AD203B41FA5}">
                      <a16:colId xmlns:a16="http://schemas.microsoft.com/office/drawing/2014/main" xmlns="" val="3310159009"/>
                    </a:ext>
                  </a:extLst>
                </a:gridCol>
                <a:gridCol w="1408485">
                  <a:extLst>
                    <a:ext uri="{9D8B030D-6E8A-4147-A177-3AD203B41FA5}">
                      <a16:colId xmlns:a16="http://schemas.microsoft.com/office/drawing/2014/main" xmlns="" val="4130966792"/>
                    </a:ext>
                  </a:extLst>
                </a:gridCol>
                <a:gridCol w="1446146">
                  <a:extLst>
                    <a:ext uri="{9D8B030D-6E8A-4147-A177-3AD203B41FA5}">
                      <a16:colId xmlns:a16="http://schemas.microsoft.com/office/drawing/2014/main" xmlns="" val="2039192180"/>
                    </a:ext>
                  </a:extLst>
                </a:gridCol>
              </a:tblGrid>
              <a:tr h="92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неисполнения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4003360567"/>
                  </a:ext>
                </a:extLst>
              </a:tr>
              <a:tr h="46066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«Цифровое муниципальное образование» на 2020-2024 годы</a:t>
                      </a:r>
                    </a:p>
                    <a:p>
                      <a:pPr algn="ctr" fontAlgn="ctr"/>
                      <a:endParaRPr lang="ru-RU" sz="13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2558211"/>
                  </a:ext>
                </a:extLst>
              </a:tr>
              <a:tr h="5293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849383444"/>
                  </a:ext>
                </a:extLst>
              </a:tr>
              <a:tr h="50366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3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129326577"/>
                  </a:ext>
                </a:extLst>
              </a:tr>
              <a:tr h="1274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073736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411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660D59-644D-432F-8584-85AFB273E908}"/>
              </a:ext>
            </a:extLst>
          </p:cNvPr>
          <p:cNvSpPr txBox="1"/>
          <p:nvPr/>
        </p:nvSpPr>
        <p:spPr>
          <a:xfrm>
            <a:off x="519765" y="202130"/>
            <a:ext cx="100006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64C2DF6D-13D8-418F-ACFE-4ECCCE917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272118"/>
              </p:ext>
            </p:extLst>
          </p:nvPr>
        </p:nvGraphicFramePr>
        <p:xfrm>
          <a:off x="519764" y="1033127"/>
          <a:ext cx="11354735" cy="5513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87447">
                  <a:extLst>
                    <a:ext uri="{9D8B030D-6E8A-4147-A177-3AD203B41FA5}">
                      <a16:colId xmlns:a16="http://schemas.microsoft.com/office/drawing/2014/main" xmlns="" val="3833552719"/>
                    </a:ext>
                  </a:extLst>
                </a:gridCol>
                <a:gridCol w="1469466">
                  <a:extLst>
                    <a:ext uri="{9D8B030D-6E8A-4147-A177-3AD203B41FA5}">
                      <a16:colId xmlns:a16="http://schemas.microsoft.com/office/drawing/2014/main" xmlns="" val="793530637"/>
                    </a:ext>
                  </a:extLst>
                </a:gridCol>
                <a:gridCol w="1421548">
                  <a:extLst>
                    <a:ext uri="{9D8B030D-6E8A-4147-A177-3AD203B41FA5}">
                      <a16:colId xmlns:a16="http://schemas.microsoft.com/office/drawing/2014/main" xmlns="" val="1904613777"/>
                    </a:ext>
                  </a:extLst>
                </a:gridCol>
                <a:gridCol w="1333701">
                  <a:extLst>
                    <a:ext uri="{9D8B030D-6E8A-4147-A177-3AD203B41FA5}">
                      <a16:colId xmlns:a16="http://schemas.microsoft.com/office/drawing/2014/main" xmlns="" val="176061538"/>
                    </a:ext>
                  </a:extLst>
                </a:gridCol>
                <a:gridCol w="1461479">
                  <a:extLst>
                    <a:ext uri="{9D8B030D-6E8A-4147-A177-3AD203B41FA5}">
                      <a16:colId xmlns:a16="http://schemas.microsoft.com/office/drawing/2014/main" xmlns="" val="3200737936"/>
                    </a:ext>
                  </a:extLst>
                </a:gridCol>
                <a:gridCol w="1481094">
                  <a:extLst>
                    <a:ext uri="{9D8B030D-6E8A-4147-A177-3AD203B41FA5}">
                      <a16:colId xmlns:a16="http://schemas.microsoft.com/office/drawing/2014/main" xmlns="" val="107187796"/>
                    </a:ext>
                  </a:extLst>
                </a:gridCol>
              </a:tblGrid>
              <a:tr h="873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неисполнения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3705575307"/>
                  </a:ext>
                </a:extLst>
              </a:tr>
              <a:tr h="46225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«Цифровое муниципальное образование» на 2020-2024 годы</a:t>
                      </a:r>
                    </a:p>
                    <a:p>
                      <a:pPr algn="ctr" fontAlgn="ctr"/>
                      <a:endParaRPr lang="ru-RU" sz="13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8319393"/>
                  </a:ext>
                </a:extLst>
              </a:tr>
              <a:tr h="790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883359439"/>
                  </a:ext>
                </a:extLst>
              </a:tr>
              <a:tr h="19582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 направляемых исключительно в электронном виде с использованием МСЭД и средств электронной подписи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65,5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65,5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внимательность сотрудников, отправлявших письма имеющих действующие ЭЦП.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243470788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3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991143725"/>
                  </a:ext>
                </a:extLst>
              </a:tr>
              <a:tr h="462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доли граждан, зарегистрированных в ЕСИА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82,4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816274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5611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21E7FD-31C0-4D20-8638-192AD245A3E3}"/>
              </a:ext>
            </a:extLst>
          </p:cNvPr>
          <p:cNvSpPr txBox="1"/>
          <p:nvPr/>
        </p:nvSpPr>
        <p:spPr>
          <a:xfrm>
            <a:off x="479834" y="231006"/>
            <a:ext cx="10127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724C73F-557F-424B-A670-1D738F4B4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7074"/>
              </p:ext>
            </p:extLst>
          </p:nvPr>
        </p:nvGraphicFramePr>
        <p:xfrm>
          <a:off x="609600" y="1607418"/>
          <a:ext cx="10127205" cy="37265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71329">
                  <a:extLst>
                    <a:ext uri="{9D8B030D-6E8A-4147-A177-3AD203B41FA5}">
                      <a16:colId xmlns:a16="http://schemas.microsoft.com/office/drawing/2014/main" xmlns="" val="2715315394"/>
                    </a:ext>
                  </a:extLst>
                </a:gridCol>
                <a:gridCol w="1204149">
                  <a:extLst>
                    <a:ext uri="{9D8B030D-6E8A-4147-A177-3AD203B41FA5}">
                      <a16:colId xmlns:a16="http://schemas.microsoft.com/office/drawing/2014/main" xmlns="" val="1833272602"/>
                    </a:ext>
                  </a:extLst>
                </a:gridCol>
                <a:gridCol w="1189899">
                  <a:extLst>
                    <a:ext uri="{9D8B030D-6E8A-4147-A177-3AD203B41FA5}">
                      <a16:colId xmlns:a16="http://schemas.microsoft.com/office/drawing/2014/main" xmlns="" val="1409986437"/>
                    </a:ext>
                  </a:extLst>
                </a:gridCol>
                <a:gridCol w="1204149">
                  <a:extLst>
                    <a:ext uri="{9D8B030D-6E8A-4147-A177-3AD203B41FA5}">
                      <a16:colId xmlns:a16="http://schemas.microsoft.com/office/drawing/2014/main" xmlns="" val="2973446765"/>
                    </a:ext>
                  </a:extLst>
                </a:gridCol>
                <a:gridCol w="1296776">
                  <a:extLst>
                    <a:ext uri="{9D8B030D-6E8A-4147-A177-3AD203B41FA5}">
                      <a16:colId xmlns:a16="http://schemas.microsoft.com/office/drawing/2014/main" xmlns="" val="5346573"/>
                    </a:ext>
                  </a:extLst>
                </a:gridCol>
                <a:gridCol w="1360903">
                  <a:extLst>
                    <a:ext uri="{9D8B030D-6E8A-4147-A177-3AD203B41FA5}">
                      <a16:colId xmlns:a16="http://schemas.microsoft.com/office/drawing/2014/main" xmlns="" val="3455543935"/>
                    </a:ext>
                  </a:extLst>
                </a:gridCol>
              </a:tblGrid>
              <a:tr h="1229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неисполнения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740837861"/>
                  </a:ext>
                </a:extLst>
              </a:tr>
              <a:tr h="65503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«Цифровое муниципальное образование» на 2020-2024 годы</a:t>
                      </a:r>
                    </a:p>
                    <a:p>
                      <a:pPr algn="ctr" fontAlgn="ctr"/>
                      <a:endParaRPr lang="ru-RU" sz="13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0067914"/>
                  </a:ext>
                </a:extLst>
              </a:tr>
              <a:tr h="9211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Повторные обращения – Доля обращений, поступивших на портал «Добродел», по которым поступили повторные обращения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654085783"/>
                  </a:ext>
                </a:extLst>
              </a:tr>
              <a:tr h="9211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Отложенные решения – Доля отложенных решений от числа ответов, предоставленных на портале «Добродел» (два и более раз.)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4059320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5086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69A821-9A0D-4E68-A809-7E40B831F951}"/>
              </a:ext>
            </a:extLst>
          </p:cNvPr>
          <p:cNvSpPr txBox="1"/>
          <p:nvPr/>
        </p:nvSpPr>
        <p:spPr>
          <a:xfrm>
            <a:off x="481264" y="240633"/>
            <a:ext cx="10260530" cy="840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3FE5D614-4E60-40F8-BD56-6FE98995C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354948"/>
              </p:ext>
            </p:extLst>
          </p:nvPr>
        </p:nvGraphicFramePr>
        <p:xfrm>
          <a:off x="481264" y="1318660"/>
          <a:ext cx="10260531" cy="492973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46841">
                  <a:extLst>
                    <a:ext uri="{9D8B030D-6E8A-4147-A177-3AD203B41FA5}">
                      <a16:colId xmlns:a16="http://schemas.microsoft.com/office/drawing/2014/main" xmlns="" val="1187842111"/>
                    </a:ext>
                  </a:extLst>
                </a:gridCol>
                <a:gridCol w="1054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2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65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39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14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2461523377"/>
                  </a:ext>
                </a:extLst>
              </a:tr>
              <a:tr h="66160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«Цифровое муниципальное образование» на 2020-2024 годы</a:t>
                      </a:r>
                    </a:p>
                    <a:p>
                      <a:pPr algn="ctr" fontAlgn="ctr"/>
                      <a:endParaRPr lang="ru-RU" sz="13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57229"/>
                  </a:ext>
                </a:extLst>
              </a:tr>
              <a:tr h="6540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Ответь вовремя – Доля жалоб, поступивших на портал «Добродел», по которым нарушен срок подготовки ответа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635477794"/>
                  </a:ext>
                </a:extLst>
              </a:tr>
              <a:tr h="2299700">
                <a:tc>
                  <a:txBody>
                    <a:bodyPr/>
                    <a:lstStyle/>
                    <a:p>
                      <a:r>
                        <a:rPr kumimoji="0" lang="ru-RU" sz="13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Доля муниципальных общеобразовательных организаций в муниципальном образовании Московской области, подключенных к сети Интернет на скорости: для общеобразовательных организаций, расположенных в городских населенных пунктах, – не менее 100 Мбит/с; для общеобразовательных организаций, расположенных в сельских населенных пунктах, – не менее 50 Мбит/с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956536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5549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D75A701-C593-436A-BC39-B796084A4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466773"/>
              </p:ext>
            </p:extLst>
          </p:nvPr>
        </p:nvGraphicFramePr>
        <p:xfrm>
          <a:off x="413884" y="1129380"/>
          <a:ext cx="11364231" cy="55980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02885">
                  <a:extLst>
                    <a:ext uri="{9D8B030D-6E8A-4147-A177-3AD203B41FA5}">
                      <a16:colId xmlns:a16="http://schemas.microsoft.com/office/drawing/2014/main" xmlns="" val="2530564396"/>
                    </a:ext>
                  </a:extLst>
                </a:gridCol>
                <a:gridCol w="1062792">
                  <a:extLst>
                    <a:ext uri="{9D8B030D-6E8A-4147-A177-3AD203B41FA5}">
                      <a16:colId xmlns:a16="http://schemas.microsoft.com/office/drawing/2014/main" xmlns="" val="3576107530"/>
                    </a:ext>
                  </a:extLst>
                </a:gridCol>
                <a:gridCol w="1376277">
                  <a:extLst>
                    <a:ext uri="{9D8B030D-6E8A-4147-A177-3AD203B41FA5}">
                      <a16:colId xmlns:a16="http://schemas.microsoft.com/office/drawing/2014/main" xmlns="" val="2655109884"/>
                    </a:ext>
                  </a:extLst>
                </a:gridCol>
                <a:gridCol w="1353339">
                  <a:extLst>
                    <a:ext uri="{9D8B030D-6E8A-4147-A177-3AD203B41FA5}">
                      <a16:colId xmlns:a16="http://schemas.microsoft.com/office/drawing/2014/main" xmlns="" val="3203328711"/>
                    </a:ext>
                  </a:extLst>
                </a:gridCol>
                <a:gridCol w="1383923">
                  <a:extLst>
                    <a:ext uri="{9D8B030D-6E8A-4147-A177-3AD203B41FA5}">
                      <a16:colId xmlns:a16="http://schemas.microsoft.com/office/drawing/2014/main" xmlns="" val="4261651556"/>
                    </a:ext>
                  </a:extLst>
                </a:gridCol>
                <a:gridCol w="1385015">
                  <a:extLst>
                    <a:ext uri="{9D8B030D-6E8A-4147-A177-3AD203B41FA5}">
                      <a16:colId xmlns:a16="http://schemas.microsoft.com/office/drawing/2014/main" xmlns="" val="2593015231"/>
                    </a:ext>
                  </a:extLst>
                </a:gridCol>
              </a:tblGrid>
              <a:tr h="768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неисполнения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2792298744"/>
                  </a:ext>
                </a:extLst>
              </a:tr>
              <a:tr h="54442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«Цифровое муниципальное образование» на 2020-2024 годы</a:t>
                      </a:r>
                    </a:p>
                    <a:p>
                      <a:pPr algn="ctr" fontAlgn="ctr"/>
                      <a:endParaRPr lang="ru-RU" sz="125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2062604"/>
                  </a:ext>
                </a:extLst>
              </a:tr>
              <a:tr h="9621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113,4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590996890"/>
                  </a:ext>
                </a:extLst>
              </a:tr>
              <a:tr h="11571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учреждений культуры, обеспеченных доступом в информационно-телекоммуникационную сеть Интернет на скорости: для учреждений культуры, расположенных в городских населенных пунктах, – не менее 50 Мбит/с; для учреждений культуры, расположенных в сельских населенных пунктах, – не менее 10 Мбит/с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324640491"/>
                  </a:ext>
                </a:extLst>
              </a:tr>
              <a:tr h="96374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Образовательные организации оснащены (обновили)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454881903"/>
                  </a:ext>
                </a:extLst>
              </a:tr>
              <a:tr h="998954">
                <a:tc>
                  <a:txBody>
                    <a:bodyPr/>
                    <a:lstStyle/>
                    <a:p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  <a:endParaRPr lang="ru-RU" sz="125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6840890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655D62-1278-43DC-B546-8751D90F8185}"/>
              </a:ext>
            </a:extLst>
          </p:cNvPr>
          <p:cNvSpPr txBox="1"/>
          <p:nvPr/>
        </p:nvSpPr>
        <p:spPr>
          <a:xfrm>
            <a:off x="413884" y="298383"/>
            <a:ext cx="10825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13612017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8C33FA-1A6E-4FC3-9593-4333CDECAEA1}"/>
              </a:ext>
            </a:extLst>
          </p:cNvPr>
          <p:cNvSpPr txBox="1"/>
          <p:nvPr/>
        </p:nvSpPr>
        <p:spPr>
          <a:xfrm>
            <a:off x="462013" y="154003"/>
            <a:ext cx="100295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2C8C145-D3B6-4D79-BA0A-5B6929597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650176"/>
              </p:ext>
            </p:extLst>
          </p:nvPr>
        </p:nvGraphicFramePr>
        <p:xfrm>
          <a:off x="177800" y="1581150"/>
          <a:ext cx="9867900" cy="34861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10984">
                  <a:extLst>
                    <a:ext uri="{9D8B030D-6E8A-4147-A177-3AD203B41FA5}">
                      <a16:colId xmlns:a16="http://schemas.microsoft.com/office/drawing/2014/main" xmlns="" val="625564137"/>
                    </a:ext>
                  </a:extLst>
                </a:gridCol>
                <a:gridCol w="1147814">
                  <a:extLst>
                    <a:ext uri="{9D8B030D-6E8A-4147-A177-3AD203B41FA5}">
                      <a16:colId xmlns:a16="http://schemas.microsoft.com/office/drawing/2014/main" xmlns="" val="2930652368"/>
                    </a:ext>
                  </a:extLst>
                </a:gridCol>
                <a:gridCol w="1206977">
                  <a:extLst>
                    <a:ext uri="{9D8B030D-6E8A-4147-A177-3AD203B41FA5}">
                      <a16:colId xmlns:a16="http://schemas.microsoft.com/office/drawing/2014/main" xmlns="" val="1346867976"/>
                    </a:ext>
                  </a:extLst>
                </a:gridCol>
                <a:gridCol w="1159648">
                  <a:extLst>
                    <a:ext uri="{9D8B030D-6E8A-4147-A177-3AD203B41FA5}">
                      <a16:colId xmlns:a16="http://schemas.microsoft.com/office/drawing/2014/main" xmlns="" val="1884148574"/>
                    </a:ext>
                  </a:extLst>
                </a:gridCol>
                <a:gridCol w="1242477">
                  <a:extLst>
                    <a:ext uri="{9D8B030D-6E8A-4147-A177-3AD203B41FA5}">
                      <a16:colId xmlns:a16="http://schemas.microsoft.com/office/drawing/2014/main" xmlns="" val="2970910154"/>
                    </a:ext>
                  </a:extLst>
                </a:gridCol>
              </a:tblGrid>
              <a:tr h="1592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630512206"/>
                  </a:ext>
                </a:extLst>
              </a:tr>
              <a:tr h="85360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«Архитектура и градостроительство» на 2020-2024 годы</a:t>
                      </a:r>
                    </a:p>
                    <a:p>
                      <a:pPr algn="ctr" fontAlgn="ctr"/>
                      <a:endParaRPr lang="ru-RU" sz="13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6231425"/>
                  </a:ext>
                </a:extLst>
              </a:tr>
              <a:tr h="1040326">
                <a:tc>
                  <a:txBody>
                    <a:bodyPr/>
                    <a:lstStyle/>
                    <a:p>
                      <a:r>
                        <a:rPr kumimoji="0" lang="ru-RU" sz="13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323119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275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75" y="634339"/>
            <a:ext cx="8836034" cy="76774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основных показателей социально – экономического развития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Лобня за 2021 год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119293"/>
              </p:ext>
            </p:extLst>
          </p:nvPr>
        </p:nvGraphicFramePr>
        <p:xfrm>
          <a:off x="754479" y="1564927"/>
          <a:ext cx="8755281" cy="430213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20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43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49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86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88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480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отчетный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Фактические значения за отчетный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2022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992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на конец года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89 112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88 971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88 982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1625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57 149,1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69 795,6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122,1</a:t>
                      </a: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58 945,9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7560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3 321,41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4 320,5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130,1</a:t>
                      </a: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3 427,5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941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3686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0F0085-465E-45C2-92A5-4F079C284A31}"/>
              </a:ext>
            </a:extLst>
          </p:cNvPr>
          <p:cNvSpPr txBox="1"/>
          <p:nvPr/>
        </p:nvSpPr>
        <p:spPr>
          <a:xfrm>
            <a:off x="380245" y="77002"/>
            <a:ext cx="10226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EAB4A5D7-4E26-4086-BA84-772887451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824699"/>
              </p:ext>
            </p:extLst>
          </p:nvPr>
        </p:nvGraphicFramePr>
        <p:xfrm>
          <a:off x="288758" y="1200328"/>
          <a:ext cx="10318281" cy="50734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44253">
                  <a:extLst>
                    <a:ext uri="{9D8B030D-6E8A-4147-A177-3AD203B41FA5}">
                      <a16:colId xmlns:a16="http://schemas.microsoft.com/office/drawing/2014/main" xmlns="" val="3546244811"/>
                    </a:ext>
                  </a:extLst>
                </a:gridCol>
                <a:gridCol w="1200203">
                  <a:extLst>
                    <a:ext uri="{9D8B030D-6E8A-4147-A177-3AD203B41FA5}">
                      <a16:colId xmlns:a16="http://schemas.microsoft.com/office/drawing/2014/main" xmlns="" val="3641232357"/>
                    </a:ext>
                  </a:extLst>
                </a:gridCol>
                <a:gridCol w="1262065">
                  <a:extLst>
                    <a:ext uri="{9D8B030D-6E8A-4147-A177-3AD203B41FA5}">
                      <a16:colId xmlns:a16="http://schemas.microsoft.com/office/drawing/2014/main" xmlns="" val="3552807910"/>
                    </a:ext>
                  </a:extLst>
                </a:gridCol>
                <a:gridCol w="1212574">
                  <a:extLst>
                    <a:ext uri="{9D8B030D-6E8A-4147-A177-3AD203B41FA5}">
                      <a16:colId xmlns:a16="http://schemas.microsoft.com/office/drawing/2014/main" xmlns="" val="2920038111"/>
                    </a:ext>
                  </a:extLst>
                </a:gridCol>
                <a:gridCol w="1299186">
                  <a:extLst>
                    <a:ext uri="{9D8B030D-6E8A-4147-A177-3AD203B41FA5}">
                      <a16:colId xmlns:a16="http://schemas.microsoft.com/office/drawing/2014/main" xmlns="" val="2555467658"/>
                    </a:ext>
                  </a:extLst>
                </a:gridCol>
              </a:tblGrid>
              <a:tr h="12396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998857338"/>
                  </a:ext>
                </a:extLst>
              </a:tr>
              <a:tr h="64614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«Формирование современной комфортной городской среды» на 2020-2024 годы</a:t>
                      </a:r>
                    </a:p>
                    <a:p>
                      <a:pPr algn="ctr" fontAlgn="ctr"/>
                      <a:endParaRPr lang="ru-RU" sz="13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6376039"/>
                  </a:ext>
                </a:extLst>
              </a:tr>
              <a:tr h="5427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разработанных концепций благоустройства общественных территорий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974124007"/>
                  </a:ext>
                </a:extLst>
              </a:tr>
              <a:tr h="646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разработанных проектов благоустройства общественных территорий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106682116"/>
                  </a:ext>
                </a:extLst>
              </a:tr>
              <a:tr h="529002">
                <a:tc>
                  <a:txBody>
                    <a:bodyPr/>
                    <a:lstStyle/>
                    <a:p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установленных детских игровых площадок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4157549614"/>
                  </a:ext>
                </a:extLst>
              </a:tr>
              <a:tr h="646149">
                <a:tc>
                  <a:txBody>
                    <a:bodyPr/>
                    <a:lstStyle/>
                    <a:p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благоустроенных дворовых территорий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</a:t>
                      </a:r>
                    </a:p>
                    <a:p>
                      <a:pPr algn="ctr"/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133,3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564272416"/>
                  </a:ext>
                </a:extLst>
              </a:tr>
              <a:tr h="8235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электросетевого хозяйства, систем наружного и архитектурно художественного освещения, на которых  реализованы мероприятия по устройству и капитальному ремонту 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8854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7654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936AEA-7B3F-455B-968F-E9E5288E65EC}"/>
              </a:ext>
            </a:extLst>
          </p:cNvPr>
          <p:cNvSpPr txBox="1"/>
          <p:nvPr/>
        </p:nvSpPr>
        <p:spPr>
          <a:xfrm>
            <a:off x="697117" y="174832"/>
            <a:ext cx="10025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E6CFE14B-D2CE-4922-9B37-DB0EF4CC0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32165"/>
              </p:ext>
            </p:extLst>
          </p:nvPr>
        </p:nvGraphicFramePr>
        <p:xfrm>
          <a:off x="148590" y="1005830"/>
          <a:ext cx="11535410" cy="55488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53593">
                  <a:extLst>
                    <a:ext uri="{9D8B030D-6E8A-4147-A177-3AD203B41FA5}">
                      <a16:colId xmlns:a16="http://schemas.microsoft.com/office/drawing/2014/main" xmlns="" val="3931994720"/>
                    </a:ext>
                  </a:extLst>
                </a:gridCol>
                <a:gridCol w="1117288">
                  <a:extLst>
                    <a:ext uri="{9D8B030D-6E8A-4147-A177-3AD203B41FA5}">
                      <a16:colId xmlns:a16="http://schemas.microsoft.com/office/drawing/2014/main" xmlns="" val="3601509465"/>
                    </a:ext>
                  </a:extLst>
                </a:gridCol>
                <a:gridCol w="1330580">
                  <a:extLst>
                    <a:ext uri="{9D8B030D-6E8A-4147-A177-3AD203B41FA5}">
                      <a16:colId xmlns:a16="http://schemas.microsoft.com/office/drawing/2014/main" xmlns="" val="944877719"/>
                    </a:ext>
                  </a:extLst>
                </a:gridCol>
                <a:gridCol w="1228228">
                  <a:extLst>
                    <a:ext uri="{9D8B030D-6E8A-4147-A177-3AD203B41FA5}">
                      <a16:colId xmlns:a16="http://schemas.microsoft.com/office/drawing/2014/main" xmlns="" val="364364053"/>
                    </a:ext>
                  </a:extLst>
                </a:gridCol>
                <a:gridCol w="1325166">
                  <a:extLst>
                    <a:ext uri="{9D8B030D-6E8A-4147-A177-3AD203B41FA5}">
                      <a16:colId xmlns:a16="http://schemas.microsoft.com/office/drawing/2014/main" xmlns="" val="494930446"/>
                    </a:ext>
                  </a:extLst>
                </a:gridCol>
                <a:gridCol w="17805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4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</a:t>
                      </a:r>
                      <a:r>
                        <a:rPr lang="ru-RU" sz="12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неисполнения</a:t>
                      </a:r>
                      <a:endParaRPr lang="ru-RU" sz="125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822599482"/>
                  </a:ext>
                </a:extLst>
              </a:tr>
              <a:tr h="52358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«Формирование современной комфортной городской среды» на 2020-2024 годы</a:t>
                      </a:r>
                    </a:p>
                    <a:p>
                      <a:pPr algn="ctr" fontAlgn="ctr"/>
                      <a:endParaRPr lang="ru-RU" sz="12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1457103"/>
                  </a:ext>
                </a:extLst>
              </a:tr>
              <a:tr h="390724">
                <a:tc>
                  <a:txBody>
                    <a:bodyPr/>
                    <a:lstStyle/>
                    <a:p>
                      <a:r>
                        <a:rPr lang="ru-RU" sz="12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Соответствие нормативу обеспеченности парками культуры и отдыха</a:t>
                      </a:r>
                      <a:endParaRPr lang="ru-RU" sz="125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5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53,19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106,3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172886043"/>
                  </a:ext>
                </a:extLst>
              </a:tr>
              <a:tr h="3695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числа посетителей парков культуры и отдыха</a:t>
                      </a:r>
                      <a:endParaRPr lang="ru-RU" sz="125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5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831167882"/>
                  </a:ext>
                </a:extLst>
              </a:tr>
              <a:tr h="1265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Протяженность линий наружного освещения</a:t>
                      </a:r>
                      <a:endParaRPr lang="ru-RU" sz="125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Км.</a:t>
                      </a:r>
                      <a:endParaRPr lang="ru-RU" sz="125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56,12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скорректирована</a:t>
                      </a:r>
                    </a:p>
                    <a:p>
                      <a:pPr algn="l"/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основании результатов проведенной инвентаризации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389550173"/>
                  </a:ext>
                </a:extLst>
              </a:tr>
              <a:tr h="1265945">
                <a:tc>
                  <a:txBody>
                    <a:bodyPr/>
                    <a:lstStyle/>
                    <a:p>
                      <a:r>
                        <a:rPr lang="ru-RU" sz="12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Потребление электроэнергии на уличное освещение</a:t>
                      </a:r>
                      <a:endParaRPr lang="ru-RU" sz="125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Тыс.кВт/ч.</a:t>
                      </a:r>
                      <a:endParaRPr lang="ru-RU" sz="125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6700</a:t>
                      </a:r>
                      <a:endParaRPr lang="ru-RU" sz="125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Достигнута экономия потребления</a:t>
                      </a:r>
                    </a:p>
                    <a:p>
                      <a:pPr algn="l"/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электроэнергии от внедрения энергоэффективного оборудования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109603298"/>
                  </a:ext>
                </a:extLst>
              </a:tr>
              <a:tr h="2891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5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Количество отремонтированных подъездов в МКД</a:t>
                      </a:r>
                      <a:endParaRPr lang="ru-RU" sz="125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76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5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отремонтированных объектов жилищного фонда (домов)</a:t>
                      </a:r>
                      <a:endParaRPr lang="ru-RU" sz="125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3423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0AF614F-F3D9-4982-8641-337026563C72}"/>
              </a:ext>
            </a:extLst>
          </p:cNvPr>
          <p:cNvSpPr txBox="1"/>
          <p:nvPr/>
        </p:nvSpPr>
        <p:spPr>
          <a:xfrm>
            <a:off x="471639" y="385011"/>
            <a:ext cx="103760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2DBA8DC-2452-4304-99DE-D9E55E81C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677337"/>
              </p:ext>
            </p:extLst>
          </p:nvPr>
        </p:nvGraphicFramePr>
        <p:xfrm>
          <a:off x="609598" y="1609724"/>
          <a:ext cx="9969503" cy="40290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63607">
                  <a:extLst>
                    <a:ext uri="{9D8B030D-6E8A-4147-A177-3AD203B41FA5}">
                      <a16:colId xmlns:a16="http://schemas.microsoft.com/office/drawing/2014/main" xmlns="" val="2084608861"/>
                    </a:ext>
                  </a:extLst>
                </a:gridCol>
                <a:gridCol w="1159633">
                  <a:extLst>
                    <a:ext uri="{9D8B030D-6E8A-4147-A177-3AD203B41FA5}">
                      <a16:colId xmlns:a16="http://schemas.microsoft.com/office/drawing/2014/main" xmlns="" val="1374687121"/>
                    </a:ext>
                  </a:extLst>
                </a:gridCol>
                <a:gridCol w="1219406">
                  <a:extLst>
                    <a:ext uri="{9D8B030D-6E8A-4147-A177-3AD203B41FA5}">
                      <a16:colId xmlns:a16="http://schemas.microsoft.com/office/drawing/2014/main" xmlns="" val="2207241799"/>
                    </a:ext>
                  </a:extLst>
                </a:gridCol>
                <a:gridCol w="1171587">
                  <a:extLst>
                    <a:ext uri="{9D8B030D-6E8A-4147-A177-3AD203B41FA5}">
                      <a16:colId xmlns:a16="http://schemas.microsoft.com/office/drawing/2014/main" xmlns="" val="668280063"/>
                    </a:ext>
                  </a:extLst>
                </a:gridCol>
                <a:gridCol w="1255270">
                  <a:extLst>
                    <a:ext uri="{9D8B030D-6E8A-4147-A177-3AD203B41FA5}">
                      <a16:colId xmlns:a16="http://schemas.microsoft.com/office/drawing/2014/main" xmlns="" val="3290079167"/>
                    </a:ext>
                  </a:extLst>
                </a:gridCol>
              </a:tblGrid>
              <a:tr h="1837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758092182"/>
                  </a:ext>
                </a:extLst>
              </a:tr>
              <a:tr h="92069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«Строительство объектов социальной инфраструктуры» на 2020-2024 годы</a:t>
                      </a:r>
                    </a:p>
                    <a:p>
                      <a:pPr algn="ctr" fontAlgn="ctr"/>
                      <a:endParaRPr lang="ru-RU" sz="13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7523425"/>
                  </a:ext>
                </a:extLst>
              </a:tr>
              <a:tr h="624902">
                <a:tc>
                  <a:txBody>
                    <a:bodyPr/>
                    <a:lstStyle/>
                    <a:p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введенных в эксплуатацию объектов дошкольного образования за счет бюджетных средств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990522890"/>
                  </a:ext>
                </a:extLst>
              </a:tr>
              <a:tr h="6460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919960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7702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D17609-8ADB-4709-ADD9-0B174470C22C}"/>
              </a:ext>
            </a:extLst>
          </p:cNvPr>
          <p:cNvSpPr txBox="1"/>
          <p:nvPr/>
        </p:nvSpPr>
        <p:spPr>
          <a:xfrm>
            <a:off x="336884" y="96253"/>
            <a:ext cx="105969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Информация о расходах бюджета в разрезе муниципальных программ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D3F2CD49-305F-416D-95CE-85F12BF5B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705913"/>
              </p:ext>
            </p:extLst>
          </p:nvPr>
        </p:nvGraphicFramePr>
        <p:xfrm>
          <a:off x="538884" y="1216186"/>
          <a:ext cx="9989416" cy="47020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36906">
                  <a:extLst>
                    <a:ext uri="{9D8B030D-6E8A-4147-A177-3AD203B41FA5}">
                      <a16:colId xmlns:a16="http://schemas.microsoft.com/office/drawing/2014/main" xmlns="" val="2490126117"/>
                    </a:ext>
                  </a:extLst>
                </a:gridCol>
                <a:gridCol w="1069297">
                  <a:extLst>
                    <a:ext uri="{9D8B030D-6E8A-4147-A177-3AD203B41FA5}">
                      <a16:colId xmlns:a16="http://schemas.microsoft.com/office/drawing/2014/main" xmlns="" val="1082790998"/>
                    </a:ext>
                  </a:extLst>
                </a:gridCol>
                <a:gridCol w="1374810">
                  <a:extLst>
                    <a:ext uri="{9D8B030D-6E8A-4147-A177-3AD203B41FA5}">
                      <a16:colId xmlns:a16="http://schemas.microsoft.com/office/drawing/2014/main" xmlns="" val="2278310539"/>
                    </a:ext>
                  </a:extLst>
                </a:gridCol>
                <a:gridCol w="1242421">
                  <a:extLst>
                    <a:ext uri="{9D8B030D-6E8A-4147-A177-3AD203B41FA5}">
                      <a16:colId xmlns:a16="http://schemas.microsoft.com/office/drawing/2014/main" xmlns="" val="2708462301"/>
                    </a:ext>
                  </a:extLst>
                </a:gridCol>
                <a:gridCol w="1365982">
                  <a:extLst>
                    <a:ext uri="{9D8B030D-6E8A-4147-A177-3AD203B41FA5}">
                      <a16:colId xmlns:a16="http://schemas.microsoft.com/office/drawing/2014/main" xmlns="" val="4161932564"/>
                    </a:ext>
                  </a:extLst>
                </a:gridCol>
              </a:tblGrid>
              <a:tr h="1636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2205413789"/>
                  </a:ext>
                </a:extLst>
              </a:tr>
              <a:tr h="62935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«Переселение граждан из аварийного жилищного фонда» на 2020-2024 годы</a:t>
                      </a:r>
                    </a:p>
                    <a:p>
                      <a:pPr algn="ctr" fontAlgn="ctr"/>
                      <a:endParaRPr lang="ru-RU" sz="125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4546889"/>
                  </a:ext>
                </a:extLst>
              </a:tr>
              <a:tr h="839066">
                <a:tc>
                  <a:txBody>
                    <a:bodyPr/>
                    <a:lstStyle/>
                    <a:p>
                      <a:pPr algn="l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площадь аварийного фонда, подлежащая расселению до 01.09.2025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0,102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443677348"/>
                  </a:ext>
                </a:extLst>
              </a:tr>
              <a:tr h="10508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 квадратных метров расселенного аварийного жилищного фонда за счет внебюджетных источников 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627603921"/>
                  </a:ext>
                </a:extLst>
              </a:tr>
              <a:tr h="5464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расселенных помещений аварийного жилищного фонда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81425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5352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CC0DDFB-EF95-4315-BD2C-E252FB74DA0C}"/>
              </a:ext>
            </a:extLst>
          </p:cNvPr>
          <p:cNvSpPr/>
          <p:nvPr/>
        </p:nvSpPr>
        <p:spPr>
          <a:xfrm>
            <a:off x="469900" y="0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Общественно-значимые объекты, реализуемые </a:t>
            </a:r>
            <a:b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округе Лобня в 20</a:t>
            </a:r>
            <a:r>
              <a:rPr lang="en-US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году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1DE71E58-C758-4F8D-A071-0E39298BE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254568"/>
              </p:ext>
            </p:extLst>
          </p:nvPr>
        </p:nvGraphicFramePr>
        <p:xfrm>
          <a:off x="469900" y="788303"/>
          <a:ext cx="11283076" cy="5827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668">
                  <a:extLst>
                    <a:ext uri="{9D8B030D-6E8A-4147-A177-3AD203B41FA5}">
                      <a16:colId xmlns:a16="http://schemas.microsoft.com/office/drawing/2014/main" xmlns="" val="1770673929"/>
                    </a:ext>
                  </a:extLst>
                </a:gridCol>
                <a:gridCol w="4579807">
                  <a:extLst>
                    <a:ext uri="{9D8B030D-6E8A-4147-A177-3AD203B41FA5}">
                      <a16:colId xmlns:a16="http://schemas.microsoft.com/office/drawing/2014/main" xmlns="" val="3714334148"/>
                    </a:ext>
                  </a:extLst>
                </a:gridCol>
                <a:gridCol w="1397658">
                  <a:extLst>
                    <a:ext uri="{9D8B030D-6E8A-4147-A177-3AD203B41FA5}">
                      <a16:colId xmlns:a16="http://schemas.microsoft.com/office/drawing/2014/main" xmlns="" val="303917035"/>
                    </a:ext>
                  </a:extLst>
                </a:gridCol>
                <a:gridCol w="1314353">
                  <a:extLst>
                    <a:ext uri="{9D8B030D-6E8A-4147-A177-3AD203B41FA5}">
                      <a16:colId xmlns:a16="http://schemas.microsoft.com/office/drawing/2014/main" xmlns="" val="1829336656"/>
                    </a:ext>
                  </a:extLst>
                </a:gridCol>
                <a:gridCol w="1138489">
                  <a:extLst>
                    <a:ext uri="{9D8B030D-6E8A-4147-A177-3AD203B41FA5}">
                      <a16:colId xmlns:a16="http://schemas.microsoft.com/office/drawing/2014/main" xmlns="" val="3570763027"/>
                    </a:ext>
                  </a:extLst>
                </a:gridCol>
                <a:gridCol w="1026253">
                  <a:extLst>
                    <a:ext uri="{9D8B030D-6E8A-4147-A177-3AD203B41FA5}">
                      <a16:colId xmlns:a16="http://schemas.microsoft.com/office/drawing/2014/main" xmlns="" val="776198689"/>
                    </a:ext>
                  </a:extLst>
                </a:gridCol>
                <a:gridCol w="1182848">
                  <a:extLst>
                    <a:ext uri="{9D8B030D-6E8A-4147-A177-3AD203B41FA5}">
                      <a16:colId xmlns:a16="http://schemas.microsoft.com/office/drawing/2014/main" xmlns="" val="1053193206"/>
                    </a:ext>
                  </a:extLst>
                </a:gridCol>
              </a:tblGrid>
              <a:tr h="1186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	</a:t>
                      </a: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 руб.)	</a:t>
                      </a: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</a:t>
                      </a:r>
                    </a:p>
                    <a:p>
                      <a:pPr algn="ctr"/>
                      <a:r>
                        <a:rPr lang="ru-RU" sz="10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эксплуатацию</a:t>
                      </a: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 от реализации проекта</a:t>
                      </a:r>
                      <a:endParaRPr lang="ru-RU" sz="10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4636256"/>
                  </a:ext>
                </a:extLst>
              </a:tr>
              <a:tr h="603911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</a:t>
                      </a: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</a:t>
                      </a:r>
                      <a:r>
                        <a:rPr lang="en-US" sz="10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1год </a:t>
                      </a: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6249484"/>
                  </a:ext>
                </a:extLst>
              </a:tr>
              <a:tr h="16270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400 мест к зданию МБОУ СОШ № 6, расположенная по адресу:  Московская область г.Лобня, ул.Аэропортовская, д.1 (ПИР и строительство)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248,0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035,8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второй смены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0318548"/>
                  </a:ext>
                </a:extLst>
              </a:tr>
              <a:tr h="165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023,2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701,0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1670895"/>
                  </a:ext>
                </a:extLst>
              </a:tr>
              <a:tr h="141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224,8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334,8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8852961"/>
                  </a:ext>
                </a:extLst>
              </a:tr>
              <a:tr h="17155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400 мест к зданию МБОУ СОШ № 4, расположенная по адресу:  Московская область г.Лобня, ул.Чайковского, д.2 (ПИР и строительство)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110 149,2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105 736,8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второй смены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5951176"/>
                  </a:ext>
                </a:extLst>
              </a:tr>
              <a:tr h="195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99 134,3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95 163,1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1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10 573,7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768"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парка  «Река времени»  по ул.Ленина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l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155 946,9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155 946,9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комфортности проживания жителей на территории  муниципального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4326460"/>
                  </a:ext>
                </a:extLst>
              </a:tr>
              <a:tr h="246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3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  <a:p>
                      <a:pPr algn="l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56 808,3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56 808,3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95501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19 138,6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138,6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961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и развитие систем наружного освещения, ввод в строй новых объектов уличного освещения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379,4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361,2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благоустроенных общественных территорий, комплексное благоустройство детских площадок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068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двух участков водопровода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ул. Панфилова, ул. Ворошилова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4 571,0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4 570,7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уровня надежности системы водоснабжения , строительство новых объектов водоснабжения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617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294,5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373 651,4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7602796"/>
                  </a:ext>
                </a:extLst>
              </a:tr>
              <a:tr h="246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5214674"/>
                  </a:ext>
                </a:extLst>
              </a:tr>
              <a:tr h="141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364 965,8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244 672,4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1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62 328,7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48 979,0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2556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4249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C88228-DB79-4636-86DD-B0B555041146}"/>
              </a:ext>
            </a:extLst>
          </p:cNvPr>
          <p:cNvSpPr txBox="1"/>
          <p:nvPr/>
        </p:nvSpPr>
        <p:spPr>
          <a:xfrm>
            <a:off x="782961" y="2225"/>
            <a:ext cx="8317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в 2021 году</a:t>
            </a:r>
          </a:p>
        </p:txBody>
      </p:sp>
      <p:pic>
        <p:nvPicPr>
          <p:cNvPr id="7" name="Рисунок 6" descr="https://kuzneck.pnzreg.ru/upload/iblock/e0a/e0a0f4f4a9ee55e59624a690a2b088d2.png"/>
          <p:cNvPicPr/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3" b="89762" l="4842" r="94000">
                        <a14:foregroundMark x1="28263" y1="14742" x2="28263" y2="14742"/>
                        <a14:foregroundMark x1="50421" y1="6143" x2="50421" y2="6143"/>
                        <a14:foregroundMark x1="69947" y1="13432" x2="69947" y2="13432"/>
                        <a14:foregroundMark x1="84158" y1="34480" x2="84158" y2="34480"/>
                        <a14:foregroundMark x1="94000" y1="60033" x2="94000" y2="60033"/>
                        <a14:foregroundMark x1="55737" y1="30958" x2="55737" y2="30958"/>
                        <a14:foregroundMark x1="14526" y1="34644" x2="14526" y2="34644"/>
                        <a14:foregroundMark x1="4842" y1="59787" x2="4842" y2="59787"/>
                        <a14:foregroundMark x1="29579" y1="83374" x2="29579" y2="83374"/>
                        <a14:foregroundMark x1="39105" y1="44472" x2="39105" y2="44472"/>
                        <a14:foregroundMark x1="32158" y1="51269" x2="32158" y2="51269"/>
                        <a14:foregroundMark x1="45579" y1="44881" x2="45579" y2="44881"/>
                        <a14:foregroundMark x1="51211" y1="47502" x2="51211" y2="47502"/>
                        <a14:foregroundMark x1="58632" y1="47666" x2="58632" y2="47666"/>
                        <a14:foregroundMark x1="32526" y1="58968" x2="31474" y2="65356"/>
                        <a14:foregroundMark x1="39526" y1="53399" x2="39632" y2="60360"/>
                        <a14:foregroundMark x1="45474" y1="50532" x2="45474" y2="52826"/>
                        <a14:foregroundMark x1="50737" y1="54545" x2="50632" y2="63391"/>
                        <a14:foregroundMark x1="52789" y1="70925" x2="52579" y2="77150"/>
                        <a14:foregroundMark x1="52789" y1="61835" x2="52579" y2="65520"/>
                        <a14:foregroundMark x1="53000" y1="67240" x2="52684" y2="60115"/>
                        <a14:foregroundMark x1="35842" y1="64783" x2="36421" y2="66339"/>
                        <a14:foregroundMark x1="36053" y1="63063" x2="36053" y2="63063"/>
                        <a14:backgroundMark x1="35211" y1="61998" x2="35211" y2="61998"/>
                        <a14:backgroundMark x1="60105" y1="61589" x2="60105" y2="61589"/>
                        <a14:backgroundMark x1="54263" y1="63718" x2="54263" y2="63718"/>
                        <a14:backgroundMark x1="53789" y1="62162" x2="53789" y2="62162"/>
                        <a14:backgroundMark x1="32632" y1="70598" x2="32632" y2="70598"/>
                        <a14:backgroundMark x1="62632" y1="53399" x2="62632" y2="53399"/>
                        <a14:backgroundMark x1="65947" y1="62244" x2="65947" y2="62244"/>
                        <a14:backgroundMark x1="65947" y1="64373" x2="65158" y2="58559"/>
                        <a14:backgroundMark x1="47737" y1="61261" x2="48684" y2="56102"/>
                        <a14:backgroundMark x1="32526" y1="77477" x2="32737" y2="68878"/>
                        <a14:backgroundMark x1="41579" y1="67813" x2="42263" y2="66093"/>
                        <a14:backgroundMark x1="64158" y1="53071" x2="62053" y2="53071"/>
                        <a14:backgroundMark x1="58316" y1="67813" x2="58421" y2="61835"/>
                        <a14:backgroundMark x1="52322" y1="66275" x2="52105" y2="68223"/>
                        <a14:backgroundMark x1="53263" y1="57821" x2="52927" y2="60836"/>
                        <a14:backgroundMark x1="52211" y1="65469" x2="52211" y2="66093"/>
                        <a14:backgroundMark x1="52211" y1="60360" x2="52211" y2="61755"/>
                        <a14:backgroundMark x1="42053" y1="56675" x2="41895" y2="59951"/>
                        <a14:backgroundMark x1="36211" y1="55856" x2="36421" y2="55692"/>
                      </a14:backgroundRemoval>
                    </a14:imgEffect>
                    <a14:imgEffect>
                      <a14:sharpenSoften amount="-10000"/>
                    </a14:imgEffect>
                    <a14:imgEffect>
                      <a14:colorTemperature colorTemp="4973"/>
                    </a14:imgEffect>
                    <a14:imgEffect>
                      <a14:saturation sat="8600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68729" y="371557"/>
            <a:ext cx="7654542" cy="548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4F90173F-FF4D-4B41-AF29-D1D9D2186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29831"/>
              </p:ext>
            </p:extLst>
          </p:nvPr>
        </p:nvGraphicFramePr>
        <p:xfrm>
          <a:off x="430823" y="495742"/>
          <a:ext cx="10647485" cy="5778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5331">
                  <a:extLst>
                    <a:ext uri="{9D8B030D-6E8A-4147-A177-3AD203B41FA5}">
                      <a16:colId xmlns:a16="http://schemas.microsoft.com/office/drawing/2014/main" xmlns="" val="3204232210"/>
                    </a:ext>
                  </a:extLst>
                </a:gridCol>
                <a:gridCol w="1899138">
                  <a:extLst>
                    <a:ext uri="{9D8B030D-6E8A-4147-A177-3AD203B41FA5}">
                      <a16:colId xmlns:a16="http://schemas.microsoft.com/office/drawing/2014/main" xmlns="" val="20830360"/>
                    </a:ext>
                  </a:extLst>
                </a:gridCol>
                <a:gridCol w="2409093">
                  <a:extLst>
                    <a:ext uri="{9D8B030D-6E8A-4147-A177-3AD203B41FA5}">
                      <a16:colId xmlns:a16="http://schemas.microsoft.com/office/drawing/2014/main" xmlns="" val="195792533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3082874890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xmlns="" val="315251241"/>
                    </a:ext>
                  </a:extLst>
                </a:gridCol>
                <a:gridCol w="826477">
                  <a:extLst>
                    <a:ext uri="{9D8B030D-6E8A-4147-A177-3AD203B41FA5}">
                      <a16:colId xmlns:a16="http://schemas.microsoft.com/office/drawing/2014/main" xmlns="" val="661433381"/>
                    </a:ext>
                  </a:extLst>
                </a:gridCol>
              </a:tblGrid>
              <a:tr h="383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НПА, которым</a:t>
                      </a:r>
                      <a:r>
                        <a:rPr lang="ru-RU" sz="8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установлены меры соц. поддержки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0" marR="2550" marT="25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расходов: льготы,</a:t>
                      </a:r>
                      <a:r>
                        <a:rPr lang="en-US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надбавки,     доплаты, компенсации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Получатели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 (чел.)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   план на  </a:t>
                      </a:r>
                      <a:r>
                        <a:rPr lang="en-US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021 год, тыс.</a:t>
                      </a:r>
                      <a:r>
                        <a:rPr lang="en-US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 </a:t>
                      </a:r>
                      <a:r>
                        <a:rPr lang="ru-RU" sz="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тыс.</a:t>
                      </a:r>
                      <a:r>
                        <a:rPr lang="en-US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1757813"/>
                  </a:ext>
                </a:extLst>
              </a:tr>
              <a:tr h="145454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Решение Совета депутатов города Лобня от 29.03.2012 №68/5 «О внесении изменений и дополнений в Положение</a:t>
                      </a:r>
                      <a:r>
                        <a:rPr lang="ru-RU" sz="800" b="0" i="0" u="none" strike="noStrike" baseline="0" dirty="0" smtClean="0">
                          <a:effectLst/>
                          <a:latin typeface="+mn-lt"/>
                        </a:rPr>
                        <a:t> «О наградах города Лобня»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льготы по ЖКХ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лица, удостоенные звания "Почетный гражданин г.Лобня"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4 130,0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3 781,0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7559856"/>
                  </a:ext>
                </a:extLst>
              </a:tr>
              <a:tr h="129624">
                <a:tc v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лекарственное обеспечение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700,0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550,5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53440399"/>
                  </a:ext>
                </a:extLst>
              </a:tr>
              <a:tr h="287929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Решение Совета депутатов городского округа Лобня от 22.12.2020 №247/65 «О предоставлении в 2021 году мер социальной поддержки по оплате жилья и коммунальных</a:t>
                      </a:r>
                      <a:r>
                        <a:rPr lang="ru-RU" sz="800" b="0" i="0" u="none" strike="noStrike" baseline="0" dirty="0" smtClean="0">
                          <a:effectLst/>
                          <a:latin typeface="+mn-lt"/>
                        </a:rPr>
                        <a:t> услуг отдельным категориям граждан, проживающих в городском округе Лобня»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льготы по ЖКХ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лица,имеющие в пенсионном удостоверении отметку "Ветеран труда"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3 770,0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3 352,0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2909597"/>
                  </a:ext>
                </a:extLst>
              </a:tr>
              <a:tr h="637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граждане, подвергшиеся воздействию радиации вследствие Чернобыльской катастрофы, проживающие в жилых помещениях частного (кроме приватизированного) жилищного фонда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97,0</a:t>
                      </a: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73,2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6476505"/>
                  </a:ext>
                </a:extLst>
              </a:tr>
              <a:tr h="526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лица, имеющие статус инвалида, семьи, имеющие ребенка-инвалида-проживающих в жилых помещениях частного (кроме приватизированного) жилищного фонда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646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7</a:t>
                      </a:r>
                      <a:r>
                        <a:rPr lang="ru-RU" sz="800" b="0" i="0" u="none" strike="noStrike" baseline="0" dirty="0">
                          <a:effectLst/>
                          <a:latin typeface="+mn-lt"/>
                        </a:rPr>
                        <a:t> 003,0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3 642,6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7207001"/>
                  </a:ext>
                </a:extLst>
              </a:tr>
              <a:tr h="42833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smtClean="0">
                          <a:effectLst/>
                        </a:rPr>
                        <a:t>Постановление Администрации города Лобня от 22.06.2016 №907 «О порядке и размерах выплаты денежной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компенсации за найм жилых помещений сотрудникам муниципальных учреждений»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компенсации за проживание в общежитии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работники муниципальных образовательных учреждений, их несовершеннолетние дети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858,4</a:t>
                      </a: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858,1</a:t>
                      </a: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428290"/>
                  </a:ext>
                </a:extLst>
              </a:tr>
              <a:tr h="40609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smtClean="0">
                          <a:effectLst/>
                        </a:rPr>
                        <a:t>Постановление Администрации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города Лобня от 08.08.2016 №1109 «Об утверждении Порядка предоставления компенсационных выплат сотрудникам ЛЦГБ и Лобненской Станции скорой помощи за найм жилых помещений в общежитиях г.Лобня»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компенсации за проживание в общежитии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сотрудники ЛЦГБ (станция скорой медицинской помощи)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1 656,0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1 656,0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4710685"/>
                  </a:ext>
                </a:extLst>
              </a:tr>
              <a:tr h="51053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smtClean="0">
                          <a:effectLst/>
                        </a:rPr>
                        <a:t>Постановление Главы городского округа Лобня от 26.01.2021 №52 «Об утверждении Порядка предоставления единовременной выплаты врачам-педиатрам при приеме на работу в государственные учреждения здравоохранения Московской области, расположенные на территории города»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Единовременная компенсационная выплата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Участковые врачи педиатры Лобненской детской городской поликлиники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500,0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500,0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3442137"/>
                  </a:ext>
                </a:extLst>
              </a:tr>
              <a:tr h="75228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smtClean="0">
                          <a:effectLst/>
                        </a:rPr>
                        <a:t>Постановление Администрации города Лобня от 07.04.2015 №448 «Об утверждении Порядка предоставления компенсационной выплаты пригашенному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врачу педиатру-участковому Лобненской детской городской поликлиники по частичному возмещению расходов, связанных с арендой жилого помещения в городе Лобня»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Частичное возмещение расходов, связанных с арендой жилого помещения в городе Лобня приглашенному врачу педиатру-участковому Лобненской детской городской поликлиники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Участковые врачи педиатры Лобненской детской городской поликлиники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30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5 258,8</a:t>
                      </a: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4 822,2</a:t>
                      </a: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0500360"/>
                  </a:ext>
                </a:extLst>
              </a:tr>
              <a:tr h="85782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Решение Совета депутатов городского округа </a:t>
                      </a:r>
                      <a:r>
                        <a:rPr lang="ru-RU" sz="800" u="none" strike="noStrike" dirty="0" smtClean="0">
                          <a:effectLst/>
                        </a:rPr>
                        <a:t>Лобня от 28.04.2020№69/57 «О новой редакции Положения «О порядке предоставления единовременной денежной выплаты многодетной семье на территории городского округа Лобня»</a:t>
                      </a:r>
                      <a:endParaRPr lang="ru-RU" sz="800" u="none" strike="noStrike" dirty="0">
                        <a:effectLst/>
                      </a:endParaRPr>
                    </a:p>
                    <a:p>
                      <a:pPr algn="l" fontAlgn="t"/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Единовременная денежная выплата многодетной семье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Многодетные семьи, в которых не менее 3-х несовершеннолетних детей, прописанные в городском округе Лобня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535                             семьи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5 500,0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5 350,0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4719416"/>
                  </a:ext>
                </a:extLst>
              </a:tr>
              <a:tr h="4825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Распоряжения Главы городского округа Лобня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rebuchet MS" pitchFamily="34" charset="0"/>
                        </a:rPr>
                        <a:t>Адресная материальная помощь</a:t>
                      </a: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Малообеспеченные граждане, отдельные категории граждан</a:t>
                      </a: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1</a:t>
                      </a:r>
                      <a:r>
                        <a:rPr lang="ru-RU" sz="800" b="0" i="0" u="none" strike="noStrike" baseline="0" dirty="0">
                          <a:effectLst/>
                          <a:latin typeface="+mn-lt"/>
                        </a:rPr>
                        <a:t> 478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ru-RU" sz="800" b="0" i="0" u="none" strike="noStrike" baseline="0" dirty="0">
                          <a:effectLst/>
                          <a:latin typeface="+mn-lt"/>
                        </a:rPr>
                        <a:t> 483,0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1 812,0</a:t>
                      </a: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545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ИТОГО</a:t>
                      </a:r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0" marR="2550" marT="2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31</a:t>
                      </a:r>
                      <a:r>
                        <a:rPr lang="ru-RU" sz="800" b="0" i="0" u="none" strike="noStrike" baseline="0" dirty="0" smtClean="0">
                          <a:effectLst/>
                          <a:latin typeface="+mn-lt"/>
                        </a:rPr>
                        <a:t> 956,2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26</a:t>
                      </a:r>
                      <a:r>
                        <a:rPr lang="ru-RU" sz="800" b="0" i="0" u="none" strike="noStrike" baseline="0" dirty="0" smtClean="0">
                          <a:effectLst/>
                          <a:latin typeface="+mn-lt"/>
                        </a:rPr>
                        <a:t> 397,6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2550" marR="2550" marT="25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79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6116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4000" y="329514"/>
            <a:ext cx="10934700" cy="6325286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altLang="ru-RU" sz="1350" b="1" dirty="0">
                <a:latin typeface="Times New Roman" pitchFamily="18" charset="0"/>
                <a:cs typeface="Times New Roman" pitchFamily="18" charset="0"/>
              </a:rPr>
              <a:t>КОНТАКТНЫЕ ДАННЫЕ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управления Администрации городского округа Лобня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</a:p>
          <a:p>
            <a:pPr marL="0" indent="355600" algn="ctr">
              <a:buNone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35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35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35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35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Суббота, воскресенье – выходной</a:t>
            </a:r>
          </a:p>
          <a:p>
            <a:pPr marL="0" indent="355600" algn="ctr">
              <a:buNone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с 13</a:t>
            </a:r>
            <a:r>
              <a:rPr lang="ru-RU" sz="135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35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141730, Московская область, г. Лобня,  ул. Ленина, д. 7а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8(495)577-00-07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лобня.рф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lobnfu@mail.ru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ЛИЧНОГО ПРИЕМА ГРАЖДАН: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с 14</a:t>
            </a:r>
            <a:r>
              <a:rPr lang="ru-RU" sz="135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35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14</a:t>
            </a:r>
            <a:r>
              <a:rPr lang="ru-RU" sz="135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35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35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35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35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35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algn="ctr" eaLnBrk="1" hangingPunct="1">
              <a:defRPr/>
            </a:pPr>
            <a:endParaRPr lang="ru-RU" sz="11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94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31042"/>
              </p:ext>
            </p:extLst>
          </p:nvPr>
        </p:nvGraphicFramePr>
        <p:xfrm>
          <a:off x="496366" y="1418937"/>
          <a:ext cx="9487389" cy="469261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288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4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99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596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86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отчетный финансовый год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 плана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доходов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3 537 241,5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3 363 754,1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48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1 478 973,5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1 497 882,0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2 058 268,0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1 865 872,1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85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(роспись)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3 676 517,3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3 410 694,1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92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бюджета (-)/профицит бюджета (+)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-133 658,8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- 46 940,0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5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495 357,3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387 897,1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6049" y="418391"/>
            <a:ext cx="8820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выполнении основных характеристик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Лобня за 2021 год</a:t>
            </a:r>
          </a:p>
        </p:txBody>
      </p:sp>
    </p:spTree>
    <p:extLst>
      <p:ext uri="{BB962C8B-B14F-4D97-AF65-F5344CB8AC3E}">
        <p14:creationId xmlns:p14="http://schemas.microsoft.com/office/powerpoint/2010/main" val="115988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19100" y="436418"/>
            <a:ext cx="9286875" cy="381000"/>
          </a:xfrm>
        </p:spPr>
        <p:txBody>
          <a:bodyPr>
            <a:noAutofit/>
          </a:bodyPr>
          <a:lstStyle/>
          <a:p>
            <a:pPr algn="ctr" eaLnBrk="1" fontAlgn="ctr" hangingPunct="1"/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 характеристики  </a:t>
            </a:r>
            <a:r>
              <a:rPr lang="ru-RU" alt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городского  округа  Лобня  за  2021  год</a:t>
            </a:r>
            <a:endParaRPr lang="ru-RU" alt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540586"/>
              </p:ext>
            </p:extLst>
          </p:nvPr>
        </p:nvGraphicFramePr>
        <p:xfrm>
          <a:off x="568918" y="1025525"/>
          <a:ext cx="10279059" cy="543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2" name="Заголовок 1"/>
          <p:cNvSpPr txBox="1">
            <a:spLocks/>
          </p:cNvSpPr>
          <p:nvPr/>
        </p:nvSpPr>
        <p:spPr bwMode="auto">
          <a:xfrm>
            <a:off x="9425577" y="879567"/>
            <a:ext cx="1422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7946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8212</TotalTime>
  <Words>10800</Words>
  <Application>Microsoft Office PowerPoint</Application>
  <PresentationFormat>Произвольный</PresentationFormat>
  <Paragraphs>2844</Paragraphs>
  <Slides>76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76</vt:i4>
      </vt:variant>
    </vt:vector>
  </HeadingPairs>
  <TitlesOfParts>
    <vt:vector size="78" baseType="lpstr">
      <vt:lpstr>HDOfficeLightV0</vt:lpstr>
      <vt:lpstr>Аспект</vt:lpstr>
      <vt:lpstr>БЮДЖЕТ ДЛЯ ГРАЖДАН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Выполнение основных показателей социально – экономического развития  городского округа Лобня за 2021 год </vt:lpstr>
      <vt:lpstr>Презентация PowerPoint</vt:lpstr>
      <vt:lpstr>Основные  характеристики  бюджета  городского  округа  Лобня  за  2021 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исполнения бюджета городского округа Лобня  за 2019-2021 годы по доходам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и структура муниципального внутреннего долга  городского округа Лобня, а также расходы на его обслуживание за 2021 год</vt:lpstr>
      <vt:lpstr>Динамика и структура муниципального долга  городского округа Лобня за 2019-2021 годы</vt:lpstr>
      <vt:lpstr> Ставки по местным налогам</vt:lpstr>
      <vt:lpstr>Оценка потерь бюджета городского округа Лобня  от предоставленных налоговых льгот в  2021 году</vt:lpstr>
      <vt:lpstr>Доходы на душу населения по муниципальным образованиям  Московской области в 2021 году, рублей</vt:lpstr>
      <vt:lpstr>Расходы бюджета </vt:lpstr>
      <vt:lpstr>Структура расходов бюджета городского округа Лобня  по сферам деятельности в 2021 г. </vt:lpstr>
      <vt:lpstr>Презентация PowerPoint</vt:lpstr>
      <vt:lpstr>Презентация PowerPoint</vt:lpstr>
      <vt:lpstr>Доля расходов по сферам деятельности в общем объеме расходов бюджета городского округа Лобня в 2021 г. </vt:lpstr>
      <vt:lpstr>Основные характеристики исполнения бюджета  городского округа Лобня</vt:lpstr>
      <vt:lpstr>Основные характеристики исполнения бюджета городского округа Лобня</vt:lpstr>
      <vt:lpstr>Исполнение бюджета по муниципальным программам  В составе расходов бюджета исполнялись 18 муниципальных программ,  расходы на которые в общей сумме составили   3 368 188,9 тыс. рублей. </vt:lpstr>
      <vt:lpstr>Исполнение бюджета по муниципальным программам, тыс. рублей </vt:lpstr>
      <vt:lpstr>РЕАЛИЗАЦИЯ НАЦИОНАЛЬНЫХ ПРОЕКТОВ НА ТЕРРИТОРИИ  ГОРОДСКОГО ОКРУГА ЛОБНЯ </vt:lpstr>
      <vt:lpstr>КОМПЛЕКСНОЕ БЛАГОУСТРОЙСТВО В 2021 году, согласно нормативным и законодательным документам Московской области, в городском округе Лобня были благоустроены  6 дворовых  территорий  </vt:lpstr>
      <vt:lpstr>С 2021 года идут активные работы по благоустройству парка «Река времени» на улице Ленина в рамках национального проекта «Жилье и городская среда». Обустроена пешеходная аллея сквозь весь парк, сделано яркое освещение, установлены качели, навесы и лавочки, обновлены урны и указатели. Работы по благоустройству парка планируется завершить в 2022 году. </vt:lpstr>
      <vt:lpstr>  Дороги  и  дорожное  хозяйство С привлечением софинансирования из бюджета Московской области в 2021 году произведен ремонт муниципальных дорог по адресам: ул. Лермонтова, ул. Коммунальный пер., ул. Октябрьская, ул. 40 лет октября, ул. Авиационная от пересечения с ул. Букинское шоссе до жилого дома №9 по Авиационной ул., ул. Цветочная, ул. Трудовая, ул. Фестивальная, ул. Геологов, ул. Дачная, ул. Деповская, ул. Комсомольская, ул. Маяковского, ул. Научный городок №2,  проезд ул. Ленина - ул. Крупской, ул.Малая, ул. Солнечная, ул. Сосновая. Общая площадь ремонта составила 56 102 м². </vt:lpstr>
      <vt:lpstr>Дороги    и   дорожное   хозяйство</vt:lpstr>
      <vt:lpstr>    в рамках проектов инициативного бюджетирования В 2021 году на территории городского округа лобня реализован проект «Одаренным детям-комфортные условия» (поставка мебели для МБУ ДО «Школа искусств города лобня»)</vt:lpstr>
      <vt:lpstr>в рамках проектов инициативного бюджетирования В 2021 году на территории городского округа лобня реализованы:  проект  «Установка  внутреннего  и  наружного видеонаблюдения»  (установка  внутреннего и наружного видеонаблюдения МБОУ СОШ №4). Общая стоимость проекта 1 448,2 тыс.рублей.</vt:lpstr>
      <vt:lpstr>      В 2021 году на проведение городских праздничных мероприятий и фестивалей направлено 4 438,5 тыс. рублей.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Расходы бюджета</dc:title>
  <dc:creator>Захарчук Валентина Аминовна</dc:creator>
  <cp:lastModifiedBy>Иванова Ольга Владимировна</cp:lastModifiedBy>
  <cp:revision>783</cp:revision>
  <cp:lastPrinted>2022-03-25T09:25:47Z</cp:lastPrinted>
  <dcterms:created xsi:type="dcterms:W3CDTF">2019-03-27T07:13:10Z</dcterms:created>
  <dcterms:modified xsi:type="dcterms:W3CDTF">2022-04-22T07:41:32Z</dcterms:modified>
</cp:coreProperties>
</file>