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notesSlides/notesSlide4.xml" ContentType="application/vnd.openxmlformats-officedocument.presentationml.notesSlide+xml"/>
  <Override PartName="/ppt/charts/chart1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5390" r:id="rId4"/>
  </p:sldMasterIdLst>
  <p:notesMasterIdLst>
    <p:notesMasterId r:id="rId101"/>
  </p:notesMasterIdLst>
  <p:handoutMasterIdLst>
    <p:handoutMasterId r:id="rId102"/>
  </p:handoutMasterIdLst>
  <p:sldIdLst>
    <p:sldId id="256" r:id="rId5"/>
    <p:sldId id="282" r:id="rId6"/>
    <p:sldId id="283" r:id="rId7"/>
    <p:sldId id="284" r:id="rId8"/>
    <p:sldId id="285" r:id="rId9"/>
    <p:sldId id="494" r:id="rId10"/>
    <p:sldId id="408" r:id="rId11"/>
    <p:sldId id="409" r:id="rId12"/>
    <p:sldId id="425" r:id="rId13"/>
    <p:sldId id="410" r:id="rId14"/>
    <p:sldId id="411" r:id="rId15"/>
    <p:sldId id="412" r:id="rId16"/>
    <p:sldId id="547" r:id="rId17"/>
    <p:sldId id="414" r:id="rId18"/>
    <p:sldId id="415" r:id="rId19"/>
    <p:sldId id="416" r:id="rId20"/>
    <p:sldId id="548" r:id="rId21"/>
    <p:sldId id="549" r:id="rId22"/>
    <p:sldId id="550" r:id="rId23"/>
    <p:sldId id="551" r:id="rId24"/>
    <p:sldId id="417" r:id="rId25"/>
    <p:sldId id="552" r:id="rId26"/>
    <p:sldId id="553" r:id="rId27"/>
    <p:sldId id="563" r:id="rId28"/>
    <p:sldId id="564" r:id="rId29"/>
    <p:sldId id="562" r:id="rId30"/>
    <p:sldId id="554" r:id="rId31"/>
    <p:sldId id="565" r:id="rId32"/>
    <p:sldId id="555" r:id="rId33"/>
    <p:sldId id="566" r:id="rId34"/>
    <p:sldId id="556" r:id="rId35"/>
    <p:sldId id="557" r:id="rId36"/>
    <p:sldId id="567" r:id="rId37"/>
    <p:sldId id="558" r:id="rId38"/>
    <p:sldId id="559" r:id="rId39"/>
    <p:sldId id="560" r:id="rId40"/>
    <p:sldId id="561" r:id="rId41"/>
    <p:sldId id="418" r:id="rId42"/>
    <p:sldId id="419" r:id="rId43"/>
    <p:sldId id="420" r:id="rId44"/>
    <p:sldId id="421" r:id="rId45"/>
    <p:sldId id="422" r:id="rId46"/>
    <p:sldId id="427" r:id="rId47"/>
    <p:sldId id="493" r:id="rId48"/>
    <p:sldId id="426" r:id="rId49"/>
    <p:sldId id="528" r:id="rId50"/>
    <p:sldId id="529" r:id="rId51"/>
    <p:sldId id="530" r:id="rId52"/>
    <p:sldId id="531" r:id="rId53"/>
    <p:sldId id="532" r:id="rId54"/>
    <p:sldId id="533" r:id="rId55"/>
    <p:sldId id="534" r:id="rId56"/>
    <p:sldId id="535" r:id="rId57"/>
    <p:sldId id="536" r:id="rId58"/>
    <p:sldId id="537" r:id="rId59"/>
    <p:sldId id="544" r:id="rId60"/>
    <p:sldId id="545" r:id="rId61"/>
    <p:sldId id="546" r:id="rId62"/>
    <p:sldId id="541" r:id="rId63"/>
    <p:sldId id="542" r:id="rId64"/>
    <p:sldId id="495" r:id="rId65"/>
    <p:sldId id="496" r:id="rId66"/>
    <p:sldId id="497" r:id="rId67"/>
    <p:sldId id="498" r:id="rId68"/>
    <p:sldId id="499" r:id="rId69"/>
    <p:sldId id="500" r:id="rId70"/>
    <p:sldId id="501" r:id="rId71"/>
    <p:sldId id="502" r:id="rId72"/>
    <p:sldId id="503" r:id="rId73"/>
    <p:sldId id="504" r:id="rId74"/>
    <p:sldId id="505" r:id="rId75"/>
    <p:sldId id="506" r:id="rId76"/>
    <p:sldId id="507" r:id="rId77"/>
    <p:sldId id="508" r:id="rId78"/>
    <p:sldId id="509" r:id="rId79"/>
    <p:sldId id="510" r:id="rId80"/>
    <p:sldId id="511" r:id="rId81"/>
    <p:sldId id="512" r:id="rId82"/>
    <p:sldId id="513" r:id="rId83"/>
    <p:sldId id="514" r:id="rId84"/>
    <p:sldId id="515" r:id="rId85"/>
    <p:sldId id="516" r:id="rId86"/>
    <p:sldId id="517" r:id="rId87"/>
    <p:sldId id="518" r:id="rId88"/>
    <p:sldId id="519" r:id="rId89"/>
    <p:sldId id="520" r:id="rId90"/>
    <p:sldId id="521" r:id="rId91"/>
    <p:sldId id="522" r:id="rId92"/>
    <p:sldId id="523" r:id="rId93"/>
    <p:sldId id="524" r:id="rId94"/>
    <p:sldId id="525" r:id="rId95"/>
    <p:sldId id="526" r:id="rId96"/>
    <p:sldId id="527" r:id="rId97"/>
    <p:sldId id="333" r:id="rId98"/>
    <p:sldId id="543" r:id="rId99"/>
    <p:sldId id="326" r:id="rId100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95" autoAdjust="0"/>
    <p:restoredTop sz="99758" autoAdjust="0"/>
  </p:normalViewPr>
  <p:slideViewPr>
    <p:cSldViewPr>
      <p:cViewPr>
        <p:scale>
          <a:sx n="100" d="100"/>
          <a:sy n="100" d="100"/>
        </p:scale>
        <p:origin x="-1944" y="-456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2355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Численность населения  городского округа Лобня (человек)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вариант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3.06781514070643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60-48B6-902C-098085BFDA20}"/>
                </c:ext>
              </c:extLst>
            </c:dLbl>
            <c:dLbl>
              <c:idx val="3"/>
              <c:layout>
                <c:manualLayout>
                  <c:x val="-2.1806853582554589E-2"/>
                  <c:y val="-1.194322174699273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07-4F74-981C-0ECF353C3D02}"/>
                </c:ext>
              </c:extLst>
            </c:dLbl>
            <c:dLbl>
              <c:idx val="4"/>
              <c:layout>
                <c:manualLayout>
                  <c:x val="-1.2461059190031178E-2"/>
                  <c:y val="4.3698248736519127E-4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07-4F74-981C-0ECF353C3D02}"/>
                </c:ext>
              </c:extLst>
            </c:dLbl>
            <c:dLbl>
              <c:idx val="5"/>
              <c:layout>
                <c:manualLayout>
                  <c:x val="-1.5576323987538941E-2"/>
                  <c:y val="-5.6984062338003736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07-4F74-981C-0ECF353C3D0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2019г.</c:v>
                </c:pt>
                <c:pt idx="1">
                  <c:v>2020г.</c:v>
                </c:pt>
                <c:pt idx="2">
                  <c:v>2021г. план</c:v>
                </c:pt>
                <c:pt idx="3">
                  <c:v>2022г. прогноз</c:v>
                </c:pt>
                <c:pt idx="4">
                  <c:v>2023г. прогноз</c:v>
                </c:pt>
                <c:pt idx="5">
                  <c:v>2024г. прогноз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90231</c:v>
                </c:pt>
                <c:pt idx="1">
                  <c:v>89522</c:v>
                </c:pt>
                <c:pt idx="2">
                  <c:v>89112</c:v>
                </c:pt>
                <c:pt idx="3">
                  <c:v>88897</c:v>
                </c:pt>
                <c:pt idx="4">
                  <c:v>88977</c:v>
                </c:pt>
                <c:pt idx="5">
                  <c:v>89063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007-4F74-981C-0ECF353C3D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вариант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7.7881619937694895E-3"/>
                  <c:y val="-3.407400536360379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07-4F74-981C-0ECF353C3D02}"/>
                </c:ext>
              </c:extLst>
            </c:dLbl>
            <c:dLbl>
              <c:idx val="4"/>
              <c:layout>
                <c:manualLayout>
                  <c:x val="4.6728971962616932E-3"/>
                  <c:y val="-1.621352379875717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07-4F74-981C-0ECF353C3D02}"/>
                </c:ext>
              </c:extLst>
            </c:dLbl>
            <c:dLbl>
              <c:idx val="5"/>
              <c:layout>
                <c:manualLayout>
                  <c:x val="1.0903426791277293E-2"/>
                  <c:y val="-3.0678151407064354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007-4F74-981C-0ECF353C3D0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2019г.</c:v>
                </c:pt>
                <c:pt idx="1">
                  <c:v>2020г.</c:v>
                </c:pt>
                <c:pt idx="2">
                  <c:v>2021г. план</c:v>
                </c:pt>
                <c:pt idx="3">
                  <c:v>2022г. прогноз</c:v>
                </c:pt>
                <c:pt idx="4">
                  <c:v>2023г. прогноз</c:v>
                </c:pt>
                <c:pt idx="5">
                  <c:v>2024г. прогноз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3">
                  <c:v>88982</c:v>
                </c:pt>
                <c:pt idx="4">
                  <c:v>89212</c:v>
                </c:pt>
                <c:pt idx="5">
                  <c:v>89711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007-4F74-981C-0ECF353C3D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164928"/>
        <c:axId val="37227904"/>
      </c:barChart>
      <c:catAx>
        <c:axId val="3716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7227904"/>
        <c:crosses val="autoZero"/>
        <c:auto val="1"/>
        <c:lblAlgn val="ctr"/>
        <c:lblOffset val="100"/>
        <c:noMultiLvlLbl val="0"/>
      </c:catAx>
      <c:valAx>
        <c:axId val="37227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1649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 b="1">
          <a:solidFill>
            <a:schemeClr val="accent3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786113541362884"/>
          <c:y val="3.0953823480111504E-2"/>
          <c:w val="0.65213886458637216"/>
          <c:h val="0.45557157091156231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2020г.</c:v>
                </c:pt>
                <c:pt idx="1">
                  <c:v>2021г. план</c:v>
                </c:pt>
                <c:pt idx="2">
                  <c:v>2022г. проект</c:v>
                </c:pt>
                <c:pt idx="3">
                  <c:v>2023г. проект</c:v>
                </c:pt>
                <c:pt idx="4">
                  <c:v>2024г. проект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172.7</c:v>
                </c:pt>
                <c:pt idx="1">
                  <c:v>185.1</c:v>
                </c:pt>
                <c:pt idx="2">
                  <c:v>196.5</c:v>
                </c:pt>
                <c:pt idx="3">
                  <c:v>182.5</c:v>
                </c:pt>
                <c:pt idx="4">
                  <c:v>185.3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0B-49E4-B2D2-43B875C9BC7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за негативное воздействие на окружающую среду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2020г.</c:v>
                </c:pt>
                <c:pt idx="1">
                  <c:v>2021г. план</c:v>
                </c:pt>
                <c:pt idx="2">
                  <c:v>2022г. проект</c:v>
                </c:pt>
                <c:pt idx="3">
                  <c:v>2023г. проект</c:v>
                </c:pt>
                <c:pt idx="4">
                  <c:v>2024г. проект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1.4</c:v>
                </c:pt>
                <c:pt idx="1">
                  <c:v>0.5</c:v>
                </c:pt>
                <c:pt idx="2">
                  <c:v>0.3000000000000001</c:v>
                </c:pt>
                <c:pt idx="3">
                  <c:v>0.3000000000000001</c:v>
                </c:pt>
                <c:pt idx="4">
                  <c:v>0.3000000000000001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0B-49E4-B2D2-43B875C9BC7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 (работ)</c:v>
                </c:pt>
              </c:strCache>
            </c:strRef>
          </c:tx>
          <c:spPr>
            <a:ln w="25392">
              <a:noFill/>
            </a:ln>
          </c:spPr>
          <c:cat>
            <c:strRef>
              <c:f>Лист1!$A$2:$A$6</c:f>
              <c:strCache>
                <c:ptCount val="5"/>
                <c:pt idx="0">
                  <c:v>2020г.</c:v>
                </c:pt>
                <c:pt idx="1">
                  <c:v>2021г. план</c:v>
                </c:pt>
                <c:pt idx="2">
                  <c:v>2022г. проект</c:v>
                </c:pt>
                <c:pt idx="3">
                  <c:v>2023г. проект</c:v>
                </c:pt>
                <c:pt idx="4">
                  <c:v>2024г. проект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9.1</c:v>
                </c:pt>
                <c:pt idx="1">
                  <c:v>19.8</c:v>
                </c:pt>
                <c:pt idx="2">
                  <c:v>10.6</c:v>
                </c:pt>
                <c:pt idx="3">
                  <c:v>8.6</c:v>
                </c:pt>
                <c:pt idx="4">
                  <c:v>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10B-49E4-B2D2-43B875C9BC7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ln w="25392">
              <a:noFill/>
            </a:ln>
          </c:spPr>
          <c:cat>
            <c:strRef>
              <c:f>Лист1!$A$2:$A$6</c:f>
              <c:strCache>
                <c:ptCount val="5"/>
                <c:pt idx="0">
                  <c:v>2020г.</c:v>
                </c:pt>
                <c:pt idx="1">
                  <c:v>2021г. план</c:v>
                </c:pt>
                <c:pt idx="2">
                  <c:v>2022г. проект</c:v>
                </c:pt>
                <c:pt idx="3">
                  <c:v>2023г. проект</c:v>
                </c:pt>
                <c:pt idx="4">
                  <c:v>2024г. проект</c:v>
                </c:pt>
              </c:strCache>
            </c:str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10.4</c:v>
                </c:pt>
                <c:pt idx="1">
                  <c:v>5.7</c:v>
                </c:pt>
                <c:pt idx="2">
                  <c:v>10.5</c:v>
                </c:pt>
                <c:pt idx="3">
                  <c:v>3.5</c:v>
                </c:pt>
                <c:pt idx="4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10B-49E4-B2D2-43B875C9BC7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spPr>
            <a:ln w="25392">
              <a:noFill/>
            </a:ln>
          </c:spPr>
          <c:cat>
            <c:strRef>
              <c:f>Лист1!$A$2:$A$6</c:f>
              <c:strCache>
                <c:ptCount val="5"/>
                <c:pt idx="0">
                  <c:v>2020г.</c:v>
                </c:pt>
                <c:pt idx="1">
                  <c:v>2021г. план</c:v>
                </c:pt>
                <c:pt idx="2">
                  <c:v>2022г. проект</c:v>
                </c:pt>
                <c:pt idx="3">
                  <c:v>2023г. проект</c:v>
                </c:pt>
                <c:pt idx="4">
                  <c:v>2024г. проект</c:v>
                </c:pt>
              </c:strCache>
            </c:str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8.2000000000000011</c:v>
                </c:pt>
                <c:pt idx="1">
                  <c:v>4.7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10B-49E4-B2D2-43B875C9BC7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spPr>
            <a:ln w="25392">
              <a:noFill/>
            </a:ln>
          </c:spPr>
          <c:cat>
            <c:strRef>
              <c:f>Лист1!$A$2:$A$6</c:f>
              <c:strCache>
                <c:ptCount val="5"/>
                <c:pt idx="0">
                  <c:v>2020г.</c:v>
                </c:pt>
                <c:pt idx="1">
                  <c:v>2021г. план</c:v>
                </c:pt>
                <c:pt idx="2">
                  <c:v>2022г. проект</c:v>
                </c:pt>
                <c:pt idx="3">
                  <c:v>2023г. проект</c:v>
                </c:pt>
                <c:pt idx="4">
                  <c:v>2024г. проект</c:v>
                </c:pt>
              </c:strCache>
            </c:strRef>
          </c:cat>
          <c:val>
            <c:numRef>
              <c:f>Лист1!$G$2:$G$6</c:f>
              <c:numCache>
                <c:formatCode>#,##0.0</c:formatCode>
                <c:ptCount val="5"/>
                <c:pt idx="0">
                  <c:v>21.5</c:v>
                </c:pt>
                <c:pt idx="1">
                  <c:v>67</c:v>
                </c:pt>
                <c:pt idx="2">
                  <c:v>35.4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10B-49E4-B2D2-43B875C9BC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844736"/>
        <c:axId val="105846272"/>
      </c:areaChart>
      <c:catAx>
        <c:axId val="10584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5846272"/>
        <c:crosses val="autoZero"/>
        <c:auto val="1"/>
        <c:lblAlgn val="ctr"/>
        <c:lblOffset val="100"/>
        <c:noMultiLvlLbl val="0"/>
      </c:catAx>
      <c:valAx>
        <c:axId val="105846272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105844736"/>
        <c:crosses val="autoZero"/>
        <c:crossBetween val="midCat"/>
      </c:valAx>
      <c:dTable>
        <c:showHorzBorder val="1"/>
        <c:showVertBorder val="1"/>
        <c:showOutline val="1"/>
        <c:showKeys val="1"/>
      </c:dTable>
      <c:spPr>
        <a:noFill/>
        <a:ln w="25392">
          <a:noFill/>
        </a:ln>
      </c:spPr>
    </c:plotArea>
    <c:plotVisOnly val="1"/>
    <c:dispBlanksAs val="zero"/>
    <c:showDLblsOverMax val="0"/>
  </c:chart>
  <c:txPr>
    <a:bodyPr/>
    <a:lstStyle/>
    <a:p>
      <a:pPr>
        <a:defRPr sz="1300">
          <a:solidFill>
            <a:schemeClr val="accent3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2020г.</c:v>
                </c:pt>
                <c:pt idx="1">
                  <c:v>2021г. план</c:v>
                </c:pt>
                <c:pt idx="2">
                  <c:v>2022г. проект</c:v>
                </c:pt>
                <c:pt idx="3">
                  <c:v>2023г. проект</c:v>
                </c:pt>
                <c:pt idx="4">
                  <c:v>2024г. проект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3.6</c:v>
                </c:pt>
                <c:pt idx="3">
                  <c:v>4.2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2E-4C26-A322-C87B64F197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2020г.</c:v>
                </c:pt>
                <c:pt idx="1">
                  <c:v>2021г. план</c:v>
                </c:pt>
                <c:pt idx="2">
                  <c:v>2022г. проект</c:v>
                </c:pt>
                <c:pt idx="3">
                  <c:v>2023г. проект</c:v>
                </c:pt>
                <c:pt idx="4">
                  <c:v>2024г. проект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182.4</c:v>
                </c:pt>
                <c:pt idx="1">
                  <c:v>561.79999999999995</c:v>
                </c:pt>
                <c:pt idx="2">
                  <c:v>1246.2</c:v>
                </c:pt>
                <c:pt idx="3">
                  <c:v>1046.5</c:v>
                </c:pt>
                <c:pt idx="4">
                  <c:v>1318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2E-4C26-A322-C87B64F197C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2020г.</c:v>
                </c:pt>
                <c:pt idx="1">
                  <c:v>2021г. план</c:v>
                </c:pt>
                <c:pt idx="2">
                  <c:v>2022г. проект</c:v>
                </c:pt>
                <c:pt idx="3">
                  <c:v>2023г. проект</c:v>
                </c:pt>
                <c:pt idx="4">
                  <c:v>2024г. проект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1369.2</c:v>
                </c:pt>
                <c:pt idx="1">
                  <c:v>1415.4</c:v>
                </c:pt>
                <c:pt idx="2">
                  <c:v>1443.3</c:v>
                </c:pt>
                <c:pt idx="3">
                  <c:v>1448</c:v>
                </c:pt>
                <c:pt idx="4">
                  <c:v>1445.7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C2E-4C26-A322-C87B64F197C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МБТ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2020г.</c:v>
                </c:pt>
                <c:pt idx="1">
                  <c:v>2021г. план</c:v>
                </c:pt>
                <c:pt idx="2">
                  <c:v>2022г. проект</c:v>
                </c:pt>
                <c:pt idx="3">
                  <c:v>2023г. проект</c:v>
                </c:pt>
                <c:pt idx="4">
                  <c:v>2024г. проект</c:v>
                </c:pt>
              </c:strCache>
            </c:str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0</c:v>
                </c:pt>
                <c:pt idx="1">
                  <c:v>80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2C-4159-8D2D-349D6C3AAE5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2020г.</c:v>
                </c:pt>
                <c:pt idx="1">
                  <c:v>2021г. план</c:v>
                </c:pt>
                <c:pt idx="2">
                  <c:v>2022г. проект</c:v>
                </c:pt>
                <c:pt idx="3">
                  <c:v>2023г. проект</c:v>
                </c:pt>
                <c:pt idx="4">
                  <c:v>2024г. проект</c:v>
                </c:pt>
              </c:strCache>
            </c:str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0.3000000000000001</c:v>
                </c:pt>
                <c:pt idx="1">
                  <c:v>1.1000000000000001</c:v>
                </c:pt>
                <c:pt idx="2">
                  <c:v>1.1000000000000001</c:v>
                </c:pt>
                <c:pt idx="3">
                  <c:v>1.3</c:v>
                </c:pt>
                <c:pt idx="4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16-4303-B273-75D2B0F54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106112"/>
        <c:axId val="108107648"/>
      </c:areaChart>
      <c:catAx>
        <c:axId val="10810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8107648"/>
        <c:crosses val="autoZero"/>
        <c:auto val="1"/>
        <c:lblAlgn val="ctr"/>
        <c:lblOffset val="100"/>
        <c:noMultiLvlLbl val="0"/>
      </c:catAx>
      <c:valAx>
        <c:axId val="108107648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108106112"/>
        <c:crosses val="autoZero"/>
        <c:crossBetween val="midCat"/>
      </c:valAx>
      <c:dTable>
        <c:showHorzBorder val="1"/>
        <c:showVertBorder val="1"/>
        <c:showOutline val="1"/>
        <c:showKeys val="1"/>
      </c:dTable>
      <c:spPr>
        <a:noFill/>
        <a:ln w="2540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00" b="1">
          <a:solidFill>
            <a:schemeClr val="accent3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87446446193187"/>
          <c:y val="1.5795426325179555E-2"/>
          <c:w val="0.71125535538068163"/>
          <c:h val="0.76571026421900923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 </c:v>
                </c:pt>
                <c:pt idx="4">
                  <c:v>2021г. план</c:v>
                </c:pt>
                <c:pt idx="5">
                  <c:v>2022г. прогноз</c:v>
                </c:pt>
                <c:pt idx="6">
                  <c:v>2023г. прогноз</c:v>
                </c:pt>
                <c:pt idx="7">
                  <c:v>2024г. прогноз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15456.1</c:v>
                </c:pt>
                <c:pt idx="1">
                  <c:v>16752</c:v>
                </c:pt>
                <c:pt idx="2">
                  <c:v>17186</c:v>
                </c:pt>
                <c:pt idx="3">
                  <c:v>15917.1</c:v>
                </c:pt>
                <c:pt idx="4">
                  <c:v>16596.8</c:v>
                </c:pt>
                <c:pt idx="5">
                  <c:v>18391.400000000001</c:v>
                </c:pt>
                <c:pt idx="6">
                  <c:v>18152.3</c:v>
                </c:pt>
                <c:pt idx="7">
                  <c:v>19999.5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84-4DBE-9AD1-D3EED8AEE81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 </c:v>
                </c:pt>
                <c:pt idx="4">
                  <c:v>2021г. план</c:v>
                </c:pt>
                <c:pt idx="5">
                  <c:v>2022г. прогноз</c:v>
                </c:pt>
                <c:pt idx="6">
                  <c:v>2023г. прогноз</c:v>
                </c:pt>
                <c:pt idx="7">
                  <c:v>2024г. прогноз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16443.2</c:v>
                </c:pt>
                <c:pt idx="1">
                  <c:v>16351</c:v>
                </c:pt>
                <c:pt idx="2">
                  <c:v>19554</c:v>
                </c:pt>
                <c:pt idx="3">
                  <c:v>17208.8</c:v>
                </c:pt>
                <c:pt idx="4">
                  <c:v>23097.5</c:v>
                </c:pt>
                <c:pt idx="5">
                  <c:v>30307.1</c:v>
                </c:pt>
                <c:pt idx="6">
                  <c:v>28097</c:v>
                </c:pt>
                <c:pt idx="7">
                  <c:v>31046.6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A84-4DBE-9AD1-D3EED8AEE8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907328"/>
        <c:axId val="105908864"/>
      </c:areaChart>
      <c:catAx>
        <c:axId val="10590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5908864"/>
        <c:crosses val="autoZero"/>
        <c:auto val="1"/>
        <c:lblAlgn val="ctr"/>
        <c:lblOffset val="100"/>
        <c:noMultiLvlLbl val="0"/>
      </c:catAx>
      <c:valAx>
        <c:axId val="105908864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105907328"/>
        <c:crosses val="autoZero"/>
        <c:crossBetween val="midCat"/>
      </c:val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0"/>
  </c:chart>
  <c:txPr>
    <a:bodyPr/>
    <a:lstStyle/>
    <a:p>
      <a:pPr>
        <a:defRPr sz="1120" b="0">
          <a:solidFill>
            <a:schemeClr val="accent3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Динамика муниципального долга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2018 год </c:v>
                </c:pt>
                <c:pt idx="1">
                  <c:v>2019 год </c:v>
                </c:pt>
                <c:pt idx="2">
                  <c:v>2020 год </c:v>
                </c:pt>
                <c:pt idx="3">
                  <c:v>2021 план</c:v>
                </c:pt>
                <c:pt idx="4">
                  <c:v>2022 год прогноз</c:v>
                </c:pt>
                <c:pt idx="5">
                  <c:v>2023 год прогноз</c:v>
                </c:pt>
                <c:pt idx="6">
                  <c:v>2024 год прогноз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175</c:v>
                </c:pt>
                <c:pt idx="1">
                  <c:v>206</c:v>
                </c:pt>
                <c:pt idx="2">
                  <c:v>281</c:v>
                </c:pt>
                <c:pt idx="3">
                  <c:v>414.7</c:v>
                </c:pt>
                <c:pt idx="4">
                  <c:v>575</c:v>
                </c:pt>
                <c:pt idx="5">
                  <c:v>725.2</c:v>
                </c:pt>
                <c:pt idx="6">
                  <c:v>773.4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62-4B68-90DA-4D8AC9B8B3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гарантии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2018 год </c:v>
                </c:pt>
                <c:pt idx="1">
                  <c:v>2019 год </c:v>
                </c:pt>
                <c:pt idx="2">
                  <c:v>2020 год </c:v>
                </c:pt>
                <c:pt idx="3">
                  <c:v>2021 план</c:v>
                </c:pt>
                <c:pt idx="4">
                  <c:v>2022 год прогноз</c:v>
                </c:pt>
                <c:pt idx="5">
                  <c:v>2023 год прогноз</c:v>
                </c:pt>
                <c:pt idx="6">
                  <c:v>2024 год прогноз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25.2</c:v>
                </c:pt>
                <c:pt idx="1">
                  <c:v>28.3</c:v>
                </c:pt>
                <c:pt idx="2">
                  <c:v>26.99</c:v>
                </c:pt>
                <c:pt idx="3">
                  <c:v>80.7</c:v>
                </c:pt>
                <c:pt idx="4">
                  <c:v>74.599999999999994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862-4B68-90DA-4D8AC9B8B3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08162048"/>
        <c:axId val="109658880"/>
      </c:barChart>
      <c:catAx>
        <c:axId val="10816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58880"/>
        <c:crosses val="autoZero"/>
        <c:auto val="1"/>
        <c:lblAlgn val="ctr"/>
        <c:lblOffset val="100"/>
        <c:noMultiLvlLbl val="0"/>
      </c:catAx>
      <c:valAx>
        <c:axId val="10965888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10816204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solidFill>
                  <a:schemeClr val="tx1"/>
                </a:solidFill>
              </a:defRPr>
            </a:pPr>
            <a:endParaRPr lang="ru-RU"/>
          </a:p>
        </c:txPr>
      </c:dTable>
      <c:spPr>
        <a:noFill/>
        <a:ln w="25387">
          <a:noFill/>
        </a:ln>
      </c:spPr>
    </c:plotArea>
    <c:plotVisOnly val="1"/>
    <c:dispBlanksAs val="gap"/>
    <c:showDLblsOverMax val="0"/>
  </c:chart>
  <c:txPr>
    <a:bodyPr/>
    <a:lstStyle/>
    <a:p>
      <a:pPr>
        <a:defRPr sz="1049">
          <a:solidFill>
            <a:schemeClr val="accent3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strike="noStrike" spc="-1">
                    <a:solidFill>
                      <a:srgbClr val="4F6228"/>
                    </a:solidFill>
                    <a:latin typeface="Times New Roman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3"/>
                <c:pt idx="0">
                  <c:v>Обслуживание государственного и муниципального долга</c:v>
                </c:pt>
                <c:pt idx="1">
                  <c:v>Средства массовой информации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Здравоохранение</c:v>
                </c:pt>
                <c:pt idx="5">
                  <c:v>Культура, кинематография</c:v>
                </c:pt>
                <c:pt idx="6">
                  <c:v>Образование</c:v>
                </c:pt>
                <c:pt idx="7">
                  <c:v>Охрана окружающей среды</c:v>
                </c:pt>
                <c:pt idx="8">
                  <c:v>Жилищно-коммунальное хозяйство</c:v>
                </c:pt>
                <c:pt idx="9">
                  <c:v>Национальная экономика</c:v>
                </c:pt>
                <c:pt idx="10">
                  <c:v>Национальная безопасность и правоохранительная деятельность</c:v>
                </c:pt>
                <c:pt idx="11">
                  <c:v>Национальная оборона</c:v>
                </c:pt>
                <c:pt idx="12">
                  <c:v>Общегосударственные вопросы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3"/>
                <c:pt idx="0">
                  <c:v>14180</c:v>
                </c:pt>
                <c:pt idx="1">
                  <c:v>6000</c:v>
                </c:pt>
                <c:pt idx="2">
                  <c:v>98635.3</c:v>
                </c:pt>
                <c:pt idx="3">
                  <c:v>138372</c:v>
                </c:pt>
                <c:pt idx="4">
                  <c:v>1806.9</c:v>
                </c:pt>
                <c:pt idx="5">
                  <c:v>173434.6</c:v>
                </c:pt>
                <c:pt idx="6">
                  <c:v>2258197.4</c:v>
                </c:pt>
                <c:pt idx="7">
                  <c:v>1925.4</c:v>
                </c:pt>
                <c:pt idx="8">
                  <c:v>402566.5</c:v>
                </c:pt>
                <c:pt idx="9">
                  <c:v>159685.29999999999</c:v>
                </c:pt>
                <c:pt idx="10">
                  <c:v>34877.699999999997</c:v>
                </c:pt>
                <c:pt idx="11">
                  <c:v>6175</c:v>
                </c:pt>
                <c:pt idx="12">
                  <c:v>375044.2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7D-4DDF-B035-088CE4C605C7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strike="noStrike" spc="-1">
                    <a:solidFill>
                      <a:srgbClr val="4F6228"/>
                    </a:solidFill>
                    <a:latin typeface="Times New Roman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3"/>
                <c:pt idx="0">
                  <c:v>Обслуживание государственного и муниципального долга</c:v>
                </c:pt>
                <c:pt idx="1">
                  <c:v>Средства массовой информации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Здравоохранение</c:v>
                </c:pt>
                <c:pt idx="5">
                  <c:v>Культура, кинематография</c:v>
                </c:pt>
                <c:pt idx="6">
                  <c:v>Образование</c:v>
                </c:pt>
                <c:pt idx="7">
                  <c:v>Охрана окружающей среды</c:v>
                </c:pt>
                <c:pt idx="8">
                  <c:v>Жилищно-коммунальное хозяйство</c:v>
                </c:pt>
                <c:pt idx="9">
                  <c:v>Национальная экономика</c:v>
                </c:pt>
                <c:pt idx="10">
                  <c:v>Национальная безопасность и правоохранительная деятельность</c:v>
                </c:pt>
                <c:pt idx="11">
                  <c:v>Национальная оборона</c:v>
                </c:pt>
                <c:pt idx="12">
                  <c:v>Общегосударственные вопросы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3"/>
                <c:pt idx="0">
                  <c:v>20600</c:v>
                </c:pt>
                <c:pt idx="1">
                  <c:v>5200</c:v>
                </c:pt>
                <c:pt idx="2">
                  <c:v>105384.6</c:v>
                </c:pt>
                <c:pt idx="3">
                  <c:v>113870.9</c:v>
                </c:pt>
                <c:pt idx="4">
                  <c:v>3632</c:v>
                </c:pt>
                <c:pt idx="5">
                  <c:v>168248.2</c:v>
                </c:pt>
                <c:pt idx="6">
                  <c:v>3123839.2</c:v>
                </c:pt>
                <c:pt idx="7">
                  <c:v>1085</c:v>
                </c:pt>
                <c:pt idx="8">
                  <c:v>345429.3</c:v>
                </c:pt>
                <c:pt idx="9">
                  <c:v>139521</c:v>
                </c:pt>
                <c:pt idx="10">
                  <c:v>39983.300000000003</c:v>
                </c:pt>
                <c:pt idx="11">
                  <c:v>6250</c:v>
                </c:pt>
                <c:pt idx="12">
                  <c:v>403823.9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7D-4DDF-B035-088CE4C60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09744512"/>
        <c:axId val="109746048"/>
      </c:barChart>
      <c:catAx>
        <c:axId val="109744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200" b="1" strike="noStrike" spc="-1">
                <a:solidFill>
                  <a:srgbClr val="4F6228"/>
                </a:solidFill>
                <a:latin typeface="Times New Roman"/>
                <a:ea typeface="DejaVu Sans"/>
              </a:defRPr>
            </a:pPr>
            <a:endParaRPr lang="ru-RU"/>
          </a:p>
        </c:txPr>
        <c:crossAx val="109746048"/>
        <c:crosses val="autoZero"/>
        <c:auto val="1"/>
        <c:lblAlgn val="ctr"/>
        <c:lblOffset val="100"/>
        <c:noMultiLvlLbl val="1"/>
      </c:catAx>
      <c:valAx>
        <c:axId val="109746048"/>
        <c:scaling>
          <c:orientation val="minMax"/>
        </c:scaling>
        <c:delete val="0"/>
        <c:axPos val="b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600">
            <a:noFill/>
          </a:ln>
        </c:spPr>
        <c:txPr>
          <a:bodyPr/>
          <a:lstStyle/>
          <a:p>
            <a:pPr>
              <a:defRPr sz="1200" b="1" strike="noStrike" spc="-1">
                <a:solidFill>
                  <a:srgbClr val="4F6228"/>
                </a:solidFill>
                <a:latin typeface="Times New Roman"/>
                <a:ea typeface="DejaVu Sans"/>
              </a:defRPr>
            </a:pPr>
            <a:endParaRPr lang="ru-RU"/>
          </a:p>
        </c:txPr>
        <c:crossAx val="109744512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b"/>
      <c:layout/>
      <c:overlay val="0"/>
      <c:spPr>
        <a:noFill/>
        <a:ln>
          <a:noFill/>
        </a:ln>
      </c:spPr>
      <c:txPr>
        <a:bodyPr/>
        <a:lstStyle/>
        <a:p>
          <a:pPr>
            <a:defRPr sz="1200" b="1" strike="noStrike" spc="-1">
              <a:solidFill>
                <a:srgbClr val="4F6228"/>
              </a:solidFill>
              <a:latin typeface="Times New Roman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</c:spPr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  <c:spPr>
        <a:solidFill>
          <a:srgbClr val="D9D9D9"/>
        </a:solidFill>
        <a:ln>
          <a:noFill/>
        </a:ln>
      </c:spPr>
    </c:floor>
    <c:sideWall>
      <c:thickness val="0"/>
      <c:spPr>
        <a:solidFill>
          <a:srgbClr val="D9D9D9"/>
        </a:solidFill>
        <a:ln>
          <a:noFill/>
        </a:ln>
      </c:spPr>
    </c:sideWall>
    <c:backWall>
      <c:thickness val="0"/>
      <c:spPr>
        <a:solidFill>
          <a:srgbClr val="D9D9D9"/>
        </a:solidFill>
        <a:ln>
          <a:noFill/>
        </a:ln>
      </c:spPr>
    </c:backWall>
    <c:plotArea>
      <c:layout>
        <c:manualLayout>
          <c:layoutTarget val="inner"/>
          <c:xMode val="edge"/>
          <c:yMode val="edge"/>
          <c:x val="0.18439780199982006"/>
          <c:y val="0.40356817293918512"/>
          <c:w val="0.66813800558508241"/>
          <c:h val="0.5945435603594218"/>
        </c:manualLayout>
      </c:layout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dPt>
            <c:idx val="0"/>
            <c:bubble3D val="0"/>
            <c:spPr>
              <a:solidFill>
                <a:srgbClr val="4672A8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A9C-4C64-B190-6FFB27D24B68}"/>
              </c:ext>
            </c:extLst>
          </c:dPt>
          <c:dPt>
            <c:idx val="1"/>
            <c:bubble3D val="0"/>
            <c:spPr>
              <a:solidFill>
                <a:srgbClr val="AB474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A9C-4C64-B190-6FFB27D24B68}"/>
              </c:ext>
            </c:extLst>
          </c:dPt>
          <c:dPt>
            <c:idx val="2"/>
            <c:bubble3D val="0"/>
            <c:spPr>
              <a:solidFill>
                <a:srgbClr val="8AA64F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A9C-4C64-B190-6FFB27D24B68}"/>
              </c:ext>
            </c:extLst>
          </c:dPt>
          <c:dPt>
            <c:idx val="3"/>
            <c:bubble3D val="0"/>
            <c:spPr>
              <a:solidFill>
                <a:srgbClr val="72599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A9C-4C64-B190-6FFB27D24B68}"/>
              </c:ext>
            </c:extLst>
          </c:dPt>
          <c:dPt>
            <c:idx val="4"/>
            <c:bubble3D val="0"/>
            <c:spPr>
              <a:solidFill>
                <a:srgbClr val="4299B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A9C-4C64-B190-6FFB27D24B68}"/>
              </c:ext>
            </c:extLst>
          </c:dPt>
          <c:dPt>
            <c:idx val="5"/>
            <c:bubble3D val="0"/>
            <c:spPr>
              <a:solidFill>
                <a:srgbClr val="DC853E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A9C-4C64-B190-6FFB27D24B68}"/>
              </c:ext>
            </c:extLst>
          </c:dPt>
          <c:dPt>
            <c:idx val="6"/>
            <c:bubble3D val="0"/>
            <c:spPr>
              <a:solidFill>
                <a:srgbClr val="93A9CE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A9C-4C64-B190-6FFB27D24B68}"/>
              </c:ext>
            </c:extLst>
          </c:dPt>
          <c:dPt>
            <c:idx val="7"/>
            <c:bubble3D val="0"/>
            <c:spPr>
              <a:solidFill>
                <a:srgbClr val="D09493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A9C-4C64-B190-6FFB27D24B68}"/>
              </c:ext>
            </c:extLst>
          </c:dPt>
          <c:dPt>
            <c:idx val="8"/>
            <c:bubble3D val="0"/>
            <c:spPr>
              <a:solidFill>
                <a:srgbClr val="B8CD97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FA9C-4C64-B190-6FFB27D24B68}"/>
              </c:ext>
            </c:extLst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sz="1200" b="1" strike="noStrike" spc="-1">
                      <a:solidFill>
                        <a:srgbClr val="4F6228"/>
                      </a:solidFill>
                      <a:latin typeface="Times New Roman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9C-4C64-B190-6FFB27D24B68}"/>
                </c:ext>
              </c:extLst>
            </c:dLbl>
            <c:dLbl>
              <c:idx val="1"/>
              <c:layout>
                <c:manualLayout>
                  <c:x val="8.2854688727735007E-2"/>
                  <c:y val="-3.495510552552946E-2"/>
                </c:manualLayout>
              </c:layout>
              <c:spPr/>
              <c:txPr>
                <a:bodyPr/>
                <a:lstStyle/>
                <a:p>
                  <a:pPr>
                    <a:defRPr sz="1200" b="1" strike="noStrike" spc="-1">
                      <a:solidFill>
                        <a:srgbClr val="4F6228"/>
                      </a:solidFill>
                      <a:latin typeface="Times New Roman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9C-4C64-B190-6FFB27D24B68}"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sz="1200" b="1" strike="noStrike" spc="-1">
                      <a:solidFill>
                        <a:srgbClr val="4F6228"/>
                      </a:solidFill>
                      <a:latin typeface="Times New Roman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A9C-4C64-B190-6FFB27D24B68}"/>
                </c:ext>
              </c:extLst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sz="1200" b="1" strike="noStrike" spc="-1">
                      <a:solidFill>
                        <a:srgbClr val="4F6228"/>
                      </a:solidFill>
                      <a:latin typeface="Times New Roman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A9C-4C64-B190-6FFB27D24B68}"/>
                </c:ext>
              </c:extLst>
            </c:dLbl>
            <c:dLbl>
              <c:idx val="4"/>
              <c:layout/>
              <c:spPr/>
              <c:txPr>
                <a:bodyPr/>
                <a:lstStyle/>
                <a:p>
                  <a:pPr>
                    <a:defRPr sz="1200" b="1" strike="noStrike" spc="-1">
                      <a:solidFill>
                        <a:srgbClr val="4F6228"/>
                      </a:solidFill>
                      <a:latin typeface="Times New Roman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A9C-4C64-B190-6FFB27D24B68}"/>
                </c:ext>
              </c:extLst>
            </c:dLbl>
            <c:dLbl>
              <c:idx val="5"/>
              <c:layout/>
              <c:spPr/>
              <c:txPr>
                <a:bodyPr/>
                <a:lstStyle/>
                <a:p>
                  <a:pPr>
                    <a:defRPr sz="1200" b="1" strike="noStrike" spc="-1">
                      <a:solidFill>
                        <a:srgbClr val="4F6228"/>
                      </a:solidFill>
                      <a:latin typeface="Times New Roman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A9C-4C64-B190-6FFB27D24B68}"/>
                </c:ext>
              </c:extLst>
            </c:dLbl>
            <c:dLbl>
              <c:idx val="6"/>
              <c:layout/>
              <c:spPr/>
              <c:txPr>
                <a:bodyPr/>
                <a:lstStyle/>
                <a:p>
                  <a:pPr>
                    <a:defRPr sz="1200" b="1" strike="noStrike" spc="-1">
                      <a:solidFill>
                        <a:srgbClr val="4F6228"/>
                      </a:solidFill>
                      <a:latin typeface="Times New Roman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A9C-4C64-B190-6FFB27D24B68}"/>
                </c:ext>
              </c:extLst>
            </c:dLbl>
            <c:dLbl>
              <c:idx val="7"/>
              <c:layout/>
              <c:spPr/>
              <c:txPr>
                <a:bodyPr/>
                <a:lstStyle/>
                <a:p>
                  <a:pPr>
                    <a:defRPr sz="1200" b="1" strike="noStrike" spc="-1">
                      <a:solidFill>
                        <a:srgbClr val="4F6228"/>
                      </a:solidFill>
                      <a:latin typeface="Times New Roman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A9C-4C64-B190-6FFB27D24B68}"/>
                </c:ext>
              </c:extLst>
            </c:dLbl>
            <c:dLbl>
              <c:idx val="8"/>
              <c:layout/>
              <c:spPr/>
              <c:txPr>
                <a:bodyPr/>
                <a:lstStyle/>
                <a:p>
                  <a:pPr>
                    <a:defRPr sz="1200" b="1" strike="noStrike" spc="-1">
                      <a:solidFill>
                        <a:srgbClr val="4F6228"/>
                      </a:solidFill>
                      <a:latin typeface="Times New Roman"/>
                      <a:ea typeface="DejaVu San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A9C-4C64-B190-6FFB27D24B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strike="noStrike" spc="-1">
                    <a:solidFill>
                      <a:srgbClr val="4F6228"/>
                    </a:solidFill>
                    <a:latin typeface="Times New Roman"/>
                    <a:ea typeface="DejaVu San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1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9"/>
                <c:pt idx="0">
                  <c:v>Общегосударственные вопросы</c:v>
                </c:pt>
                <c:pt idx="1">
                  <c:v>Образование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Прочие разделы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9"/>
                <c:pt idx="0">
                  <c:v>9</c:v>
                </c:pt>
                <c:pt idx="1">
                  <c:v>69.7</c:v>
                </c:pt>
                <c:pt idx="2">
                  <c:v>0.9</c:v>
                </c:pt>
                <c:pt idx="3">
                  <c:v>3.1</c:v>
                </c:pt>
                <c:pt idx="4">
                  <c:v>7.7</c:v>
                </c:pt>
                <c:pt idx="5">
                  <c:v>3.8</c:v>
                </c:pt>
                <c:pt idx="6">
                  <c:v>2.5</c:v>
                </c:pt>
                <c:pt idx="7">
                  <c:v>2.4</c:v>
                </c:pt>
                <c:pt idx="8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FA9C-4C64-B190-6FFB27D24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1"/>
  </c:chart>
  <c:spPr>
    <a:noFill/>
    <a:ln>
      <a:noFill/>
    </a:ln>
  </c:spPr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80637635244864"/>
          <c:y val="8.1301964946837751E-2"/>
          <c:w val="0.46958637114805191"/>
          <c:h val="0.763645372404123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0"/>
          <c:dLbls>
            <c:dLbl>
              <c:idx val="0"/>
              <c:layout>
                <c:manualLayout>
                  <c:x val="9.767944690733292E-2"/>
                  <c:y val="-6.777006008341415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67-4A07-98DA-09B58B492E80}"/>
                </c:ext>
              </c:extLst>
            </c:dLbl>
            <c:dLbl>
              <c:idx val="1"/>
              <c:layout>
                <c:manualLayout>
                  <c:x val="3.7129387057352053E-2"/>
                  <c:y val="-0.1535957341076218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7-4A07-98DA-09B58B492E80}"/>
                </c:ext>
              </c:extLst>
            </c:dLbl>
            <c:dLbl>
              <c:idx val="2"/>
              <c:layout>
                <c:manualLayout>
                  <c:x val="0.16212277936860053"/>
                  <c:y val="5.969757114074414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52-4C7F-A2CB-02313A40A53E}"/>
                </c:ext>
              </c:extLst>
            </c:dLbl>
            <c:dLbl>
              <c:idx val="3"/>
              <c:layout>
                <c:manualLayout>
                  <c:x val="3.8373424458214331E-2"/>
                  <c:y val="5.406963040142690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7-4A07-98DA-09B58B492E80}"/>
                </c:ext>
              </c:extLst>
            </c:dLbl>
            <c:dLbl>
              <c:idx val="4"/>
              <c:layout>
                <c:manualLayout>
                  <c:x val="-2.7658217187337621E-3"/>
                  <c:y val="8.2275955824728186E-2"/>
                </c:manualLayout>
              </c:layout>
              <c:tx>
                <c:rich>
                  <a:bodyPr/>
                  <a:lstStyle/>
                  <a:p>
                    <a:fld id="{6D78118E-00AB-4FA9-9B98-1D5A06C7EB1F}" type="CATEGORYNAME">
                      <a:rPr lang="ru-RU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
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067-4A07-98DA-09B58B492E80}"/>
                </c:ext>
              </c:extLst>
            </c:dLbl>
            <c:dLbl>
              <c:idx val="5"/>
              <c:layout>
                <c:manualLayout>
                  <c:x val="-0.18340939268396714"/>
                  <c:y val="1.487710074256014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67-4A07-98DA-09B58B492E80}"/>
                </c:ext>
              </c:extLst>
            </c:dLbl>
            <c:dLbl>
              <c:idx val="6"/>
              <c:layout>
                <c:manualLayout>
                  <c:x val="-0.32947515240242131"/>
                  <c:y val="-0.12838081804724397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Развитие инженерной инфраструктуры и энерго эффективности
1%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22D-4052-89EC-CAFD3FA2FC08}"/>
                </c:ext>
              </c:extLst>
            </c:dLbl>
            <c:dLbl>
              <c:idx val="7"/>
              <c:layout>
                <c:manualLayout>
                  <c:x val="-6.1146655747927665E-2"/>
                  <c:y val="-0.1311406465347693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67-4A07-98DA-09B58B492E80}"/>
                </c:ext>
              </c:extLst>
            </c:dLbl>
            <c:dLbl>
              <c:idx val="8"/>
              <c:layout>
                <c:manualLayout>
                  <c:x val="-0.14574164698546047"/>
                  <c:y val="-0.1301206772821037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67-4A07-98DA-09B58B492E80}"/>
                </c:ext>
              </c:extLst>
            </c:dLbl>
            <c:dLbl>
              <c:idx val="9"/>
              <c:layout>
                <c:manualLayout>
                  <c:x val="-0.19753898312373894"/>
                  <c:y val="-0.2080802958830400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067-4A07-98DA-09B58B492E80}"/>
                </c:ext>
              </c:extLst>
            </c:dLbl>
            <c:dLbl>
              <c:idx val="10"/>
              <c:layout>
                <c:manualLayout>
                  <c:x val="-0.14172898799774941"/>
                  <c:y val="-0.2289610463702231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067-4A07-98DA-09B58B492E80}"/>
                </c:ext>
              </c:extLst>
            </c:dLbl>
            <c:dLbl>
              <c:idx val="11"/>
              <c:layout>
                <c:manualLayout>
                  <c:x val="-0.10798629337999417"/>
                  <c:y val="-8.39097950192431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067-4A07-98DA-09B58B492E80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067-4A07-98DA-09B58B492E80}"/>
                </c:ext>
              </c:extLst>
            </c:dLbl>
            <c:dLbl>
              <c:idx val="13"/>
              <c:layout>
                <c:manualLayout>
                  <c:x val="-7.4576055169497293E-2"/>
                  <c:y val="-6.198729420454786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067-4A07-98DA-09B58B492E80}"/>
                </c:ext>
              </c:extLst>
            </c:dLbl>
            <c:dLbl>
              <c:idx val="14"/>
              <c:layout>
                <c:manualLayout>
                  <c:x val="4.6135899679206763E-3"/>
                  <c:y val="-6.107698945319253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067-4A07-98DA-09B58B492E80}"/>
                </c:ext>
              </c:extLst>
            </c:dLbl>
            <c:dLbl>
              <c:idx val="16"/>
              <c:layout>
                <c:manualLayout>
                  <c:x val="-0.16677627102167786"/>
                  <c:y val="-0.2839887599976955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067-4A07-98DA-09B58B492E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Лист1!$A$2:$A$15</c:f>
              <c:strCache>
                <c:ptCount val="14"/>
                <c:pt idx="0">
                  <c:v>Культура</c:v>
                </c:pt>
                <c:pt idx="1">
                  <c:v>Образование</c:v>
                </c:pt>
                <c:pt idx="2">
                  <c:v>Социальная защита населения</c:v>
                </c:pt>
                <c:pt idx="3">
                  <c:v>Спорт</c:v>
                </c:pt>
                <c:pt idx="4">
                  <c:v>Прочие </c:v>
                </c:pt>
                <c:pt idx="5">
                  <c:v>Безопасность и обеспечение безопасности жизнедеятельности населения </c:v>
                </c:pt>
                <c:pt idx="6">
                  <c:v>Развитие инженерной инфраструктуры и энерго эффективности</c:v>
                </c:pt>
                <c:pt idx="7">
                  <c:v>Управление имуществом и муниципальными финансами</c:v>
                </c:pt>
                <c:pt idx="8">
                  <c:v>Развитие и функционирование дорожно-транспортного комплекса</c:v>
                </c:pt>
                <c:pt idx="9">
                  <c:v>Цифровое муниципальное образование</c:v>
                </c:pt>
                <c:pt idx="10">
                  <c:v>Формирование современной комфортной городской среды</c:v>
                </c:pt>
                <c:pt idx="11">
                  <c:v>Строительство объектов социальной инфраструктуры</c:v>
                </c:pt>
                <c:pt idx="12">
                  <c:v>Переселение граждан из аварийного жилищного фонда</c:v>
                </c:pt>
                <c:pt idx="13">
                  <c:v>Непрограммные расходы</c:v>
                </c:pt>
              </c:strCache>
            </c:strRef>
          </c:cat>
          <c:val>
            <c:numRef>
              <c:f>Лист1!$B$2:$B$15</c:f>
              <c:numCache>
                <c:formatCode>#,##0.00</c:formatCode>
                <c:ptCount val="14"/>
                <c:pt idx="0">
                  <c:v>210656.7</c:v>
                </c:pt>
                <c:pt idx="1">
                  <c:v>1962923.8</c:v>
                </c:pt>
                <c:pt idx="2">
                  <c:v>82576.100000000006</c:v>
                </c:pt>
                <c:pt idx="3">
                  <c:v>104824.6</c:v>
                </c:pt>
                <c:pt idx="4">
                  <c:v>55653.599999999999</c:v>
                </c:pt>
                <c:pt idx="5">
                  <c:v>45957.2</c:v>
                </c:pt>
                <c:pt idx="6">
                  <c:v>6905</c:v>
                </c:pt>
                <c:pt idx="7">
                  <c:v>304361.2</c:v>
                </c:pt>
                <c:pt idx="8">
                  <c:v>125697</c:v>
                </c:pt>
                <c:pt idx="9">
                  <c:v>81974.399999999994</c:v>
                </c:pt>
                <c:pt idx="10">
                  <c:v>297080.3</c:v>
                </c:pt>
                <c:pt idx="11">
                  <c:v>1112098.7</c:v>
                </c:pt>
                <c:pt idx="12">
                  <c:v>21055</c:v>
                </c:pt>
                <c:pt idx="13">
                  <c:v>65103.8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A067-4A07-98DA-09B58B492E8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вариант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3.1494516482295674E-3"/>
                  <c:y val="-2.2791004336751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A6-4884-9E37-42A4E26C54E9}"/>
                </c:ext>
              </c:extLst>
            </c:dLbl>
            <c:dLbl>
              <c:idx val="2"/>
              <c:layout>
                <c:manualLayout>
                  <c:x val="1.5747258241147841E-3"/>
                  <c:y val="-3.1907406071451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A6-4884-9E37-42A4E26C54E9}"/>
                </c:ext>
              </c:extLst>
            </c:dLbl>
            <c:dLbl>
              <c:idx val="3"/>
              <c:layout>
                <c:manualLayout>
                  <c:x val="-2.6203065730791841E-2"/>
                  <c:y val="-3.4089599872513996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C9-4F27-9764-A9E8D7BDF351}"/>
                </c:ext>
              </c:extLst>
            </c:dLbl>
            <c:dLbl>
              <c:idx val="4"/>
              <c:layout>
                <c:manualLayout>
                  <c:x val="-1.0802495159268044E-2"/>
                  <c:y val="-8.3501215101499156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C9-4F27-9764-A9E8D7BDF351}"/>
                </c:ext>
              </c:extLst>
            </c:dLbl>
            <c:dLbl>
              <c:idx val="5"/>
              <c:layout>
                <c:manualLayout>
                  <c:x val="-1.3920452291015328E-2"/>
                  <c:y val="1.5322015356471171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C9-4F27-9764-A9E8D7BDF35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2019г.</c:v>
                </c:pt>
                <c:pt idx="1">
                  <c:v>2020г.</c:v>
                </c:pt>
                <c:pt idx="2">
                  <c:v>2021г. план</c:v>
                </c:pt>
                <c:pt idx="3">
                  <c:v>2022г. прогноз</c:v>
                </c:pt>
                <c:pt idx="4">
                  <c:v>2023г. прогноз</c:v>
                </c:pt>
                <c:pt idx="5">
                  <c:v>2024г. прогноз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#,##0.00">
                  <c:v>44058.5</c:v>
                </c:pt>
                <c:pt idx="1">
                  <c:v>51873.599999999999</c:v>
                </c:pt>
                <c:pt idx="2">
                  <c:v>57149.1</c:v>
                </c:pt>
                <c:pt idx="3">
                  <c:v>58824.9</c:v>
                </c:pt>
                <c:pt idx="4">
                  <c:v>60616.800000000003</c:v>
                </c:pt>
                <c:pt idx="5">
                  <c:v>63176.2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EC9-4F27-9764-A9E8D7BDF35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вариант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4.6926829558620493E-3"/>
                  <c:y val="-1.673972350025321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C9-4F27-9764-A9E8D7BDF351}"/>
                </c:ext>
              </c:extLst>
            </c:dLbl>
            <c:dLbl>
              <c:idx val="4"/>
              <c:layout>
                <c:manualLayout>
                  <c:x val="1.2597806592918247E-2"/>
                  <c:y val="2.2593601936984151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C9-4F27-9764-A9E8D7BDF351}"/>
                </c:ext>
              </c:extLst>
            </c:dLbl>
            <c:dLbl>
              <c:idx val="5"/>
              <c:layout>
                <c:manualLayout>
                  <c:x val="2.9762194081609981E-2"/>
                  <c:y val="7.9671608546016594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C9-4F27-9764-A9E8D7BDF35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2019г.</c:v>
                </c:pt>
                <c:pt idx="1">
                  <c:v>2020г.</c:v>
                </c:pt>
                <c:pt idx="2">
                  <c:v>2021г. план</c:v>
                </c:pt>
                <c:pt idx="3">
                  <c:v>2022г. прогноз</c:v>
                </c:pt>
                <c:pt idx="4">
                  <c:v>2023г. прогноз</c:v>
                </c:pt>
                <c:pt idx="5">
                  <c:v>2024г. прогноз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3">
                  <c:v>58945.9</c:v>
                </c:pt>
                <c:pt idx="4">
                  <c:v>61326</c:v>
                </c:pt>
                <c:pt idx="5">
                  <c:v>64109.9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EC9-4F27-9764-A9E8D7BDF3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085888"/>
        <c:axId val="94087424"/>
      </c:barChart>
      <c:catAx>
        <c:axId val="9408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4087424"/>
        <c:crosses val="autoZero"/>
        <c:auto val="1"/>
        <c:lblAlgn val="ctr"/>
        <c:lblOffset val="100"/>
        <c:noMultiLvlLbl val="0"/>
      </c:catAx>
      <c:valAx>
        <c:axId val="9408742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940858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000" b="1">
          <a:solidFill>
            <a:schemeClr val="accent3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91863517060368"/>
          <c:y val="2.0019820237102238E-2"/>
          <c:w val="0.86210605618742164"/>
          <c:h val="0.883070852222078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345679012345696E-2"/>
                  <c:y val="-4.535349807307715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24-49A0-BF21-417090C0DB83}"/>
                </c:ext>
              </c:extLst>
            </c:dLbl>
            <c:dLbl>
              <c:idx val="1"/>
              <c:layout>
                <c:manualLayout>
                  <c:x val="-1.0802469135802491E-2"/>
                  <c:y val="-3.706612834107948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24-49A0-BF21-417090C0DB83}"/>
                </c:ext>
              </c:extLst>
            </c:dLbl>
            <c:dLbl>
              <c:idx val="2"/>
              <c:layout>
                <c:manualLayout>
                  <c:x val="-2.4691358024691398E-2"/>
                  <c:y val="-3.4506458002001063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24-49A0-BF21-417090C0DB8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4329152.6000000006</c:v>
                </c:pt>
                <c:pt idx="1">
                  <c:v>4476867.4000000004</c:v>
                </c:pt>
                <c:pt idx="2">
                  <c:v>-147714.80000000075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F0B-4AAC-B7CD-59459758F0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802590648391196E-2"/>
                  <c:y val="-3.722188157018519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24-49A0-BF21-417090C0DB83}"/>
                </c:ext>
              </c:extLst>
            </c:dLbl>
            <c:dLbl>
              <c:idx val="1"/>
              <c:layout>
                <c:manualLayout>
                  <c:x val="-1.6975308641975335E-2"/>
                  <c:y val="-3.425210293027510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24-49A0-BF21-417090C0DB83}"/>
                </c:ext>
              </c:extLst>
            </c:dLbl>
            <c:dLbl>
              <c:idx val="2"/>
              <c:layout>
                <c:manualLayout>
                  <c:x val="-3.0864197530864244E-3"/>
                  <c:y val="-4.521344577432486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24-49A0-BF21-417090C0DB8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4115124.7</c:v>
                </c:pt>
                <c:pt idx="1">
                  <c:v>4265438.9000000004</c:v>
                </c:pt>
                <c:pt idx="2">
                  <c:v>-150314.20000000019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F0B-4AAC-B7CD-59459758F07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3.98770135658132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F0B-4AAC-B7CD-59459758F077}"/>
                </c:ext>
              </c:extLst>
            </c:dLbl>
            <c:dLbl>
              <c:idx val="1"/>
              <c:layout>
                <c:manualLayout>
                  <c:x val="1.0802469135802491E-2"/>
                  <c:y val="-2.924559960492275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0B-4AAC-B7CD-59459758F077}"/>
                </c:ext>
              </c:extLst>
            </c:dLbl>
            <c:dLbl>
              <c:idx val="2"/>
              <c:layout>
                <c:manualLayout>
                  <c:x val="1.2345679012345801E-2"/>
                  <c:y val="-8.3009772049707203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F0B-4AAC-B7CD-59459758F07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4546315.7</c:v>
                </c:pt>
                <c:pt idx="1">
                  <c:v>4594446.3</c:v>
                </c:pt>
                <c:pt idx="2">
                  <c:v>-48130.599999999627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F0B-4AAC-B7CD-59459758F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96126464"/>
        <c:axId val="96128000"/>
      </c:barChart>
      <c:catAx>
        <c:axId val="9612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6128000"/>
        <c:crosses val="autoZero"/>
        <c:auto val="1"/>
        <c:lblAlgn val="ctr"/>
        <c:lblOffset val="100"/>
        <c:noMultiLvlLbl val="0"/>
      </c:catAx>
      <c:valAx>
        <c:axId val="96128000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crossAx val="961264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300" b="1">
          <a:solidFill>
            <a:schemeClr val="accent3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235294117647203E-2"/>
          <c:y val="9.1382777777777605E-2"/>
          <c:w val="0.89334336884359999"/>
          <c:h val="0.788012222222221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2022г.</c:v>
                </c:pt>
              </c:strCache>
            </c:strRef>
          </c:tx>
          <c:dLbls>
            <c:dLbl>
              <c:idx val="1"/>
              <c:layout>
                <c:manualLayout>
                  <c:x val="-8.4877257989810023E-2"/>
                  <c:y val="-0.1968805281720053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A2-4860-8486-8EFEA89E00CB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A2-4860-8486-8EFEA89E00C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1380216</c:v>
                </c:pt>
                <c:pt idx="1">
                  <c:v>254726.3</c:v>
                </c:pt>
                <c:pt idx="2">
                  <c:v>2693110.3</c:v>
                </c:pt>
                <c:pt idx="3">
                  <c:v>1100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A2-4860-8486-8EFEA89E0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293307566215836"/>
          <c:y val="1.0627985779357861E-2"/>
          <c:w val="0.60041257599058151"/>
          <c:h val="0.528076880346627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2023 год</c:v>
                </c:pt>
              </c:strCache>
            </c:strRef>
          </c:tx>
          <c:dLbls>
            <c:dLbl>
              <c:idx val="1"/>
              <c:layout>
                <c:manualLayout>
                  <c:x val="-8.8912635438167686E-2"/>
                  <c:y val="-0.1294497833574051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2D-45A3-BB44-1254B25DD303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2D-45A3-BB44-1254B25DD30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1418874</c:v>
                </c:pt>
                <c:pt idx="1">
                  <c:v>196267.3</c:v>
                </c:pt>
                <c:pt idx="2" formatCode="General">
                  <c:v>2498683.4</c:v>
                </c:pt>
                <c:pt idx="3" formatCode="General">
                  <c:v>1300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C2D-45A3-BB44-1254B25DD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2800997021836283"/>
          <c:y val="0.5011004332851916"/>
          <c:w val="0.8719900297816372"/>
          <c:h val="0.3190028885679374"/>
        </c:manualLayout>
      </c:layout>
      <c:overlay val="0"/>
      <c:txPr>
        <a:bodyPr/>
        <a:lstStyle/>
        <a:p>
          <a:pPr>
            <a:lnSpc>
              <a:spcPct val="100000"/>
            </a:lnSpc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195486111111173E-2"/>
          <c:y val="0.1460811148606424"/>
          <c:w val="0.77724756944444462"/>
          <c:h val="0.744789999999999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2023 год</c:v>
                </c:pt>
              </c:strCache>
            </c:strRef>
          </c:tx>
          <c:dLbls>
            <c:dLbl>
              <c:idx val="1"/>
              <c:layout>
                <c:manualLayout>
                  <c:x val="-0.10507247370890359"/>
                  <c:y val="-0.1930669777388937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DB-4FC8-B63C-38B6277E762F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DB-4FC8-B63C-38B6277E762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1582117</c:v>
                </c:pt>
                <c:pt idx="1">
                  <c:v>199097.3</c:v>
                </c:pt>
                <c:pt idx="2" formatCode="General">
                  <c:v>2763701.4</c:v>
                </c:pt>
                <c:pt idx="3" formatCode="General">
                  <c:v>1400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3DB-4FC8-B63C-38B6277E76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74031126171169"/>
          <c:y val="9.3878120280277297E-2"/>
          <c:w val="0.89778992903664756"/>
          <c:h val="0.734692367506185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1 196,2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B23-4AB4-89D4-8EFC3790B3E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1 380,2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B23-4AB4-89D4-8EFC3790B3E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1 418,9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B23-4AB4-89D4-8EFC3790B3E7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/>
                      <a:t>1 582,1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B23-4AB4-89D4-8EFC3790B3E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 план </c:v>
                </c:pt>
                <c:pt idx="2">
                  <c:v>2022 год прогноз</c:v>
                </c:pt>
                <c:pt idx="3">
                  <c:v>2023 год прогноз</c:v>
                </c:pt>
                <c:pt idx="4">
                  <c:v>2024 год прогноз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1201.5999999999999</c:v>
                </c:pt>
                <c:pt idx="1">
                  <c:v>1279.7</c:v>
                </c:pt>
                <c:pt idx="2">
                  <c:v>1313.9</c:v>
                </c:pt>
                <c:pt idx="3">
                  <c:v>1331.6</c:v>
                </c:pt>
                <c:pt idx="4">
                  <c:v>1349.6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A3-43CC-94AB-4043936C1B0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282,8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B23-4AB4-89D4-8EFC3790B3E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254,7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B23-4AB4-89D4-8EFC3790B3E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 план </c:v>
                </c:pt>
                <c:pt idx="2">
                  <c:v>2022 год прогноз</c:v>
                </c:pt>
                <c:pt idx="3">
                  <c:v>2023 год прогноз</c:v>
                </c:pt>
                <c:pt idx="4">
                  <c:v>2024 год прогноз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223.3</c:v>
                </c:pt>
                <c:pt idx="1">
                  <c:v>199.2</c:v>
                </c:pt>
                <c:pt idx="2">
                  <c:v>196.8</c:v>
                </c:pt>
                <c:pt idx="3">
                  <c:v>196.3</c:v>
                </c:pt>
                <c:pt idx="4">
                  <c:v>199.1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0A3-43CC-94AB-4043936C1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100"/>
        <c:axId val="101028992"/>
        <c:axId val="101030528"/>
      </c:barChart>
      <c:catAx>
        <c:axId val="10102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1030528"/>
        <c:crosses val="autoZero"/>
        <c:auto val="1"/>
        <c:lblAlgn val="ctr"/>
        <c:lblOffset val="100"/>
        <c:noMultiLvlLbl val="0"/>
      </c:catAx>
      <c:valAx>
        <c:axId val="101030528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crossAx val="101028992"/>
        <c:crosses val="autoZero"/>
        <c:crossBetween val="between"/>
      </c:valAx>
      <c:spPr>
        <a:noFill/>
        <a:ln w="25391">
          <a:noFill/>
        </a:ln>
      </c:spPr>
    </c:plotArea>
    <c:legend>
      <c:legendPos val="b"/>
      <c:layout>
        <c:manualLayout>
          <c:xMode val="edge"/>
          <c:yMode val="edge"/>
          <c:x val="0.2705311678332038"/>
          <c:y val="0.89821928599989997"/>
          <c:w val="0.45893754860571029"/>
          <c:h val="6.813413441713929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="1">
          <a:solidFill>
            <a:schemeClr val="accent3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164212112374882"/>
          <c:y val="3.3479059803972609E-2"/>
          <c:w val="0.70835787887625157"/>
          <c:h val="0.54137564754500644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2020г.</c:v>
                </c:pt>
                <c:pt idx="1">
                  <c:v>2021г. план</c:v>
                </c:pt>
                <c:pt idx="2">
                  <c:v>2022г. проект</c:v>
                </c:pt>
                <c:pt idx="3">
                  <c:v>2023г. проект</c:v>
                </c:pt>
                <c:pt idx="4">
                  <c:v>2024г. проект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707.5</c:v>
                </c:pt>
                <c:pt idx="1">
                  <c:v>620</c:v>
                </c:pt>
                <c:pt idx="2">
                  <c:v>731.3</c:v>
                </c:pt>
                <c:pt idx="3">
                  <c:v>701.9</c:v>
                </c:pt>
                <c:pt idx="4">
                  <c:v>776.9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B5-40C9-9611-F5261C90081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2020г.</c:v>
                </c:pt>
                <c:pt idx="1">
                  <c:v>2021г. план</c:v>
                </c:pt>
                <c:pt idx="2">
                  <c:v>2022г. проект</c:v>
                </c:pt>
                <c:pt idx="3">
                  <c:v>2023г. проект</c:v>
                </c:pt>
                <c:pt idx="4">
                  <c:v>2024г. проект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9.2000000000000011</c:v>
                </c:pt>
                <c:pt idx="1">
                  <c:v>10.200000000000001</c:v>
                </c:pt>
                <c:pt idx="2">
                  <c:v>9.4</c:v>
                </c:pt>
                <c:pt idx="3">
                  <c:v>9.2000000000000011</c:v>
                </c:pt>
                <c:pt idx="4">
                  <c:v>9.7000000000000011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B5-40C9-9611-F5261C90081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ln w="25390">
              <a:noFill/>
            </a:ln>
          </c:spPr>
          <c:cat>
            <c:strRef>
              <c:f>Лист1!$A$2:$A$6</c:f>
              <c:strCache>
                <c:ptCount val="5"/>
                <c:pt idx="0">
                  <c:v>2020г.</c:v>
                </c:pt>
                <c:pt idx="1">
                  <c:v>2021г. план</c:v>
                </c:pt>
                <c:pt idx="2">
                  <c:v>2022г. проект</c:v>
                </c:pt>
                <c:pt idx="3">
                  <c:v>2023г. проект</c:v>
                </c:pt>
                <c:pt idx="4">
                  <c:v>2024г. проект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223.9</c:v>
                </c:pt>
                <c:pt idx="1">
                  <c:v>266.5</c:v>
                </c:pt>
                <c:pt idx="2">
                  <c:v>321.39999999999986</c:v>
                </c:pt>
                <c:pt idx="3">
                  <c:v>385.1</c:v>
                </c:pt>
                <c:pt idx="4">
                  <c:v>468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8B5-40C9-9611-F5261C90081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ln w="25390">
              <a:noFill/>
            </a:ln>
          </c:spPr>
          <c:cat>
            <c:strRef>
              <c:f>Лист1!$A$2:$A$6</c:f>
              <c:strCache>
                <c:ptCount val="5"/>
                <c:pt idx="0">
                  <c:v>2020г.</c:v>
                </c:pt>
                <c:pt idx="1">
                  <c:v>2021г. план</c:v>
                </c:pt>
                <c:pt idx="2">
                  <c:v>2022г. проект</c:v>
                </c:pt>
                <c:pt idx="3">
                  <c:v>2023г. проект</c:v>
                </c:pt>
                <c:pt idx="4">
                  <c:v>2024г. проект</c:v>
                </c:pt>
              </c:strCache>
            </c:str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64.2</c:v>
                </c:pt>
                <c:pt idx="1">
                  <c:v>65.5</c:v>
                </c:pt>
                <c:pt idx="2">
                  <c:v>79</c:v>
                </c:pt>
                <c:pt idx="3">
                  <c:v>83</c:v>
                </c:pt>
                <c:pt idx="4">
                  <c:v>87.2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8B5-40C9-9611-F5261C90081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ln w="25390">
              <a:noFill/>
            </a:ln>
          </c:spPr>
          <c:cat>
            <c:strRef>
              <c:f>Лист1!$A$2:$A$6</c:f>
              <c:strCache>
                <c:ptCount val="5"/>
                <c:pt idx="0">
                  <c:v>2020г.</c:v>
                </c:pt>
                <c:pt idx="1">
                  <c:v>2021г. план</c:v>
                </c:pt>
                <c:pt idx="2">
                  <c:v>2022г. проект</c:v>
                </c:pt>
                <c:pt idx="3">
                  <c:v>2023г. проект</c:v>
                </c:pt>
                <c:pt idx="4">
                  <c:v>2024г. проект</c:v>
                </c:pt>
              </c:strCache>
            </c:str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183.5</c:v>
                </c:pt>
                <c:pt idx="1">
                  <c:v>221</c:v>
                </c:pt>
                <c:pt idx="2">
                  <c:v>223.9</c:v>
                </c:pt>
                <c:pt idx="3">
                  <c:v>223.9</c:v>
                </c:pt>
                <c:pt idx="4">
                  <c:v>223.9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8B5-40C9-9611-F5261C90081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ln w="25390">
              <a:noFill/>
            </a:ln>
          </c:spPr>
          <c:cat>
            <c:strRef>
              <c:f>Лист1!$A$2:$A$6</c:f>
              <c:strCache>
                <c:ptCount val="5"/>
                <c:pt idx="0">
                  <c:v>2020г.</c:v>
                </c:pt>
                <c:pt idx="1">
                  <c:v>2021г. план</c:v>
                </c:pt>
                <c:pt idx="2">
                  <c:v>2022г. проект</c:v>
                </c:pt>
                <c:pt idx="3">
                  <c:v>2023г. проект</c:v>
                </c:pt>
                <c:pt idx="4">
                  <c:v>2024г. проект</c:v>
                </c:pt>
              </c:strCache>
            </c:strRef>
          </c:cat>
          <c:val>
            <c:numRef>
              <c:f>Лист1!$G$2:$G$6</c:f>
              <c:numCache>
                <c:formatCode>#,##0.0</c:formatCode>
                <c:ptCount val="5"/>
                <c:pt idx="0">
                  <c:v>13.3</c:v>
                </c:pt>
                <c:pt idx="1">
                  <c:v>13</c:v>
                </c:pt>
                <c:pt idx="2">
                  <c:v>15.2</c:v>
                </c:pt>
                <c:pt idx="3">
                  <c:v>15.8</c:v>
                </c:pt>
                <c:pt idx="4">
                  <c:v>16.399999999999999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8B5-40C9-9611-F5261C900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407616"/>
        <c:axId val="105409152"/>
      </c:areaChart>
      <c:catAx>
        <c:axId val="10540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5409152"/>
        <c:crosses val="autoZero"/>
        <c:auto val="1"/>
        <c:lblAlgn val="ctr"/>
        <c:lblOffset val="100"/>
        <c:noMultiLvlLbl val="0"/>
      </c:catAx>
      <c:valAx>
        <c:axId val="105409152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105407616"/>
        <c:crosses val="autoZero"/>
        <c:crossBetween val="midCat"/>
      </c:valAx>
      <c:dTable>
        <c:showHorzBorder val="1"/>
        <c:showVertBorder val="1"/>
        <c:showOutline val="1"/>
        <c:showKeys val="1"/>
      </c:dTable>
      <c:spPr>
        <a:noFill/>
        <a:ln w="25390">
          <a:noFill/>
        </a:ln>
      </c:spPr>
    </c:plotArea>
    <c:plotVisOnly val="1"/>
    <c:dispBlanksAs val="zero"/>
    <c:showDLblsOverMax val="0"/>
  </c:chart>
  <c:txPr>
    <a:bodyPr/>
    <a:lstStyle/>
    <a:p>
      <a:pPr>
        <a:defRPr sz="1300" b="1">
          <a:solidFill>
            <a:schemeClr val="accent3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592705392957957E-2"/>
          <c:y val="7.0537725505830803E-2"/>
          <c:w val="0.68156304164809589"/>
          <c:h val="0.76851290740556166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 плательщики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10 мес. 2021г.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630.70000000000005</c:v>
                </c:pt>
                <c:pt idx="1">
                  <c:v>696.6</c:v>
                </c:pt>
                <c:pt idx="2">
                  <c:v>498.4</c:v>
                </c:pt>
                <c:pt idx="3">
                  <c:v>314.7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F7-4BDD-90EE-86E46E10D8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ОАО «Аэрофлот – российские авиалинии»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10 мес. 2021г.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625.79999999999995</c:v>
                </c:pt>
                <c:pt idx="1">
                  <c:v>637.70000000000005</c:v>
                </c:pt>
                <c:pt idx="2">
                  <c:v>703.2</c:v>
                </c:pt>
                <c:pt idx="3">
                  <c:v>626.5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DF7-4BDD-90EE-86E46E10D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478400"/>
        <c:axId val="105484288"/>
      </c:areaChart>
      <c:catAx>
        <c:axId val="105478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484288"/>
        <c:crosses val="autoZero"/>
        <c:auto val="1"/>
        <c:lblAlgn val="ctr"/>
        <c:lblOffset val="100"/>
        <c:noMultiLvlLbl val="0"/>
      </c:catAx>
      <c:valAx>
        <c:axId val="105484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478400"/>
        <c:crosses val="autoZero"/>
        <c:crossBetween val="midCat"/>
      </c:valAx>
      <c:spPr>
        <a:noFill/>
        <a:ln w="25386">
          <a:noFill/>
        </a:ln>
      </c:spPr>
    </c:plotArea>
    <c:legend>
      <c:legendPos val="r"/>
      <c:layout>
        <c:manualLayout>
          <c:xMode val="edge"/>
          <c:yMode val="edge"/>
          <c:x val="0.76282871001549013"/>
          <c:y val="0.14978492617332806"/>
          <c:w val="0.22773731022138141"/>
          <c:h val="0.7257469119677575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200">
          <a:solidFill>
            <a:schemeClr val="accent3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9B849-9C5A-42C2-9342-4078D0FF5DF6}" type="doc">
      <dgm:prSet loTypeId="urn:microsoft.com/office/officeart/2005/8/layout/funnel1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5F12295-4D90-401D-A972-7F6568C388B5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bg1"/>
              </a:solidFill>
            </a:rPr>
            <a:t>100%</a:t>
          </a:r>
        </a:p>
      </dgm:t>
    </dgm:pt>
    <dgm:pt modelId="{FAB67740-1C00-4B6B-A82C-EEA255979FB7}" type="parTrans" cxnId="{539FA32E-CD38-427E-B716-B30B3E4F283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6FCC2555-5CA2-4DF6-AFD1-44BF6A270C3B}" type="sibTrans" cxnId="{539FA32E-CD38-427E-B716-B30B3E4F283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1A0988E-B46A-4648-9BCC-3F06AD2AA30C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bg1"/>
              </a:solidFill>
            </a:rPr>
            <a:t>15%</a:t>
          </a:r>
        </a:p>
      </dgm:t>
    </dgm:pt>
    <dgm:pt modelId="{2D143AE0-B8BB-4CB4-BB21-F65926C28159}" type="parTrans" cxnId="{C1D61CF6-5281-4272-AEAA-56E8A6B59554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51DAC17-18E5-4560-95B4-7BCE18857C4B}" type="sibTrans" cxnId="{C1D61CF6-5281-4272-AEAA-56E8A6B59554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F08A1A91-D054-4E14-9A78-73CB862DC7AC}">
      <dgm:prSet/>
      <dgm:spPr/>
      <dgm:t>
        <a:bodyPr/>
        <a:lstStyle/>
        <a:p>
          <a:endParaRPr lang="ru-RU" sz="1800" dirty="0">
            <a:solidFill>
              <a:schemeClr val="tx1"/>
            </a:solidFill>
          </a:endParaRPr>
        </a:p>
      </dgm:t>
    </dgm:pt>
    <dgm:pt modelId="{FEAE946C-B649-40C4-81FC-5B51B38928B3}" type="parTrans" cxnId="{24F63B43-0FE3-472A-B2A3-6D136C01179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78D11A79-1E1F-4BAB-87CB-7D13513361B9}" type="sibTrans" cxnId="{24F63B43-0FE3-472A-B2A3-6D136C01179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93BB4BB-9750-461A-8BCC-A32C7260FCE3}">
      <dgm:prSet phldrT="[Текст]" phldr="1"/>
      <dgm:spPr/>
      <dgm:t>
        <a:bodyPr/>
        <a:lstStyle/>
        <a:p>
          <a:endParaRPr lang="ru-RU" sz="1800" dirty="0">
            <a:solidFill>
              <a:schemeClr val="tx1"/>
            </a:solidFill>
          </a:endParaRPr>
        </a:p>
      </dgm:t>
    </dgm:pt>
    <dgm:pt modelId="{0A873D20-F667-465C-8A16-C5C2B495F386}" type="parTrans" cxnId="{135883E0-1EA3-4DF2-85C1-A909F3870B0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8FF700F1-DAB2-4FBA-AD40-CB33F1A7E7F9}" type="sibTrans" cxnId="{135883E0-1EA3-4DF2-85C1-A909F3870B0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DBF17F64-1AFC-49A8-A794-322AFCDA031C}">
      <dgm:prSet custT="1"/>
      <dgm:spPr/>
      <dgm:t>
        <a:bodyPr/>
        <a:lstStyle/>
        <a:p>
          <a:r>
            <a:rPr lang="ru-RU" sz="1800" b="1" dirty="0">
              <a:solidFill>
                <a:schemeClr val="bg1"/>
              </a:solidFill>
            </a:rPr>
            <a:t>100%</a:t>
          </a:r>
        </a:p>
      </dgm:t>
    </dgm:pt>
    <dgm:pt modelId="{DCC8B311-0AF6-45AD-B901-25BE6F001110}" type="parTrans" cxnId="{A917AF74-5444-4422-8CF4-6EED63DE44C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FC3F744-630B-4A9C-8E12-3CC67BA77CD1}" type="sibTrans" cxnId="{A917AF74-5444-4422-8CF4-6EED63DE44C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6C3DDE2F-24CD-4B6A-80BA-BFEDD8573800}">
      <dgm:prSet/>
      <dgm:spPr/>
      <dgm:t>
        <a:bodyPr/>
        <a:lstStyle/>
        <a:p>
          <a:endParaRPr lang="ru-RU" sz="1800" dirty="0">
            <a:solidFill>
              <a:schemeClr val="tx1"/>
            </a:solidFill>
          </a:endParaRPr>
        </a:p>
      </dgm:t>
    </dgm:pt>
    <dgm:pt modelId="{3C7EEB1C-EC69-4E16-82EF-04EF218BFB2E}" type="parTrans" cxnId="{76C0CF48-D97F-4311-A7B4-1F98D9D3A4B9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3B9C999D-C76B-4031-AF82-D4576F05D1CF}" type="sibTrans" cxnId="{76C0CF48-D97F-4311-A7B4-1F98D9D3A4B9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BA45AC16-2C41-424B-914A-24D2880C3C30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 городского округа Лобня</a:t>
          </a:r>
        </a:p>
      </dgm:t>
    </dgm:pt>
    <dgm:pt modelId="{6047BE03-77A1-4703-9DF1-945E3B080B93}" type="parTrans" cxnId="{2400A2D6-A1CE-4C41-8CAD-B23F01DCF01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A918EEF7-2AE3-4184-8888-B33BADC0EE65}" type="sibTrans" cxnId="{2400A2D6-A1CE-4C41-8CAD-B23F01DCF01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09B43D6-C89F-41C7-BD37-641FEB28E0D5}" type="pres">
      <dgm:prSet presAssocID="{B369B849-9C5A-42C2-9342-4078D0FF5DF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83D498-F8E4-4787-B217-E0B2101B0530}" type="pres">
      <dgm:prSet presAssocID="{B369B849-9C5A-42C2-9342-4078D0FF5DF6}" presName="ellipse" presStyleLbl="trBgShp" presStyleIdx="0" presStyleCnt="1" custFlipVert="1" custFlipHor="1" custScaleX="2584" custScaleY="50708" custLinFactY="24735" custLinFactNeighborX="75128" custLinFactNeighborY="100000"/>
      <dgm:spPr>
        <a:noFill/>
      </dgm:spPr>
    </dgm:pt>
    <dgm:pt modelId="{19998372-A571-497F-AEB4-B8C97FFF4D66}" type="pres">
      <dgm:prSet presAssocID="{B369B849-9C5A-42C2-9342-4078D0FF5DF6}" presName="arrow1" presStyleLbl="fgShp" presStyleIdx="0" presStyleCnt="1" custLinFactY="-91085" custLinFactNeighborX="10090" custLinFactNeighborY="-100000"/>
      <dgm:spPr/>
    </dgm:pt>
    <dgm:pt modelId="{6155B7D2-06E9-4939-9EB6-673730F76B44}" type="pres">
      <dgm:prSet presAssocID="{B369B849-9C5A-42C2-9342-4078D0FF5DF6}" presName="rectangle" presStyleLbl="revTx" presStyleIdx="0" presStyleCnt="1" custScaleX="154163" custScaleY="54002" custLinFactNeighborX="3126" custLinFactNeighborY="-24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E51A1-E2F0-44F9-9309-4C0D476AEDD1}" type="pres">
      <dgm:prSet presAssocID="{DBF17F64-1AFC-49A8-A794-322AFCDA031C}" presName="item1" presStyleLbl="node1" presStyleIdx="0" presStyleCnt="3" custScaleX="81904" custScaleY="79570" custLinFactY="-16696" custLinFactNeighborX="-833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B80C9-B7B7-412F-AAB4-970D35CFA58A}" type="pres">
      <dgm:prSet presAssocID="{41A0988E-B46A-4648-9BCC-3F06AD2AA30C}" presName="item2" presStyleLbl="node1" presStyleIdx="1" presStyleCnt="3" custScaleX="88830" custScaleY="79562" custLinFactY="-8361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E1508-1591-48F7-A4AF-BDC6B174BA04}" type="pres">
      <dgm:prSet presAssocID="{BA45AC16-2C41-424B-914A-24D2880C3C30}" presName="item3" presStyleLbl="node1" presStyleIdx="2" presStyleCnt="3" custScaleX="80718" custScaleY="80658" custLinFactNeighborX="27088" custLinFactNeighborY="-85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62DB7-C70E-47BC-ACE0-88B26CF7B847}" type="pres">
      <dgm:prSet presAssocID="{B369B849-9C5A-42C2-9342-4078D0FF5DF6}" presName="funnel" presStyleLbl="trAlignAcc1" presStyleIdx="0" presStyleCnt="1" custScaleX="126782" custScaleY="132298" custLinFactNeighborX="0" custLinFactNeighborY="-6522"/>
      <dgm:spPr>
        <a:prstGeom prst="flowChartCollate">
          <a:avLst/>
        </a:prstGeom>
        <a:ln>
          <a:solidFill>
            <a:schemeClr val="accent1"/>
          </a:solidFill>
        </a:ln>
      </dgm:spPr>
    </dgm:pt>
  </dgm:ptLst>
  <dgm:cxnLst>
    <dgm:cxn modelId="{24F63B43-0FE3-472A-B2A3-6D136C011791}" srcId="{B369B849-9C5A-42C2-9342-4078D0FF5DF6}" destId="{F08A1A91-D054-4E14-9A78-73CB862DC7AC}" srcOrd="5" destOrd="0" parTransId="{FEAE946C-B649-40C4-81FC-5B51B38928B3}" sibTransId="{78D11A79-1E1F-4BAB-87CB-7D13513361B9}"/>
    <dgm:cxn modelId="{A917AF74-5444-4422-8CF4-6EED63DE44C1}" srcId="{B369B849-9C5A-42C2-9342-4078D0FF5DF6}" destId="{DBF17F64-1AFC-49A8-A794-322AFCDA031C}" srcOrd="1" destOrd="0" parTransId="{DCC8B311-0AF6-45AD-B901-25BE6F001110}" sibTransId="{9FC3F744-630B-4A9C-8E12-3CC67BA77CD1}"/>
    <dgm:cxn modelId="{921CE441-3842-4520-920F-EB1DB4CF1D26}" type="presOf" srcId="{41A0988E-B46A-4648-9BCC-3F06AD2AA30C}" destId="{199E51A1-E2F0-44F9-9309-4C0D476AEDD1}" srcOrd="0" destOrd="0" presId="urn:microsoft.com/office/officeart/2005/8/layout/funnel1"/>
    <dgm:cxn modelId="{C1D61CF6-5281-4272-AEAA-56E8A6B59554}" srcId="{B369B849-9C5A-42C2-9342-4078D0FF5DF6}" destId="{41A0988E-B46A-4648-9BCC-3F06AD2AA30C}" srcOrd="2" destOrd="0" parTransId="{2D143AE0-B8BB-4CB4-BB21-F65926C28159}" sibTransId="{451DAC17-18E5-4560-95B4-7BCE18857C4B}"/>
    <dgm:cxn modelId="{F46EEF25-02ED-4BA1-BA07-F7DA2FAF635C}" type="presOf" srcId="{DBF17F64-1AFC-49A8-A794-322AFCDA031C}" destId="{CE4B80C9-B7B7-412F-AAB4-970D35CFA58A}" srcOrd="0" destOrd="0" presId="urn:microsoft.com/office/officeart/2005/8/layout/funnel1"/>
    <dgm:cxn modelId="{705AF8F0-0C07-4A86-813B-8D4F163704F1}" type="presOf" srcId="{BA45AC16-2C41-424B-914A-24D2880C3C30}" destId="{6155B7D2-06E9-4939-9EB6-673730F76B44}" srcOrd="0" destOrd="0" presId="urn:microsoft.com/office/officeart/2005/8/layout/funnel1"/>
    <dgm:cxn modelId="{4A081242-F385-46FE-A49A-F724E1BA2D7C}" type="presOf" srcId="{25F12295-4D90-401D-A972-7F6568C388B5}" destId="{089E1508-1591-48F7-A4AF-BDC6B174BA04}" srcOrd="0" destOrd="0" presId="urn:microsoft.com/office/officeart/2005/8/layout/funnel1"/>
    <dgm:cxn modelId="{2400A2D6-A1CE-4C41-8CAD-B23F01DCF012}" srcId="{B369B849-9C5A-42C2-9342-4078D0FF5DF6}" destId="{BA45AC16-2C41-424B-914A-24D2880C3C30}" srcOrd="3" destOrd="0" parTransId="{6047BE03-77A1-4703-9DF1-945E3B080B93}" sibTransId="{A918EEF7-2AE3-4184-8888-B33BADC0EE65}"/>
    <dgm:cxn modelId="{135883E0-1EA3-4DF2-85C1-A909F3870B0E}" srcId="{B369B849-9C5A-42C2-9342-4078D0FF5DF6}" destId="{293BB4BB-9750-461A-8BCC-A32C7260FCE3}" srcOrd="6" destOrd="0" parTransId="{0A873D20-F667-465C-8A16-C5C2B495F386}" sibTransId="{8FF700F1-DAB2-4FBA-AD40-CB33F1A7E7F9}"/>
    <dgm:cxn modelId="{539FA32E-CD38-427E-B716-B30B3E4F283A}" srcId="{B369B849-9C5A-42C2-9342-4078D0FF5DF6}" destId="{25F12295-4D90-401D-A972-7F6568C388B5}" srcOrd="0" destOrd="0" parTransId="{FAB67740-1C00-4B6B-A82C-EEA255979FB7}" sibTransId="{6FCC2555-5CA2-4DF6-AFD1-44BF6A270C3B}"/>
    <dgm:cxn modelId="{1B52C946-8442-4E7D-AABE-4EE32F9D936E}" type="presOf" srcId="{B369B849-9C5A-42C2-9342-4078D0FF5DF6}" destId="{409B43D6-C89F-41C7-BD37-641FEB28E0D5}" srcOrd="0" destOrd="0" presId="urn:microsoft.com/office/officeart/2005/8/layout/funnel1"/>
    <dgm:cxn modelId="{76C0CF48-D97F-4311-A7B4-1F98D9D3A4B9}" srcId="{B369B849-9C5A-42C2-9342-4078D0FF5DF6}" destId="{6C3DDE2F-24CD-4B6A-80BA-BFEDD8573800}" srcOrd="4" destOrd="0" parTransId="{3C7EEB1C-EC69-4E16-82EF-04EF218BFB2E}" sibTransId="{3B9C999D-C76B-4031-AF82-D4576F05D1CF}"/>
    <dgm:cxn modelId="{15E49788-D359-46F7-B404-9F7B04469B0F}" type="presParOf" srcId="{409B43D6-C89F-41C7-BD37-641FEB28E0D5}" destId="{D683D498-F8E4-4787-B217-E0B2101B0530}" srcOrd="0" destOrd="0" presId="urn:microsoft.com/office/officeart/2005/8/layout/funnel1"/>
    <dgm:cxn modelId="{1C222F77-6BE1-4414-8575-97DBF4763ADE}" type="presParOf" srcId="{409B43D6-C89F-41C7-BD37-641FEB28E0D5}" destId="{19998372-A571-497F-AEB4-B8C97FFF4D66}" srcOrd="1" destOrd="0" presId="urn:microsoft.com/office/officeart/2005/8/layout/funnel1"/>
    <dgm:cxn modelId="{7B010F9A-F300-4532-81B8-C9D73FF78E09}" type="presParOf" srcId="{409B43D6-C89F-41C7-BD37-641FEB28E0D5}" destId="{6155B7D2-06E9-4939-9EB6-673730F76B44}" srcOrd="2" destOrd="0" presId="urn:microsoft.com/office/officeart/2005/8/layout/funnel1"/>
    <dgm:cxn modelId="{73B4D6EC-15F1-446C-8278-F479D8317D60}" type="presParOf" srcId="{409B43D6-C89F-41C7-BD37-641FEB28E0D5}" destId="{199E51A1-E2F0-44F9-9309-4C0D476AEDD1}" srcOrd="3" destOrd="0" presId="urn:microsoft.com/office/officeart/2005/8/layout/funnel1"/>
    <dgm:cxn modelId="{9E26C4C7-D122-476B-A88D-463BEE6AB260}" type="presParOf" srcId="{409B43D6-C89F-41C7-BD37-641FEB28E0D5}" destId="{CE4B80C9-B7B7-412F-AAB4-970D35CFA58A}" srcOrd="4" destOrd="0" presId="urn:microsoft.com/office/officeart/2005/8/layout/funnel1"/>
    <dgm:cxn modelId="{F3DB9A44-BD54-4AD9-8EE3-E16E9F3ED994}" type="presParOf" srcId="{409B43D6-C89F-41C7-BD37-641FEB28E0D5}" destId="{089E1508-1591-48F7-A4AF-BDC6B174BA04}" srcOrd="5" destOrd="0" presId="urn:microsoft.com/office/officeart/2005/8/layout/funnel1"/>
    <dgm:cxn modelId="{868B0977-EF95-483B-AE60-4E0ABE5D5407}" type="presParOf" srcId="{409B43D6-C89F-41C7-BD37-641FEB28E0D5}" destId="{C5862DB7-C70E-47BC-ACE0-88B26CF7B84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39625B-3C61-4286-861D-BD0277843311}" type="doc">
      <dgm:prSet loTypeId="urn:microsoft.com/office/officeart/2005/8/layout/default#1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D328161-4793-4F10-A31E-3604D3B56485}">
      <dgm:prSet phldrT="[Текст]"/>
      <dgm:spPr/>
      <dgm:t>
        <a:bodyPr/>
        <a:lstStyle/>
        <a:p>
          <a:r>
            <a:rPr lang="ru-RU" b="1" dirty="0"/>
            <a:t>Налог на доходы физических лиц</a:t>
          </a:r>
        </a:p>
      </dgm:t>
    </dgm:pt>
    <dgm:pt modelId="{249F267B-0E44-42C1-BACF-C34FB6F8892B}" type="parTrans" cxnId="{1E667EC0-8D4B-43CB-95DA-AA819F8E7BBC}">
      <dgm:prSet/>
      <dgm:spPr/>
      <dgm:t>
        <a:bodyPr/>
        <a:lstStyle/>
        <a:p>
          <a:endParaRPr lang="ru-RU" b="1"/>
        </a:p>
      </dgm:t>
    </dgm:pt>
    <dgm:pt modelId="{F8BF3504-11DF-4A16-B9DF-604ED80FCDF3}" type="sibTrans" cxnId="{1E667EC0-8D4B-43CB-95DA-AA819F8E7BBC}">
      <dgm:prSet/>
      <dgm:spPr/>
      <dgm:t>
        <a:bodyPr/>
        <a:lstStyle/>
        <a:p>
          <a:endParaRPr lang="ru-RU" b="1"/>
        </a:p>
      </dgm:t>
    </dgm:pt>
    <dgm:pt modelId="{0DC2ACDD-4F94-4823-8A33-2E1E31B4ED89}">
      <dgm:prSet phldrT="[Текст]"/>
      <dgm:spPr/>
      <dgm:t>
        <a:bodyPr/>
        <a:lstStyle/>
        <a:p>
          <a:r>
            <a:rPr lang="ru-RU" b="1" dirty="0"/>
            <a:t>Налог на имущество физических лиц</a:t>
          </a:r>
        </a:p>
      </dgm:t>
    </dgm:pt>
    <dgm:pt modelId="{C590C0D5-0748-4F58-B4E3-2AA765906631}" type="parTrans" cxnId="{C3358013-EBA6-4F27-878E-388D8C8905D1}">
      <dgm:prSet/>
      <dgm:spPr/>
      <dgm:t>
        <a:bodyPr/>
        <a:lstStyle/>
        <a:p>
          <a:endParaRPr lang="ru-RU" b="1"/>
        </a:p>
      </dgm:t>
    </dgm:pt>
    <dgm:pt modelId="{39583012-8E3F-401E-A2F0-28419F174EAB}" type="sibTrans" cxnId="{C3358013-EBA6-4F27-878E-388D8C8905D1}">
      <dgm:prSet/>
      <dgm:spPr/>
      <dgm:t>
        <a:bodyPr/>
        <a:lstStyle/>
        <a:p>
          <a:endParaRPr lang="ru-RU" b="1"/>
        </a:p>
      </dgm:t>
    </dgm:pt>
    <dgm:pt modelId="{0CA10185-FBF1-4D6A-84B0-C9C0A7827660}">
      <dgm:prSet phldrT="[Текст]"/>
      <dgm:spPr/>
      <dgm:t>
        <a:bodyPr/>
        <a:lstStyle/>
        <a:p>
          <a:r>
            <a:rPr lang="ru-RU" b="1" dirty="0"/>
            <a:t>Земельный налог</a:t>
          </a:r>
        </a:p>
      </dgm:t>
    </dgm:pt>
    <dgm:pt modelId="{815D9417-F9E7-46C4-8E96-CAC4EA38FDBC}" type="parTrans" cxnId="{A51E7DE5-AF15-44BA-8F92-9ECEB0CB578B}">
      <dgm:prSet/>
      <dgm:spPr/>
      <dgm:t>
        <a:bodyPr/>
        <a:lstStyle/>
        <a:p>
          <a:endParaRPr lang="ru-RU" b="1"/>
        </a:p>
      </dgm:t>
    </dgm:pt>
    <dgm:pt modelId="{A4D17AAA-0033-48A1-8E4F-C61C11114462}" type="sibTrans" cxnId="{A51E7DE5-AF15-44BA-8F92-9ECEB0CB578B}">
      <dgm:prSet/>
      <dgm:spPr/>
      <dgm:t>
        <a:bodyPr/>
        <a:lstStyle/>
        <a:p>
          <a:endParaRPr lang="ru-RU" b="1"/>
        </a:p>
      </dgm:t>
    </dgm:pt>
    <dgm:pt modelId="{C3DB503A-7593-402B-93E0-8D425E87D405}" type="pres">
      <dgm:prSet presAssocID="{DA39625B-3C61-4286-861D-BD02778433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814635-41AF-482F-8575-607B32A19DEE}" type="pres">
      <dgm:prSet presAssocID="{9D328161-4793-4F10-A31E-3604D3B56485}" presName="node" presStyleLbl="node1" presStyleIdx="0" presStyleCnt="3" custScaleX="7065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01CBAAC8-3DD5-479D-A723-4E861B4ED91A}" type="pres">
      <dgm:prSet presAssocID="{F8BF3504-11DF-4A16-B9DF-604ED80FCDF3}" presName="sibTrans" presStyleCnt="0"/>
      <dgm:spPr/>
    </dgm:pt>
    <dgm:pt modelId="{7AAC85C8-9C35-4D50-9C4F-97B34C81EC9C}" type="pres">
      <dgm:prSet presAssocID="{0DC2ACDD-4F94-4823-8A33-2E1E31B4ED89}" presName="node" presStyleLbl="node1" presStyleIdx="1" presStyleCnt="3" custScaleX="72133" custLinFactNeighborX="1208" custLinFactNeighborY="132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423BBBEA-B275-40CC-BE01-571463401472}" type="pres">
      <dgm:prSet presAssocID="{39583012-8E3F-401E-A2F0-28419F174EAB}" presName="sibTrans" presStyleCnt="0"/>
      <dgm:spPr/>
    </dgm:pt>
    <dgm:pt modelId="{DBC007ED-BC63-4A4F-B672-2F33F4C7A88F}" type="pres">
      <dgm:prSet presAssocID="{0CA10185-FBF1-4D6A-84B0-C9C0A7827660}" presName="node" presStyleLbl="node1" presStyleIdx="2" presStyleCnt="3" custScaleX="6885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A51E7DE5-AF15-44BA-8F92-9ECEB0CB578B}" srcId="{DA39625B-3C61-4286-861D-BD0277843311}" destId="{0CA10185-FBF1-4D6A-84B0-C9C0A7827660}" srcOrd="2" destOrd="0" parTransId="{815D9417-F9E7-46C4-8E96-CAC4EA38FDBC}" sibTransId="{A4D17AAA-0033-48A1-8E4F-C61C11114462}"/>
    <dgm:cxn modelId="{C8E3F8D8-2EB7-4B63-B8FF-4FB2691E6B52}" type="presOf" srcId="{0CA10185-FBF1-4D6A-84B0-C9C0A7827660}" destId="{DBC007ED-BC63-4A4F-B672-2F33F4C7A88F}" srcOrd="0" destOrd="0" presId="urn:microsoft.com/office/officeart/2005/8/layout/default#1"/>
    <dgm:cxn modelId="{C2705965-A08A-4E0F-8120-51FFB9C1FCA5}" type="presOf" srcId="{0DC2ACDD-4F94-4823-8A33-2E1E31B4ED89}" destId="{7AAC85C8-9C35-4D50-9C4F-97B34C81EC9C}" srcOrd="0" destOrd="0" presId="urn:microsoft.com/office/officeart/2005/8/layout/default#1"/>
    <dgm:cxn modelId="{5F4653E7-28B6-4F84-B1C0-F41CD36194A3}" type="presOf" srcId="{9D328161-4793-4F10-A31E-3604D3B56485}" destId="{AE814635-41AF-482F-8575-607B32A19DEE}" srcOrd="0" destOrd="0" presId="urn:microsoft.com/office/officeart/2005/8/layout/default#1"/>
    <dgm:cxn modelId="{1E667EC0-8D4B-43CB-95DA-AA819F8E7BBC}" srcId="{DA39625B-3C61-4286-861D-BD0277843311}" destId="{9D328161-4793-4F10-A31E-3604D3B56485}" srcOrd="0" destOrd="0" parTransId="{249F267B-0E44-42C1-BACF-C34FB6F8892B}" sibTransId="{F8BF3504-11DF-4A16-B9DF-604ED80FCDF3}"/>
    <dgm:cxn modelId="{3E37BD38-EED3-432E-B552-1A08202C9696}" type="presOf" srcId="{DA39625B-3C61-4286-861D-BD0277843311}" destId="{C3DB503A-7593-402B-93E0-8D425E87D405}" srcOrd="0" destOrd="0" presId="urn:microsoft.com/office/officeart/2005/8/layout/default#1"/>
    <dgm:cxn modelId="{C3358013-EBA6-4F27-878E-388D8C8905D1}" srcId="{DA39625B-3C61-4286-861D-BD0277843311}" destId="{0DC2ACDD-4F94-4823-8A33-2E1E31B4ED89}" srcOrd="1" destOrd="0" parTransId="{C590C0D5-0748-4F58-B4E3-2AA765906631}" sibTransId="{39583012-8E3F-401E-A2F0-28419F174EAB}"/>
    <dgm:cxn modelId="{D664401B-42BB-41B8-A4AC-A3394C55E5C7}" type="presParOf" srcId="{C3DB503A-7593-402B-93E0-8D425E87D405}" destId="{AE814635-41AF-482F-8575-607B32A19DEE}" srcOrd="0" destOrd="0" presId="urn:microsoft.com/office/officeart/2005/8/layout/default#1"/>
    <dgm:cxn modelId="{7DDFF168-633A-404B-ACB9-4E59F45685A5}" type="presParOf" srcId="{C3DB503A-7593-402B-93E0-8D425E87D405}" destId="{01CBAAC8-3DD5-479D-A723-4E861B4ED91A}" srcOrd="1" destOrd="0" presId="urn:microsoft.com/office/officeart/2005/8/layout/default#1"/>
    <dgm:cxn modelId="{0E1508A6-B60E-449F-B260-0750E1654E2A}" type="presParOf" srcId="{C3DB503A-7593-402B-93E0-8D425E87D405}" destId="{7AAC85C8-9C35-4D50-9C4F-97B34C81EC9C}" srcOrd="2" destOrd="0" presId="urn:microsoft.com/office/officeart/2005/8/layout/default#1"/>
    <dgm:cxn modelId="{1EB78DC7-C3A9-4AB3-8F90-3CA125EA9453}" type="presParOf" srcId="{C3DB503A-7593-402B-93E0-8D425E87D405}" destId="{423BBBEA-B275-40CC-BE01-571463401472}" srcOrd="3" destOrd="0" presId="urn:microsoft.com/office/officeart/2005/8/layout/default#1"/>
    <dgm:cxn modelId="{13A4B2F9-41F4-4E58-BE33-5CC4FF4B609F}" type="presParOf" srcId="{C3DB503A-7593-402B-93E0-8D425E87D405}" destId="{DBC007ED-BC63-4A4F-B672-2F33F4C7A88F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69B849-9C5A-42C2-9342-4078D0FF5DF6}" type="doc">
      <dgm:prSet loTypeId="urn:microsoft.com/office/officeart/2005/8/layout/funnel1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93BB4BB-9750-461A-8BCC-A32C7260FCE3}">
      <dgm:prSet custT="1"/>
      <dgm:spPr/>
      <dgm:t>
        <a:bodyPr/>
        <a:lstStyle/>
        <a:p>
          <a:r>
            <a:rPr lang="ru-RU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 Московской области</a:t>
          </a:r>
          <a:endParaRPr lang="ru-RU" sz="1600" b="1" dirty="0">
            <a:solidFill>
              <a:schemeClr val="accent3">
                <a:lumMod val="50000"/>
              </a:schemeClr>
            </a:solidFill>
          </a:endParaRPr>
        </a:p>
      </dgm:t>
    </dgm:pt>
    <dgm:pt modelId="{0A873D20-F667-465C-8A16-C5C2B495F386}" type="parTrans" cxnId="{135883E0-1EA3-4DF2-85C1-A909F3870B0E}">
      <dgm:prSet/>
      <dgm:spPr/>
      <dgm:t>
        <a:bodyPr/>
        <a:lstStyle/>
        <a:p>
          <a:endParaRPr lang="ru-RU" sz="1800"/>
        </a:p>
      </dgm:t>
    </dgm:pt>
    <dgm:pt modelId="{8FF700F1-DAB2-4FBA-AD40-CB33F1A7E7F9}" type="sibTrans" cxnId="{135883E0-1EA3-4DF2-85C1-A909F3870B0E}">
      <dgm:prSet/>
      <dgm:spPr/>
      <dgm:t>
        <a:bodyPr/>
        <a:lstStyle/>
        <a:p>
          <a:endParaRPr lang="ru-RU" sz="1800"/>
        </a:p>
      </dgm:t>
    </dgm:pt>
    <dgm:pt modelId="{63F4F228-E0CC-40C7-9F2B-915935FA3038}">
      <dgm:prSet phldrT="[Текст]" custT="1"/>
      <dgm:spPr/>
      <dgm:t>
        <a:bodyPr/>
        <a:lstStyle/>
        <a:p>
          <a:r>
            <a:rPr lang="ru-RU" sz="1800" b="1" dirty="0"/>
            <a:t>85%</a:t>
          </a:r>
        </a:p>
      </dgm:t>
    </dgm:pt>
    <dgm:pt modelId="{0D34CB53-7479-435E-AD69-BE68C5D0CE67}" type="sibTrans" cxnId="{0F0FCA2B-0E46-472E-9E56-F39186648310}">
      <dgm:prSet/>
      <dgm:spPr/>
      <dgm:t>
        <a:bodyPr/>
        <a:lstStyle/>
        <a:p>
          <a:endParaRPr lang="ru-RU" sz="1800"/>
        </a:p>
      </dgm:t>
    </dgm:pt>
    <dgm:pt modelId="{911A291D-9FFE-49BE-B08C-FE48EAFBD772}" type="parTrans" cxnId="{0F0FCA2B-0E46-472E-9E56-F39186648310}">
      <dgm:prSet/>
      <dgm:spPr/>
      <dgm:t>
        <a:bodyPr/>
        <a:lstStyle/>
        <a:p>
          <a:endParaRPr lang="ru-RU" sz="1800"/>
        </a:p>
      </dgm:t>
    </dgm:pt>
    <dgm:pt modelId="{409B43D6-C89F-41C7-BD37-641FEB28E0D5}" type="pres">
      <dgm:prSet presAssocID="{B369B849-9C5A-42C2-9342-4078D0FF5DF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83D498-F8E4-4787-B217-E0B2101B0530}" type="pres">
      <dgm:prSet presAssocID="{B369B849-9C5A-42C2-9342-4078D0FF5DF6}" presName="ellipse" presStyleLbl="trBgShp" presStyleIdx="0" presStyleCnt="1" custFlipVert="0" custFlipHor="0" custScaleX="26653" custScaleY="6162"/>
      <dgm:spPr/>
    </dgm:pt>
    <dgm:pt modelId="{19998372-A571-497F-AEB4-B8C97FFF4D66}" type="pres">
      <dgm:prSet presAssocID="{B369B849-9C5A-42C2-9342-4078D0FF5DF6}" presName="arrow1" presStyleLbl="fgShp" presStyleIdx="0" presStyleCnt="1" custLinFactY="-97023" custLinFactNeighborX="0" custLinFactNeighborY="-100000"/>
      <dgm:spPr/>
    </dgm:pt>
    <dgm:pt modelId="{6155B7D2-06E9-4939-9EB6-673730F76B44}" type="pres">
      <dgm:prSet presAssocID="{B369B849-9C5A-42C2-9342-4078D0FF5DF6}" presName="rectangle" presStyleLbl="revTx" presStyleIdx="0" presStyleCnt="1" custScaleX="166666" custScaleY="42350" custLinFactNeighborX="0" custLinFactNeighborY="9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6F12C-6E58-497A-AFE7-361DE060183A}" type="pres">
      <dgm:prSet presAssocID="{293BB4BB-9750-461A-8BCC-A32C7260FCE3}" presName="item1" presStyleLbl="node1" presStyleIdx="0" presStyleCnt="1" custScaleX="61531" custScaleY="62345" custLinFactNeighborX="13995" custLinFactNeighborY="-49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62DB7-C70E-47BC-ACE0-88B26CF7B847}" type="pres">
      <dgm:prSet presAssocID="{B369B849-9C5A-42C2-9342-4078D0FF5DF6}" presName="funnel" presStyleLbl="trAlignAcc1" presStyleIdx="0" presStyleCnt="1" custScaleX="142857" custScaleY="155281" custLinFactNeighborX="0" custLinFactNeighborY="-10732"/>
      <dgm:spPr>
        <a:prstGeom prst="flowChartCollate">
          <a:avLst/>
        </a:prstGeom>
        <a:ln>
          <a:solidFill>
            <a:schemeClr val="accent1"/>
          </a:solidFill>
        </a:ln>
      </dgm:spPr>
    </dgm:pt>
  </dgm:ptLst>
  <dgm:cxnLst>
    <dgm:cxn modelId="{0F0FCA2B-0E46-472E-9E56-F39186648310}" srcId="{B369B849-9C5A-42C2-9342-4078D0FF5DF6}" destId="{63F4F228-E0CC-40C7-9F2B-915935FA3038}" srcOrd="0" destOrd="0" parTransId="{911A291D-9FFE-49BE-B08C-FE48EAFBD772}" sibTransId="{0D34CB53-7479-435E-AD69-BE68C5D0CE67}"/>
    <dgm:cxn modelId="{7EE83865-D5C6-4810-85A1-C6EC373B7D11}" type="presOf" srcId="{63F4F228-E0CC-40C7-9F2B-915935FA3038}" destId="{1B16F12C-6E58-497A-AFE7-361DE060183A}" srcOrd="0" destOrd="0" presId="urn:microsoft.com/office/officeart/2005/8/layout/funnel1"/>
    <dgm:cxn modelId="{135883E0-1EA3-4DF2-85C1-A909F3870B0E}" srcId="{B369B849-9C5A-42C2-9342-4078D0FF5DF6}" destId="{293BB4BB-9750-461A-8BCC-A32C7260FCE3}" srcOrd="1" destOrd="0" parTransId="{0A873D20-F667-465C-8A16-C5C2B495F386}" sibTransId="{8FF700F1-DAB2-4FBA-AD40-CB33F1A7E7F9}"/>
    <dgm:cxn modelId="{E2818528-DC0C-48A0-9B46-265502C72295}" type="presOf" srcId="{B369B849-9C5A-42C2-9342-4078D0FF5DF6}" destId="{409B43D6-C89F-41C7-BD37-641FEB28E0D5}" srcOrd="0" destOrd="0" presId="urn:microsoft.com/office/officeart/2005/8/layout/funnel1"/>
    <dgm:cxn modelId="{22AC1B50-DCA6-4D1B-A714-95E56D0622CE}" type="presOf" srcId="{293BB4BB-9750-461A-8BCC-A32C7260FCE3}" destId="{6155B7D2-06E9-4939-9EB6-673730F76B44}" srcOrd="0" destOrd="0" presId="urn:microsoft.com/office/officeart/2005/8/layout/funnel1"/>
    <dgm:cxn modelId="{0998C8FC-09C3-4BC1-B2B8-0E08F08C1CB4}" type="presParOf" srcId="{409B43D6-C89F-41C7-BD37-641FEB28E0D5}" destId="{D683D498-F8E4-4787-B217-E0B2101B0530}" srcOrd="0" destOrd="0" presId="urn:microsoft.com/office/officeart/2005/8/layout/funnel1"/>
    <dgm:cxn modelId="{03D46D02-1A2B-4B21-883A-438AE6441395}" type="presParOf" srcId="{409B43D6-C89F-41C7-BD37-641FEB28E0D5}" destId="{19998372-A571-497F-AEB4-B8C97FFF4D66}" srcOrd="1" destOrd="0" presId="urn:microsoft.com/office/officeart/2005/8/layout/funnel1"/>
    <dgm:cxn modelId="{BAEEDB50-D355-4397-B2AB-6AA92C36FA32}" type="presParOf" srcId="{409B43D6-C89F-41C7-BD37-641FEB28E0D5}" destId="{6155B7D2-06E9-4939-9EB6-673730F76B44}" srcOrd="2" destOrd="0" presId="urn:microsoft.com/office/officeart/2005/8/layout/funnel1"/>
    <dgm:cxn modelId="{2DB4D98E-D093-4E48-BEDD-BE63A4E5894D}" type="presParOf" srcId="{409B43D6-C89F-41C7-BD37-641FEB28E0D5}" destId="{1B16F12C-6E58-497A-AFE7-361DE060183A}" srcOrd="3" destOrd="0" presId="urn:microsoft.com/office/officeart/2005/8/layout/funnel1"/>
    <dgm:cxn modelId="{734182ED-6087-438F-BD0B-7CBEC7076832}" type="presParOf" srcId="{409B43D6-C89F-41C7-BD37-641FEB28E0D5}" destId="{C5862DB7-C70E-47BC-ACE0-88B26CF7B847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DE4CE7-DA3D-4482-A72F-7163CADBF09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B3905C-F067-4D02-BF99-F1B185BD07AD}">
      <dgm:prSet custT="1"/>
      <dgm:spPr/>
      <dgm:t>
        <a:bodyPr anchor="ctr"/>
        <a:lstStyle/>
        <a:p>
          <a:pPr algn="ctr" rtl="0"/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 rtl="0"/>
          <a:r>
            <a:rPr lang="ru-RU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Строительство автомобильной дороги Северный подъезд</a:t>
          </a:r>
        </a:p>
        <a:p>
          <a:pPr algn="ctr" rtl="0"/>
          <a:r>
            <a:rPr lang="ru-RU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в г.о. Лобня Московской области по государственной программе</a:t>
          </a:r>
        </a:p>
        <a:p>
          <a:pPr algn="ctr" rtl="0"/>
          <a:r>
            <a:rPr lang="ru-RU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Московской области «Развитие и функционирование дорожно-</a:t>
          </a:r>
        </a:p>
        <a:p>
          <a:pPr algn="ctr" rtl="0"/>
          <a:r>
            <a:rPr lang="ru-RU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транспортного комплекса» на 2017-2026 годы» за счет средств </a:t>
          </a:r>
        </a:p>
        <a:p>
          <a:pPr algn="ctr" rtl="0"/>
          <a:r>
            <a:rPr lang="ru-RU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Дорожного фонда Московской области</a:t>
          </a:r>
        </a:p>
      </dgm:t>
    </dgm:pt>
    <dgm:pt modelId="{DC2D3FD0-FD78-4F28-B7E1-C68C06D0D527}" type="parTrans" cxnId="{9D21A261-5E7E-4435-B3BE-4CA230D9F8BC}">
      <dgm:prSet/>
      <dgm:spPr/>
      <dgm:t>
        <a:bodyPr/>
        <a:lstStyle/>
        <a:p>
          <a:endParaRPr lang="ru-RU" sz="1800"/>
        </a:p>
      </dgm:t>
    </dgm:pt>
    <dgm:pt modelId="{863388BC-6854-4185-8520-968839E6C60F}" type="sibTrans" cxnId="{9D21A261-5E7E-4435-B3BE-4CA230D9F8BC}">
      <dgm:prSet/>
      <dgm:spPr/>
      <dgm:t>
        <a:bodyPr/>
        <a:lstStyle/>
        <a:p>
          <a:endParaRPr lang="ru-RU" sz="1800"/>
        </a:p>
      </dgm:t>
    </dgm:pt>
    <dgm:pt modelId="{FA8EEEE9-AB2D-448A-BA40-55FA19B5FB1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Строительство автомобильной дороги/ 2 км 1 513 880,00 тыс. рублей</a:t>
          </a:r>
        </a:p>
      </dgm:t>
    </dgm:pt>
    <dgm:pt modelId="{FCC5CDE3-B8DD-46B3-A642-0903A14EF43D}" type="sibTrans" cxnId="{C0A68D4B-578C-4D7C-A824-F9FFB9647D03}">
      <dgm:prSet/>
      <dgm:spPr/>
      <dgm:t>
        <a:bodyPr/>
        <a:lstStyle/>
        <a:p>
          <a:endParaRPr lang="ru-RU"/>
        </a:p>
      </dgm:t>
    </dgm:pt>
    <dgm:pt modelId="{83C27A95-C0A3-480B-A1FD-CC0A49EFE8D7}" type="parTrans" cxnId="{C0A68D4B-578C-4D7C-A824-F9FFB9647D03}">
      <dgm:prSet/>
      <dgm:spPr/>
      <dgm:t>
        <a:bodyPr/>
        <a:lstStyle/>
        <a:p>
          <a:endParaRPr lang="ru-RU"/>
        </a:p>
      </dgm:t>
    </dgm:pt>
    <dgm:pt modelId="{8E932A9F-F856-401E-8D8A-299F5304FC3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проектной документации (включая проведение экспертизы)  19 699,25 тыс. рублей</a:t>
          </a:r>
        </a:p>
      </dgm:t>
    </dgm:pt>
    <dgm:pt modelId="{2E4BE297-B720-4E68-943F-85C78F875AF6}" type="parTrans" cxnId="{B8933FC4-5A99-4D30-A9C8-B15FFE0FC20F}">
      <dgm:prSet/>
      <dgm:spPr/>
      <dgm:t>
        <a:bodyPr/>
        <a:lstStyle/>
        <a:p>
          <a:endParaRPr lang="ru-RU"/>
        </a:p>
      </dgm:t>
    </dgm:pt>
    <dgm:pt modelId="{E4295F69-5437-4FC0-BC57-A84628349C49}" type="sibTrans" cxnId="{B8933FC4-5A99-4D30-A9C8-B15FFE0FC20F}">
      <dgm:prSet/>
      <dgm:spPr/>
      <dgm:t>
        <a:bodyPr/>
        <a:lstStyle/>
        <a:p>
          <a:endParaRPr lang="ru-RU"/>
        </a:p>
      </dgm:t>
    </dgm:pt>
    <dgm:pt modelId="{63150CC7-CE52-477C-9355-983D50A99544}" type="pres">
      <dgm:prSet presAssocID="{25DE4CE7-DA3D-4482-A72F-7163CADBF09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F5455E-FB5F-45A4-99D4-8D652A6795F0}" type="pres">
      <dgm:prSet presAssocID="{68B3905C-F067-4D02-BF99-F1B185BD07AD}" presName="circle1" presStyleLbl="node1" presStyleIdx="0" presStyleCnt="3" custLinFactNeighborX="-9133" custLinFactNeighborY="3044"/>
      <dgm:spPr>
        <a:prstGeom prst="leftRightUpArrow">
          <a:avLst/>
        </a:prstGeom>
      </dgm:spPr>
    </dgm:pt>
    <dgm:pt modelId="{BA32411B-D903-41E6-B4DD-2ACA3C51CD75}" type="pres">
      <dgm:prSet presAssocID="{68B3905C-F067-4D02-BF99-F1B185BD07AD}" presName="space" presStyleCnt="0"/>
      <dgm:spPr/>
    </dgm:pt>
    <dgm:pt modelId="{3DCF3908-E091-4E1F-AC69-ECB96DFF472E}" type="pres">
      <dgm:prSet presAssocID="{68B3905C-F067-4D02-BF99-F1B185BD07AD}" presName="rect1" presStyleLbl="alignAcc1" presStyleIdx="0" presStyleCnt="3" custScaleX="100000" custScaleY="100000"/>
      <dgm:spPr/>
      <dgm:t>
        <a:bodyPr/>
        <a:lstStyle/>
        <a:p>
          <a:endParaRPr lang="ru-RU"/>
        </a:p>
      </dgm:t>
    </dgm:pt>
    <dgm:pt modelId="{CBF919C0-726C-49E2-A6C8-692491948145}" type="pres">
      <dgm:prSet presAssocID="{FA8EEEE9-AB2D-448A-BA40-55FA19B5FB1E}" presName="vertSpace2" presStyleLbl="node1" presStyleIdx="0" presStyleCnt="3"/>
      <dgm:spPr/>
    </dgm:pt>
    <dgm:pt modelId="{BD9A06DE-29F2-4289-B1C7-C000F7193B82}" type="pres">
      <dgm:prSet presAssocID="{FA8EEEE9-AB2D-448A-BA40-55FA19B5FB1E}" presName="circle2" presStyleLbl="node1" presStyleIdx="1" presStyleCnt="3"/>
      <dgm:spPr/>
    </dgm:pt>
    <dgm:pt modelId="{01E4D64B-7E94-489F-94FD-99BAB55C4ED5}" type="pres">
      <dgm:prSet presAssocID="{FA8EEEE9-AB2D-448A-BA40-55FA19B5FB1E}" presName="rect2" presStyleLbl="alignAcc1" presStyleIdx="1" presStyleCnt="3" custScaleY="55242"/>
      <dgm:spPr/>
      <dgm:t>
        <a:bodyPr/>
        <a:lstStyle/>
        <a:p>
          <a:endParaRPr lang="ru-RU"/>
        </a:p>
      </dgm:t>
    </dgm:pt>
    <dgm:pt modelId="{5CD73AFB-9FBA-484F-8088-13003FD8DB8A}" type="pres">
      <dgm:prSet presAssocID="{8E932A9F-F856-401E-8D8A-299F5304FC34}" presName="vertSpace3" presStyleLbl="node1" presStyleIdx="1" presStyleCnt="3"/>
      <dgm:spPr/>
    </dgm:pt>
    <dgm:pt modelId="{233FC3E7-B6AB-4294-9ABB-5BEF37E2E7B0}" type="pres">
      <dgm:prSet presAssocID="{8E932A9F-F856-401E-8D8A-299F5304FC34}" presName="circle3" presStyleLbl="node1" presStyleIdx="2" presStyleCnt="3"/>
      <dgm:spPr/>
    </dgm:pt>
    <dgm:pt modelId="{7F6EF184-24B4-4160-A08F-624D847249F2}" type="pres">
      <dgm:prSet presAssocID="{8E932A9F-F856-401E-8D8A-299F5304FC34}" presName="rect3" presStyleLbl="alignAcc1" presStyleIdx="2" presStyleCnt="3" custScaleY="68965"/>
      <dgm:spPr/>
      <dgm:t>
        <a:bodyPr/>
        <a:lstStyle/>
        <a:p>
          <a:endParaRPr lang="ru-RU"/>
        </a:p>
      </dgm:t>
    </dgm:pt>
    <dgm:pt modelId="{90DC543C-1E03-4EB1-A64E-A6B41EB9A493}" type="pres">
      <dgm:prSet presAssocID="{68B3905C-F067-4D02-BF99-F1B185BD07AD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4C437-80D0-49F4-B376-A2EC6963B4F1}" type="pres">
      <dgm:prSet presAssocID="{FA8EEEE9-AB2D-448A-BA40-55FA19B5FB1E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624E8-6131-4A4D-A8AA-AACBBF602973}" type="pres">
      <dgm:prSet presAssocID="{8E932A9F-F856-401E-8D8A-299F5304FC34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D7ECB9-B187-42FC-B81D-5D8F5BCC14BF}" type="presOf" srcId="{FA8EEEE9-AB2D-448A-BA40-55FA19B5FB1E}" destId="{01E4D64B-7E94-489F-94FD-99BAB55C4ED5}" srcOrd="0" destOrd="0" presId="urn:microsoft.com/office/officeart/2005/8/layout/target3"/>
    <dgm:cxn modelId="{B8933FC4-5A99-4D30-A9C8-B15FFE0FC20F}" srcId="{25DE4CE7-DA3D-4482-A72F-7163CADBF09F}" destId="{8E932A9F-F856-401E-8D8A-299F5304FC34}" srcOrd="2" destOrd="0" parTransId="{2E4BE297-B720-4E68-943F-85C78F875AF6}" sibTransId="{E4295F69-5437-4FC0-BC57-A84628349C49}"/>
    <dgm:cxn modelId="{62DE79B9-C10D-4EB1-914C-A484A9BE9B42}" type="presOf" srcId="{8E932A9F-F856-401E-8D8A-299F5304FC34}" destId="{A43624E8-6131-4A4D-A8AA-AACBBF602973}" srcOrd="1" destOrd="0" presId="urn:microsoft.com/office/officeart/2005/8/layout/target3"/>
    <dgm:cxn modelId="{893E15A4-6DF1-45A9-AAE8-8D3317A8FD08}" type="presOf" srcId="{FA8EEEE9-AB2D-448A-BA40-55FA19B5FB1E}" destId="{7644C437-80D0-49F4-B376-A2EC6963B4F1}" srcOrd="1" destOrd="0" presId="urn:microsoft.com/office/officeart/2005/8/layout/target3"/>
    <dgm:cxn modelId="{352D09B7-01C3-4BD0-A99E-D020769EBF4F}" type="presOf" srcId="{25DE4CE7-DA3D-4482-A72F-7163CADBF09F}" destId="{63150CC7-CE52-477C-9355-983D50A99544}" srcOrd="0" destOrd="0" presId="urn:microsoft.com/office/officeart/2005/8/layout/target3"/>
    <dgm:cxn modelId="{8D140958-CB1A-4DEF-AF5E-6127998B3A41}" type="presOf" srcId="{68B3905C-F067-4D02-BF99-F1B185BD07AD}" destId="{3DCF3908-E091-4E1F-AC69-ECB96DFF472E}" srcOrd="0" destOrd="0" presId="urn:microsoft.com/office/officeart/2005/8/layout/target3"/>
    <dgm:cxn modelId="{9D21A261-5E7E-4435-B3BE-4CA230D9F8BC}" srcId="{25DE4CE7-DA3D-4482-A72F-7163CADBF09F}" destId="{68B3905C-F067-4D02-BF99-F1B185BD07AD}" srcOrd="0" destOrd="0" parTransId="{DC2D3FD0-FD78-4F28-B7E1-C68C06D0D527}" sibTransId="{863388BC-6854-4185-8520-968839E6C60F}"/>
    <dgm:cxn modelId="{06DCFBDB-A7FE-4CCD-8AFF-FC9F46C04040}" type="presOf" srcId="{8E932A9F-F856-401E-8D8A-299F5304FC34}" destId="{7F6EF184-24B4-4160-A08F-624D847249F2}" srcOrd="0" destOrd="0" presId="urn:microsoft.com/office/officeart/2005/8/layout/target3"/>
    <dgm:cxn modelId="{C0A68D4B-578C-4D7C-A824-F9FFB9647D03}" srcId="{25DE4CE7-DA3D-4482-A72F-7163CADBF09F}" destId="{FA8EEEE9-AB2D-448A-BA40-55FA19B5FB1E}" srcOrd="1" destOrd="0" parTransId="{83C27A95-C0A3-480B-A1FD-CC0A49EFE8D7}" sibTransId="{FCC5CDE3-B8DD-46B3-A642-0903A14EF43D}"/>
    <dgm:cxn modelId="{BBF109A1-D792-4ED5-820F-244F0FC2CCFC}" type="presOf" srcId="{68B3905C-F067-4D02-BF99-F1B185BD07AD}" destId="{90DC543C-1E03-4EB1-A64E-A6B41EB9A493}" srcOrd="1" destOrd="0" presId="urn:microsoft.com/office/officeart/2005/8/layout/target3"/>
    <dgm:cxn modelId="{4144B7F7-3F2B-41FC-81C3-CA7D47C6CE31}" type="presParOf" srcId="{63150CC7-CE52-477C-9355-983D50A99544}" destId="{40F5455E-FB5F-45A4-99D4-8D652A6795F0}" srcOrd="0" destOrd="0" presId="urn:microsoft.com/office/officeart/2005/8/layout/target3"/>
    <dgm:cxn modelId="{75D45BB5-2852-4E40-BDD4-AD252163D77E}" type="presParOf" srcId="{63150CC7-CE52-477C-9355-983D50A99544}" destId="{BA32411B-D903-41E6-B4DD-2ACA3C51CD75}" srcOrd="1" destOrd="0" presId="urn:microsoft.com/office/officeart/2005/8/layout/target3"/>
    <dgm:cxn modelId="{96B6F818-6426-48FA-B7E6-4382A4A57BB4}" type="presParOf" srcId="{63150CC7-CE52-477C-9355-983D50A99544}" destId="{3DCF3908-E091-4E1F-AC69-ECB96DFF472E}" srcOrd="2" destOrd="0" presId="urn:microsoft.com/office/officeart/2005/8/layout/target3"/>
    <dgm:cxn modelId="{CD470129-443F-486B-834F-ED229D05657B}" type="presParOf" srcId="{63150CC7-CE52-477C-9355-983D50A99544}" destId="{CBF919C0-726C-49E2-A6C8-692491948145}" srcOrd="3" destOrd="0" presId="urn:microsoft.com/office/officeart/2005/8/layout/target3"/>
    <dgm:cxn modelId="{BCE42410-C06C-440F-BC47-991334312D86}" type="presParOf" srcId="{63150CC7-CE52-477C-9355-983D50A99544}" destId="{BD9A06DE-29F2-4289-B1C7-C000F7193B82}" srcOrd="4" destOrd="0" presId="urn:microsoft.com/office/officeart/2005/8/layout/target3"/>
    <dgm:cxn modelId="{BE3BFE61-2B62-4D05-BA02-1A643E3049FA}" type="presParOf" srcId="{63150CC7-CE52-477C-9355-983D50A99544}" destId="{01E4D64B-7E94-489F-94FD-99BAB55C4ED5}" srcOrd="5" destOrd="0" presId="urn:microsoft.com/office/officeart/2005/8/layout/target3"/>
    <dgm:cxn modelId="{332AAA9E-BC95-479A-94F1-09E7A38B8D60}" type="presParOf" srcId="{63150CC7-CE52-477C-9355-983D50A99544}" destId="{5CD73AFB-9FBA-484F-8088-13003FD8DB8A}" srcOrd="6" destOrd="0" presId="urn:microsoft.com/office/officeart/2005/8/layout/target3"/>
    <dgm:cxn modelId="{A5A0652B-3CFB-41FB-9E3D-2B400648C255}" type="presParOf" srcId="{63150CC7-CE52-477C-9355-983D50A99544}" destId="{233FC3E7-B6AB-4294-9ABB-5BEF37E2E7B0}" srcOrd="7" destOrd="0" presId="urn:microsoft.com/office/officeart/2005/8/layout/target3"/>
    <dgm:cxn modelId="{C5B49454-1096-443A-A4C7-F792DBFDAE2D}" type="presParOf" srcId="{63150CC7-CE52-477C-9355-983D50A99544}" destId="{7F6EF184-24B4-4160-A08F-624D847249F2}" srcOrd="8" destOrd="0" presId="urn:microsoft.com/office/officeart/2005/8/layout/target3"/>
    <dgm:cxn modelId="{01E40C34-252E-494F-A9C7-A18A39F7A6A7}" type="presParOf" srcId="{63150CC7-CE52-477C-9355-983D50A99544}" destId="{90DC543C-1E03-4EB1-A64E-A6B41EB9A493}" srcOrd="9" destOrd="0" presId="urn:microsoft.com/office/officeart/2005/8/layout/target3"/>
    <dgm:cxn modelId="{0B8CE3A3-B72E-481E-BE00-0898AB20D34E}" type="presParOf" srcId="{63150CC7-CE52-477C-9355-983D50A99544}" destId="{7644C437-80D0-49F4-B376-A2EC6963B4F1}" srcOrd="10" destOrd="0" presId="urn:microsoft.com/office/officeart/2005/8/layout/target3"/>
    <dgm:cxn modelId="{EE92BA7F-C822-4AA5-A2DB-AD5C12DD77A6}" type="presParOf" srcId="{63150CC7-CE52-477C-9355-983D50A99544}" destId="{A43624E8-6131-4A4D-A8AA-AACBBF602973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3D498-F8E4-4787-B217-E0B2101B0530}">
      <dsp:nvSpPr>
        <dsp:cNvPr id="0" name=""/>
        <dsp:cNvSpPr/>
      </dsp:nvSpPr>
      <dsp:spPr>
        <a:xfrm flipH="1" flipV="1">
          <a:off x="3744411" y="1877767"/>
          <a:ext cx="63991" cy="436109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98372-A571-497F-AEB4-B8C97FFF4D66}">
      <dsp:nvSpPr>
        <dsp:cNvPr id="0" name=""/>
        <dsp:cNvSpPr/>
      </dsp:nvSpPr>
      <dsp:spPr>
        <a:xfrm>
          <a:off x="1728192" y="2112045"/>
          <a:ext cx="479933" cy="307157"/>
        </a:xfrm>
        <a:prstGeom prst="down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155B7D2-06E9-4939-9EB6-673730F76B44}">
      <dsp:nvSpPr>
        <dsp:cNvPr id="0" name=""/>
        <dsp:cNvSpPr/>
      </dsp:nvSpPr>
      <dsp:spPr>
        <a:xfrm>
          <a:off x="216035" y="2937504"/>
          <a:ext cx="3551423" cy="311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 городского округа Лобня</a:t>
          </a:r>
        </a:p>
      </dsp:txBody>
      <dsp:txXfrm>
        <a:off x="216035" y="2937504"/>
        <a:ext cx="3551423" cy="311008"/>
      </dsp:txXfrm>
    </dsp:sp>
    <dsp:sp modelId="{199E51A1-E2F0-44F9-9309-4C0D476AEDD1}">
      <dsp:nvSpPr>
        <dsp:cNvPr id="0" name=""/>
        <dsp:cNvSpPr/>
      </dsp:nvSpPr>
      <dsp:spPr>
        <a:xfrm>
          <a:off x="1584172" y="599624"/>
          <a:ext cx="707552" cy="68738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bg1"/>
              </a:solidFill>
            </a:rPr>
            <a:t>15%</a:t>
          </a:r>
        </a:p>
      </dsp:txBody>
      <dsp:txXfrm>
        <a:off x="1687791" y="700290"/>
        <a:ext cx="500314" cy="486057"/>
      </dsp:txXfrm>
    </dsp:sp>
    <dsp:sp modelId="{CE4B80C9-B7B7-412F-AAB4-970D35CFA58A}">
      <dsp:nvSpPr>
        <dsp:cNvPr id="0" name=""/>
        <dsp:cNvSpPr/>
      </dsp:nvSpPr>
      <dsp:spPr>
        <a:xfrm>
          <a:off x="1008114" y="23561"/>
          <a:ext cx="767384" cy="687320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bg1"/>
              </a:solidFill>
            </a:rPr>
            <a:t>100%</a:t>
          </a:r>
        </a:p>
      </dsp:txBody>
      <dsp:txXfrm>
        <a:off x="1120495" y="124217"/>
        <a:ext cx="542622" cy="486008"/>
      </dsp:txXfrm>
    </dsp:sp>
    <dsp:sp modelId="{089E1508-1591-48F7-A4AF-BDC6B174BA04}">
      <dsp:nvSpPr>
        <dsp:cNvPr id="0" name=""/>
        <dsp:cNvSpPr/>
      </dsp:nvSpPr>
      <dsp:spPr>
        <a:xfrm>
          <a:off x="2160239" y="5560"/>
          <a:ext cx="697306" cy="696788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bg1"/>
              </a:solidFill>
            </a:rPr>
            <a:t>100%</a:t>
          </a:r>
        </a:p>
      </dsp:txBody>
      <dsp:txXfrm>
        <a:off x="2262357" y="107602"/>
        <a:ext cx="493070" cy="492704"/>
      </dsp:txXfrm>
    </dsp:sp>
    <dsp:sp modelId="{C5862DB7-C70E-47BC-ACE0-88B26CF7B847}">
      <dsp:nvSpPr>
        <dsp:cNvPr id="0" name=""/>
        <dsp:cNvSpPr/>
      </dsp:nvSpPr>
      <dsp:spPr>
        <a:xfrm>
          <a:off x="216019" y="0"/>
          <a:ext cx="3407428" cy="2844542"/>
        </a:xfrm>
        <a:prstGeom prst="flowChartCollate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14635-41AF-482F-8575-607B32A19DEE}">
      <dsp:nvSpPr>
        <dsp:cNvPr id="0" name=""/>
        <dsp:cNvSpPr/>
      </dsp:nvSpPr>
      <dsp:spPr>
        <a:xfrm>
          <a:off x="1683218" y="911"/>
          <a:ext cx="1439456" cy="12223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Налог на доходы физических лиц</a:t>
          </a:r>
        </a:p>
      </dsp:txBody>
      <dsp:txXfrm>
        <a:off x="1894021" y="179914"/>
        <a:ext cx="1017850" cy="864306"/>
      </dsp:txXfrm>
    </dsp:sp>
    <dsp:sp modelId="{7AAC85C8-9C35-4D50-9C4F-97B34C81EC9C}">
      <dsp:nvSpPr>
        <dsp:cNvPr id="0" name=""/>
        <dsp:cNvSpPr/>
      </dsp:nvSpPr>
      <dsp:spPr>
        <a:xfrm>
          <a:off x="3351003" y="1823"/>
          <a:ext cx="1469484" cy="1222312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Налог на имущество физических лиц</a:t>
          </a:r>
        </a:p>
      </dsp:txBody>
      <dsp:txXfrm>
        <a:off x="3566204" y="180826"/>
        <a:ext cx="1039082" cy="864306"/>
      </dsp:txXfrm>
    </dsp:sp>
    <dsp:sp modelId="{DBC007ED-BC63-4A4F-B672-2F33F4C7A88F}">
      <dsp:nvSpPr>
        <dsp:cNvPr id="0" name=""/>
        <dsp:cNvSpPr/>
      </dsp:nvSpPr>
      <dsp:spPr>
        <a:xfrm>
          <a:off x="4999598" y="911"/>
          <a:ext cx="1402767" cy="1222312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Земельный налог</a:t>
          </a:r>
        </a:p>
      </dsp:txBody>
      <dsp:txXfrm>
        <a:off x="5205028" y="179914"/>
        <a:ext cx="991907" cy="8643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3D498-F8E4-4787-B217-E0B2101B0530}">
      <dsp:nvSpPr>
        <dsp:cNvPr id="0" name=""/>
        <dsp:cNvSpPr/>
      </dsp:nvSpPr>
      <dsp:spPr>
        <a:xfrm>
          <a:off x="1368153" y="1078974"/>
          <a:ext cx="569435" cy="45720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98372-A571-497F-AEB4-B8C97FFF4D66}">
      <dsp:nvSpPr>
        <dsp:cNvPr id="0" name=""/>
        <dsp:cNvSpPr/>
      </dsp:nvSpPr>
      <dsp:spPr>
        <a:xfrm>
          <a:off x="1449161" y="2025593"/>
          <a:ext cx="414046" cy="264989"/>
        </a:xfrm>
        <a:prstGeom prst="down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155B7D2-06E9-4939-9EB6-673730F76B44}">
      <dsp:nvSpPr>
        <dsp:cNvPr id="0" name=""/>
        <dsp:cNvSpPr/>
      </dsp:nvSpPr>
      <dsp:spPr>
        <a:xfrm>
          <a:off x="6" y="2952340"/>
          <a:ext cx="3312354" cy="210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 Московской области</a:t>
          </a:r>
          <a:endParaRPr lang="ru-RU" sz="16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6" y="2952340"/>
        <a:ext cx="3312354" cy="210418"/>
      </dsp:txXfrm>
    </dsp:sp>
    <dsp:sp modelId="{1B16F12C-6E58-497A-AFE7-361DE060183A}">
      <dsp:nvSpPr>
        <dsp:cNvPr id="0" name=""/>
        <dsp:cNvSpPr/>
      </dsp:nvSpPr>
      <dsp:spPr>
        <a:xfrm>
          <a:off x="1296140" y="415093"/>
          <a:ext cx="713346" cy="72278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85%</a:t>
          </a:r>
        </a:p>
      </dsp:txBody>
      <dsp:txXfrm>
        <a:off x="1400607" y="520942"/>
        <a:ext cx="504412" cy="511085"/>
      </dsp:txXfrm>
    </dsp:sp>
    <dsp:sp modelId="{C5862DB7-C70E-47BC-ACE0-88B26CF7B847}">
      <dsp:nvSpPr>
        <dsp:cNvPr id="0" name=""/>
        <dsp:cNvSpPr/>
      </dsp:nvSpPr>
      <dsp:spPr>
        <a:xfrm>
          <a:off x="1" y="0"/>
          <a:ext cx="3312364" cy="2880347"/>
        </a:xfrm>
        <a:prstGeom prst="flowChartCollate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5455E-FB5F-45A4-99D4-8D652A6795F0}">
      <dsp:nvSpPr>
        <dsp:cNvPr id="0" name=""/>
        <dsp:cNvSpPr/>
      </dsp:nvSpPr>
      <dsp:spPr>
        <a:xfrm>
          <a:off x="-272433" y="90801"/>
          <a:ext cx="2982957" cy="2982957"/>
        </a:xfrm>
        <a:prstGeom prst="leftRight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CF3908-E091-4E1F-AC69-ECB96DFF472E}">
      <dsp:nvSpPr>
        <dsp:cNvPr id="0" name=""/>
        <dsp:cNvSpPr/>
      </dsp:nvSpPr>
      <dsp:spPr>
        <a:xfrm>
          <a:off x="1491478" y="0"/>
          <a:ext cx="5774761" cy="29829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Строительство автомобильной дороги Северный подъезд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г.о. Лобня Московской области по государственной программе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Московской области «Развитие и функционирование дорожно-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транспортного комплекса» на 2017-2026 годы» за счет средств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Дорожного фонда Московской области</a:t>
          </a:r>
        </a:p>
      </dsp:txBody>
      <dsp:txXfrm>
        <a:off x="1491478" y="0"/>
        <a:ext cx="5774761" cy="894889"/>
      </dsp:txXfrm>
    </dsp:sp>
    <dsp:sp modelId="{BD9A06DE-29F2-4289-B1C7-C000F7193B82}">
      <dsp:nvSpPr>
        <dsp:cNvPr id="0" name=""/>
        <dsp:cNvSpPr/>
      </dsp:nvSpPr>
      <dsp:spPr>
        <a:xfrm>
          <a:off x="522018" y="894889"/>
          <a:ext cx="1938920" cy="193892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E4D64B-7E94-489F-94FD-99BAB55C4ED5}">
      <dsp:nvSpPr>
        <dsp:cNvPr id="0" name=""/>
        <dsp:cNvSpPr/>
      </dsp:nvSpPr>
      <dsp:spPr>
        <a:xfrm>
          <a:off x="1491478" y="1328799"/>
          <a:ext cx="5774761" cy="107109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Строительство автомобильной дороги/ 2 км 1 513 880,00 тыс. рублей</a:t>
          </a:r>
        </a:p>
      </dsp:txBody>
      <dsp:txXfrm>
        <a:off x="1491478" y="1328799"/>
        <a:ext cx="5774761" cy="494352"/>
      </dsp:txXfrm>
    </dsp:sp>
    <dsp:sp modelId="{233FC3E7-B6AB-4294-9ABB-5BEF37E2E7B0}">
      <dsp:nvSpPr>
        <dsp:cNvPr id="0" name=""/>
        <dsp:cNvSpPr/>
      </dsp:nvSpPr>
      <dsp:spPr>
        <a:xfrm>
          <a:off x="1044035" y="1789775"/>
          <a:ext cx="894886" cy="89488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EF184-24B4-4160-A08F-624D847249F2}">
      <dsp:nvSpPr>
        <dsp:cNvPr id="0" name=""/>
        <dsp:cNvSpPr/>
      </dsp:nvSpPr>
      <dsp:spPr>
        <a:xfrm>
          <a:off x="1491478" y="1928639"/>
          <a:ext cx="5774761" cy="61715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проектной документации (включая проведение экспертизы)  19 699,25 тыс. рублей</a:t>
          </a:r>
        </a:p>
      </dsp:txBody>
      <dsp:txXfrm>
        <a:off x="1491478" y="1928639"/>
        <a:ext cx="5774761" cy="617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0.24074</cdr:x>
      <cdr:y>0.56331</cdr:y>
    </cdr:from>
    <cdr:to>
      <cdr:x>0.32407</cdr:x>
      <cdr:y>0.60778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981200" y="2895600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-5,4 (-0,5%)</a:t>
          </a:r>
        </a:p>
      </cdr:txBody>
    </cdr:sp>
  </cdr:relSizeAnchor>
  <cdr:relSizeAnchor xmlns:cdr="http://schemas.openxmlformats.org/drawingml/2006/chartDrawing">
    <cdr:from>
      <cdr:x>0.25926</cdr:x>
      <cdr:y>0.3706</cdr:y>
    </cdr:from>
    <cdr:to>
      <cdr:x>0.2963</cdr:x>
      <cdr:y>0.4127</cdr:y>
    </cdr:to>
    <cdr:sp macro="" textlink="">
      <cdr:nvSpPr>
        <cdr:cNvPr id="3" name="Стрелка вниз 2"/>
        <cdr:cNvSpPr/>
      </cdr:nvSpPr>
      <cdr:spPr>
        <a:xfrm xmlns:a="http://schemas.openxmlformats.org/drawingml/2006/main">
          <a:off x="2131960" y="1905004"/>
          <a:ext cx="304589" cy="21640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0.2963</cdr:x>
      <cdr:y>0.28166</cdr:y>
    </cdr:from>
    <cdr:to>
      <cdr:x>0.33333</cdr:x>
      <cdr:y>0.32613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38400" y="1447800"/>
          <a:ext cx="304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0.26852</cdr:x>
      <cdr:y>0.17789</cdr:y>
    </cdr:from>
    <cdr:to>
      <cdr:x>0.35185</cdr:x>
      <cdr:y>0.29648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209800" y="914400"/>
          <a:ext cx="6858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0.25926</cdr:x>
      <cdr:y>0.60778</cdr:y>
    </cdr:from>
    <cdr:to>
      <cdr:x>0.29644</cdr:x>
      <cdr:y>0.6498</cdr:y>
    </cdr:to>
    <cdr:sp macro="" textlink="">
      <cdr:nvSpPr>
        <cdr:cNvPr id="22" name="Стрелка вверх 21"/>
        <cdr:cNvSpPr/>
      </cdr:nvSpPr>
      <cdr:spPr>
        <a:xfrm xmlns:a="http://schemas.openxmlformats.org/drawingml/2006/main">
          <a:off x="2133600" y="3124200"/>
          <a:ext cx="306000" cy="216000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0.44444</cdr:x>
      <cdr:y>0.34095</cdr:y>
    </cdr:from>
    <cdr:to>
      <cdr:x>0.48148</cdr:x>
      <cdr:y>0.38305</cdr:y>
    </cdr:to>
    <cdr:sp macro="" textlink="">
      <cdr:nvSpPr>
        <cdr:cNvPr id="23" name="Стрелка вниз 22"/>
        <cdr:cNvSpPr/>
      </cdr:nvSpPr>
      <cdr:spPr>
        <a:xfrm xmlns:a="http://schemas.openxmlformats.org/drawingml/2006/main">
          <a:off x="3657600" y="1752600"/>
          <a:ext cx="304800" cy="21640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0.40741</cdr:x>
      <cdr:y>0.29648</cdr:y>
    </cdr:from>
    <cdr:to>
      <cdr:x>0.5</cdr:x>
      <cdr:y>0.34095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3352800" y="1524000"/>
          <a:ext cx="762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-28,1 (-9,9%)</a:t>
          </a:r>
        </a:p>
      </cdr:txBody>
    </cdr:sp>
  </cdr:relSizeAnchor>
  <cdr:relSizeAnchor xmlns:cdr="http://schemas.openxmlformats.org/drawingml/2006/chartDrawing">
    <cdr:from>
      <cdr:x>0.23148</cdr:x>
      <cdr:y>0.32613</cdr:y>
    </cdr:from>
    <cdr:to>
      <cdr:x>0.32407</cdr:x>
      <cdr:y>0.3706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1905000" y="1676400"/>
          <a:ext cx="762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+59,5 (+26,6)</a:t>
          </a:r>
        </a:p>
      </cdr:txBody>
    </cdr:sp>
  </cdr:relSizeAnchor>
  <cdr:relSizeAnchor xmlns:cdr="http://schemas.openxmlformats.org/drawingml/2006/chartDrawing">
    <cdr:from>
      <cdr:x>0.41667</cdr:x>
      <cdr:y>0.56331</cdr:y>
    </cdr:from>
    <cdr:to>
      <cdr:x>0.5</cdr:x>
      <cdr:y>0.60778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3429000" y="2895600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+184,0 (+15,4%)</a:t>
          </a:r>
        </a:p>
      </cdr:txBody>
    </cdr:sp>
  </cdr:relSizeAnchor>
  <cdr:relSizeAnchor xmlns:cdr="http://schemas.openxmlformats.org/drawingml/2006/chartDrawing">
    <cdr:from>
      <cdr:x>0.44444</cdr:x>
      <cdr:y>0.60778</cdr:y>
    </cdr:from>
    <cdr:to>
      <cdr:x>0.48163</cdr:x>
      <cdr:y>0.6498</cdr:y>
    </cdr:to>
    <cdr:sp macro="" textlink="">
      <cdr:nvSpPr>
        <cdr:cNvPr id="26" name="Стрелка вверх 25"/>
        <cdr:cNvSpPr/>
      </cdr:nvSpPr>
      <cdr:spPr>
        <a:xfrm xmlns:a="http://schemas.openxmlformats.org/drawingml/2006/main">
          <a:off x="3657600" y="3124200"/>
          <a:ext cx="306000" cy="216000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0.59259</cdr:x>
      <cdr:y>0.25201</cdr:y>
    </cdr:from>
    <cdr:to>
      <cdr:x>0.68519</cdr:x>
      <cdr:y>0.29648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4876800" y="1295400"/>
          <a:ext cx="762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-58,4 (-22,9%)</a:t>
          </a:r>
        </a:p>
      </cdr:txBody>
    </cdr:sp>
  </cdr:relSizeAnchor>
  <cdr:relSizeAnchor xmlns:cdr="http://schemas.openxmlformats.org/drawingml/2006/chartDrawing">
    <cdr:from>
      <cdr:x>0.61667</cdr:x>
      <cdr:y>0.29979</cdr:y>
    </cdr:from>
    <cdr:to>
      <cdr:x>0.65371</cdr:x>
      <cdr:y>0.34189</cdr:y>
    </cdr:to>
    <cdr:sp macro="" textlink="">
      <cdr:nvSpPr>
        <cdr:cNvPr id="28" name="Стрелка вниз 27"/>
        <cdr:cNvSpPr/>
      </cdr:nvSpPr>
      <cdr:spPr>
        <a:xfrm xmlns:a="http://schemas.openxmlformats.org/drawingml/2006/main">
          <a:off x="5328592" y="1584176"/>
          <a:ext cx="320062" cy="222471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0.60185</cdr:x>
      <cdr:y>0.56331</cdr:y>
    </cdr:from>
    <cdr:to>
      <cdr:x>0.68519</cdr:x>
      <cdr:y>0.60778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4953000" y="2895600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+38,7 (+2,8%)</a:t>
          </a:r>
        </a:p>
      </cdr:txBody>
    </cdr:sp>
  </cdr:relSizeAnchor>
  <cdr:relSizeAnchor xmlns:cdr="http://schemas.openxmlformats.org/drawingml/2006/chartDrawing">
    <cdr:from>
      <cdr:x>0.62963</cdr:x>
      <cdr:y>0.60778</cdr:y>
    </cdr:from>
    <cdr:to>
      <cdr:x>0.66681</cdr:x>
      <cdr:y>0.6498</cdr:y>
    </cdr:to>
    <cdr:sp macro="" textlink="">
      <cdr:nvSpPr>
        <cdr:cNvPr id="30" name="Стрелка вверх 29"/>
        <cdr:cNvSpPr/>
      </cdr:nvSpPr>
      <cdr:spPr>
        <a:xfrm xmlns:a="http://schemas.openxmlformats.org/drawingml/2006/main">
          <a:off x="5181600" y="3124200"/>
          <a:ext cx="306000" cy="216000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0.76852</cdr:x>
      <cdr:y>0.22236</cdr:y>
    </cdr:from>
    <cdr:to>
      <cdr:x>0.86111</cdr:x>
      <cdr:y>0.26683</cdr:y>
    </cdr:to>
    <cdr:sp macro="" textlink="">
      <cdr:nvSpPr>
        <cdr:cNvPr id="31" name="TextBox 1"/>
        <cdr:cNvSpPr txBox="1"/>
      </cdr:nvSpPr>
      <cdr:spPr>
        <a:xfrm xmlns:a="http://schemas.openxmlformats.org/drawingml/2006/main">
          <a:off x="6324600" y="1143000"/>
          <a:ext cx="762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+2,8 (+1,4%)</a:t>
          </a:r>
        </a:p>
      </cdr:txBody>
    </cdr:sp>
  </cdr:relSizeAnchor>
  <cdr:relSizeAnchor xmlns:cdr="http://schemas.openxmlformats.org/drawingml/2006/chartDrawing">
    <cdr:from>
      <cdr:x>0.7963</cdr:x>
      <cdr:y>0.26683</cdr:y>
    </cdr:from>
    <cdr:to>
      <cdr:x>0.83333</cdr:x>
      <cdr:y>0.30893</cdr:y>
    </cdr:to>
    <cdr:sp macro="" textlink="">
      <cdr:nvSpPr>
        <cdr:cNvPr id="32" name="Стрелка вниз 31"/>
        <cdr:cNvSpPr/>
      </cdr:nvSpPr>
      <cdr:spPr>
        <a:xfrm xmlns:a="http://schemas.openxmlformats.org/drawingml/2006/main" rot="10800000">
          <a:off x="6553200" y="1371600"/>
          <a:ext cx="304800" cy="21640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0.77778</cdr:x>
      <cdr:y>0.56331</cdr:y>
    </cdr:from>
    <cdr:to>
      <cdr:x>0.86111</cdr:x>
      <cdr:y>0.60778</cdr:y>
    </cdr:to>
    <cdr:sp macro="" textlink="">
      <cdr:nvSpPr>
        <cdr:cNvPr id="33" name="TextBox 1"/>
        <cdr:cNvSpPr txBox="1"/>
      </cdr:nvSpPr>
      <cdr:spPr>
        <a:xfrm xmlns:a="http://schemas.openxmlformats.org/drawingml/2006/main">
          <a:off x="6400800" y="2895600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+163,2 (+11,5%)</a:t>
          </a:r>
        </a:p>
      </cdr:txBody>
    </cdr:sp>
  </cdr:relSizeAnchor>
  <cdr:relSizeAnchor xmlns:cdr="http://schemas.openxmlformats.org/drawingml/2006/chartDrawing">
    <cdr:from>
      <cdr:x>0.80556</cdr:x>
      <cdr:y>0.60778</cdr:y>
    </cdr:from>
    <cdr:to>
      <cdr:x>0.84274</cdr:x>
      <cdr:y>0.6498</cdr:y>
    </cdr:to>
    <cdr:sp macro="" textlink="">
      <cdr:nvSpPr>
        <cdr:cNvPr id="34" name="Стрелка вверх 33"/>
        <cdr:cNvSpPr/>
      </cdr:nvSpPr>
      <cdr:spPr>
        <a:xfrm xmlns:a="http://schemas.openxmlformats.org/drawingml/2006/main">
          <a:off x="6629400" y="3124200"/>
          <a:ext cx="306000" cy="216000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4/12/2022</a:t>
            </a:fld>
            <a:endParaRPr lang="en-US" dirty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415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4/12/2022</a:t>
            </a:fld>
            <a:endParaRPr lang="en-US" dirty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972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0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53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440" cy="44668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533" name="CustomShape 3"/>
          <p:cNvSpPr/>
          <p:nvPr/>
        </p:nvSpPr>
        <p:spPr>
          <a:xfrm>
            <a:off x="3850560" y="943020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25E5D8D7-473C-4866-A01B-C97A1A999372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57</a:t>
            </a:fld>
            <a:endParaRPr lang="ru-RU" sz="14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535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440" cy="44668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536" name="CustomShape 3"/>
          <p:cNvSpPr/>
          <p:nvPr/>
        </p:nvSpPr>
        <p:spPr>
          <a:xfrm>
            <a:off x="3850560" y="943020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A59B4014-4697-404D-BEB4-465C54E877AF}" type="slidenum">
              <a:rPr lang="ru-RU" sz="1800" b="0" strike="noStrike" spc="-1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58</a:t>
            </a:fld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538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440" cy="44668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539" name="CustomShape 3"/>
          <p:cNvSpPr/>
          <p:nvPr/>
        </p:nvSpPr>
        <p:spPr>
          <a:xfrm>
            <a:off x="3850560" y="943020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7CB66EFB-782E-4D1B-9BF4-E2A846A70CD9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59</a:t>
            </a:fld>
            <a:endParaRPr lang="ru-RU" sz="14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875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55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105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3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01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26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432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0233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4331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571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440" cy="44668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572" name="CustomShape 3"/>
          <p:cNvSpPr/>
          <p:nvPr/>
        </p:nvSpPr>
        <p:spPr>
          <a:xfrm>
            <a:off x="3850560" y="943020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8BCD4EA5-964C-4D7E-9380-1F6E0334F14B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pPr>
                <a:lnSpc>
                  <a:spcPct val="100000"/>
                </a:lnSpc>
              </a:pPr>
              <a:t>95</a:t>
            </a:fld>
            <a:endParaRPr lang="ru-RU" sz="12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50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514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440" cy="44668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515" name="CustomShape 3"/>
          <p:cNvSpPr/>
          <p:nvPr/>
        </p:nvSpPr>
        <p:spPr>
          <a:xfrm>
            <a:off x="3850560" y="943020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630B03A5-563B-4E25-94C4-7CE586EB161C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pPr>
                <a:lnSpc>
                  <a:spcPct val="100000"/>
                </a:lnSpc>
              </a:pPr>
              <a:t>46</a:t>
            </a:fld>
            <a:endParaRPr lang="ru-RU" sz="12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517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440" cy="44668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518" name="CustomShape 3"/>
          <p:cNvSpPr/>
          <p:nvPr/>
        </p:nvSpPr>
        <p:spPr>
          <a:xfrm>
            <a:off x="3850560" y="943020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5F1BE0E6-B20D-40E8-8B8F-9EBE2B9D08BF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pPr>
                <a:lnSpc>
                  <a:spcPct val="100000"/>
                </a:lnSpc>
              </a:pPr>
              <a:t>48</a:t>
            </a:fld>
            <a:endParaRPr lang="ru-RU" sz="12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520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440" cy="44668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521" name="CustomShape 3"/>
          <p:cNvSpPr/>
          <p:nvPr/>
        </p:nvSpPr>
        <p:spPr>
          <a:xfrm>
            <a:off x="3850560" y="943020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7D7E4286-8321-4500-A282-EA7583BB1D63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pPr>
                <a:lnSpc>
                  <a:spcPct val="100000"/>
                </a:lnSpc>
              </a:pPr>
              <a:t>49</a:t>
            </a:fld>
            <a:endParaRPr lang="ru-RU" sz="12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</p:spPr>
      </p:sp>
      <p:sp>
        <p:nvSpPr>
          <p:cNvPr id="523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440" cy="44668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524" name="CustomShape 3"/>
          <p:cNvSpPr/>
          <p:nvPr/>
        </p:nvSpPr>
        <p:spPr>
          <a:xfrm>
            <a:off x="3850560" y="943020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C15BB302-27F3-48D3-8230-093D50A09DF3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pPr>
                <a:lnSpc>
                  <a:spcPct val="100000"/>
                </a:lnSpc>
              </a:pPr>
              <a:t>51</a:t>
            </a:fld>
            <a:endParaRPr lang="ru-RU" sz="12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526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440" cy="44668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527" name="CustomShape 3"/>
          <p:cNvSpPr/>
          <p:nvPr/>
        </p:nvSpPr>
        <p:spPr>
          <a:xfrm>
            <a:off x="3850560" y="943020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1C8E1742-FA09-4F8D-9405-CA70A0D352D5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pPr>
                <a:lnSpc>
                  <a:spcPct val="100000"/>
                </a:lnSpc>
              </a:pPr>
              <a:t>55</a:t>
            </a:fld>
            <a:endParaRPr lang="ru-RU" sz="12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529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440" cy="44668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530" name="CustomShape 3"/>
          <p:cNvSpPr/>
          <p:nvPr/>
        </p:nvSpPr>
        <p:spPr>
          <a:xfrm>
            <a:off x="3850560" y="943020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C6263D82-6B96-4A51-907E-4D659292594B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pPr>
                <a:lnSpc>
                  <a:spcPct val="100000"/>
                </a:lnSpc>
              </a:pPr>
              <a:t>56</a:t>
            </a:fld>
            <a:endParaRPr lang="ru-RU" sz="12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4/12/2022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526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4/12/2022</a:t>
            </a:fld>
            <a:endParaRPr lang="en-US" sz="1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20587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4/12/2022</a:t>
            </a:fld>
            <a:endParaRPr lang="en-US" sz="1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71495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69FA6-E426-468A-9444-72756B6203B5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2383440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4/12/2022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21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4/12/2022</a:t>
            </a:fld>
            <a:endParaRPr lang="en-US" sz="1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2932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4/12/2022</a:t>
            </a:fld>
            <a:endParaRPr lang="en-US" sz="1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5874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4/12/2022</a:t>
            </a:fld>
            <a:endParaRPr lang="en-US" sz="10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7180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4/12/2022</a:t>
            </a:fld>
            <a:endParaRPr lang="en-US" sz="1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8878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4/12/2022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821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4/12/2022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370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4/12/2022</a:t>
            </a:fld>
            <a:endParaRPr lang="en-US" sz="10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3101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4/12/2022</a:t>
            </a:fld>
            <a:endParaRPr lang="en-US" sz="10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6703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4FD69-4A85-4715-A222-ABB225B63BC6}" type="datetimeFigureOut">
              <a:rPr lang="en-US" smtClean="0"/>
              <a:pPr/>
              <a:t>4/12/2022</a:t>
            </a:fld>
            <a:endParaRPr lang="en-US" sz="1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endParaRPr lang="en-US" sz="1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4099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1" r:id="rId1"/>
    <p:sldLayoutId id="2147485392" r:id="rId2"/>
    <p:sldLayoutId id="2147485393" r:id="rId3"/>
    <p:sldLayoutId id="2147485394" r:id="rId4"/>
    <p:sldLayoutId id="2147485395" r:id="rId5"/>
    <p:sldLayoutId id="2147485396" r:id="rId6"/>
    <p:sldLayoutId id="2147485397" r:id="rId7"/>
    <p:sldLayoutId id="2147485398" r:id="rId8"/>
    <p:sldLayoutId id="2147485399" r:id="rId9"/>
    <p:sldLayoutId id="2147485400" r:id="rId10"/>
    <p:sldLayoutId id="2147485401" r:id="rId11"/>
    <p:sldLayoutId id="2147485402" r:id="rId12"/>
    <p:sldLayoutId id="214748540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9552" y="2060849"/>
            <a:ext cx="8369902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noProof="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Бюджет</a:t>
            </a:r>
            <a:br>
              <a:rPr lang="ru-RU" sz="5400" b="1" noProof="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</a:br>
            <a:r>
              <a:rPr lang="ru-RU" sz="5400" b="1" noProof="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 для граждан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55576" y="3933057"/>
            <a:ext cx="7920880" cy="1728191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на основании Решения о бюджете городского округа Лобня на 2022 год и на плановый период 2023 и 2024 годов</a:t>
            </a:r>
            <a:r>
              <a:rPr lang="ru-RU" sz="3000" b="1" dirty="0">
                <a:solidFill>
                  <a:schemeClr val="accent1"/>
                </a:solidFill>
                <a:latin typeface="Garamond" panose="02020404030301010803" pitchFamily="18" charset="0"/>
              </a:rPr>
              <a:t/>
            </a:r>
            <a:br>
              <a:rPr lang="ru-RU" sz="3000" b="1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endParaRPr lang="ru-RU" sz="3000" b="1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5019"/>
            <a:ext cx="3376935" cy="137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-180528" y="116632"/>
            <a:ext cx="9649072" cy="936104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Основные показатели прогноза социально –экономического развития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городского округа Лобня  Московской области на 2022 - 2024 годы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96752"/>
            <a:ext cx="7992888" cy="864096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Численность постоянного населения городского округа Лобня Московской области по состоянию на 01.01.2021 составляет 89 522 человек.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Ожидается, что по состоянию на 01.01.2022 численность населения составит 89 112 человек. </a:t>
            </a:r>
          </a:p>
        </p:txBody>
      </p:sp>
      <p:graphicFrame>
        <p:nvGraphicFramePr>
          <p:cNvPr id="2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41565930"/>
              </p:ext>
            </p:extLst>
          </p:nvPr>
        </p:nvGraphicFramePr>
        <p:xfrm>
          <a:off x="611560" y="2276872"/>
          <a:ext cx="8153400" cy="4139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092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9145016" cy="936104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Основные показатели прогноза социально – экономического развития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городского округа Лобня Московской области на 2022 – 2024 годы</a:t>
            </a:r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196752"/>
            <a:ext cx="7848872" cy="2088232"/>
          </a:xfrm>
        </p:spPr>
        <p:txBody>
          <a:bodyPr>
            <a:no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altLang="ru-RU" sz="1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ПРОМЫШЛЕННОЕ ПРОИЗВОДСТВО</a:t>
            </a:r>
          </a:p>
          <a:p>
            <a:pPr marL="273050" indent="-177800" algn="just" eaLnBrk="1" hangingPunct="1">
              <a:defRPr/>
            </a:pPr>
            <a:r>
              <a:rPr lang="ru-RU" alt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объем отгруженных товаров собственного производства, выполненных работ и услуг собственными силами по промышленным видам деятельности по городскому округу Лобня составил  51 873,6 млн. руб.</a:t>
            </a:r>
          </a:p>
          <a:p>
            <a:pPr marL="266700" indent="-171450" algn="just" eaLnBrk="1" hangingPunct="1">
              <a:defRPr/>
            </a:pPr>
            <a:r>
              <a:rPr lang="ru-RU" alt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оценке 2021 года объем отгруженной продукции промышленными предприятиями городского округа Лобня составит 57 149,1 млн. руб.</a:t>
            </a:r>
          </a:p>
          <a:p>
            <a:pPr marL="266700" indent="-171450" algn="just" eaLnBrk="1" hangingPunct="1">
              <a:defRPr/>
            </a:pPr>
            <a:r>
              <a:rPr lang="ru-RU" alt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Ожидается, что в 2022 году объем отгруженной продукции промышленными предприятиями городского округа Лобня составит 58 824,9 млн. руб.</a:t>
            </a:r>
          </a:p>
          <a:p>
            <a:pPr marL="266700" indent="-171450" algn="just" eaLnBrk="1" hangingPunct="1">
              <a:defRPr/>
            </a:pPr>
            <a:endParaRPr lang="ru-RU" altLang="ru-RU" sz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95250" algn="ctr" eaLnBrk="1" hangingPunct="1">
              <a:buFont typeface="Wingdings" pitchFamily="2" charset="2"/>
              <a:buNone/>
              <a:defRPr/>
            </a:pPr>
            <a:r>
              <a:rPr lang="ru-RU" altLang="ru-RU" sz="1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отгруженных товаров собственного производства, выполненных работ и услуг собственными силами по промышленным видам деятельности (млн. рублей)</a:t>
            </a:r>
          </a:p>
          <a:p>
            <a:pPr marL="355600" indent="95250" algn="just" eaLnBrk="1" hangingPunct="1">
              <a:buFont typeface="Wingdings" pitchFamily="2" charset="2"/>
              <a:buNone/>
              <a:defRPr/>
            </a:pPr>
            <a:endParaRPr lang="ru-RU" altLang="ru-RU" sz="1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ru-RU" altLang="ru-RU" sz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02586810"/>
              </p:ext>
            </p:extLst>
          </p:nvPr>
        </p:nvGraphicFramePr>
        <p:xfrm>
          <a:off x="611560" y="3284984"/>
          <a:ext cx="806489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2599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98656918"/>
              </p:ext>
            </p:extLst>
          </p:nvPr>
        </p:nvGraphicFramePr>
        <p:xfrm>
          <a:off x="395535" y="1124745"/>
          <a:ext cx="8352928" cy="5040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27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35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10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10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58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43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43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5713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4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9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вариант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58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в основной капитал за счет всех источников финансирования: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385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4 347,8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3 321,4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3 360,7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3 481,7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3 691,6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76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работ и услуг, выполненных по виду экономической деятельности «Строительство»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385" marR="12698" marT="714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325,7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340,5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358,3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380,8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28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рабочих мест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288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593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565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529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официально зарегистрированных безработных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288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1 659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531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466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номинальная начисленная заработная плата работников (по полному кругу организаций)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385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рубль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89 642,8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77 068,6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78 202,9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80 254,8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87 919,0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418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385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11 414,0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12 384,2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13 308,1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14 367,4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15 582,9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979712" y="404665"/>
            <a:ext cx="6408712" cy="877162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4665"/>
            <a:ext cx="8568952" cy="576063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algn="ctr">
              <a:defRPr/>
            </a:pPr>
            <a:r>
              <a:rPr lang="ru-RU" altLang="ru-RU" b="1" kern="0" dirty="0">
                <a:solidFill>
                  <a:schemeClr val="accent3">
                    <a:lumMod val="50000"/>
                  </a:schemeClr>
                </a:solidFill>
                <a:latin typeface="Garamond"/>
                <a:cs typeface="Arial"/>
              </a:rPr>
              <a:t>Основные показатели прогноза социально-экономического развития</a:t>
            </a:r>
          </a:p>
          <a:p>
            <a:pPr algn="ctr">
              <a:defRPr/>
            </a:pPr>
            <a:r>
              <a:rPr lang="ru-RU" altLang="ru-RU" b="1" kern="0" dirty="0">
                <a:solidFill>
                  <a:schemeClr val="accent3">
                    <a:lumMod val="50000"/>
                  </a:schemeClr>
                </a:solidFill>
                <a:latin typeface="Garamond"/>
                <a:cs typeface="Arial"/>
              </a:rPr>
              <a:t> городского округа Лобня Московской области на 2022-2024  годы 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280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1341" y="137881"/>
            <a:ext cx="8620171" cy="64807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Основные параметры бюджета городского округа Лобня за 2019-2024 годы</a:t>
            </a:r>
            <a:b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Текст 3"/>
          <p:cNvSpPr>
            <a:spLocks noGrp="1"/>
          </p:cNvSpPr>
          <p:nvPr>
            <p:ph type="body" sz="half" idx="1"/>
          </p:nvPr>
        </p:nvSpPr>
        <p:spPr>
          <a:xfrm>
            <a:off x="1979712" y="5877272"/>
            <a:ext cx="6781800" cy="720080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None/>
            </a:pPr>
            <a:r>
              <a:rPr lang="ru-RU" altLang="ru-RU" sz="1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92.1. Бюджетного Кодекса Российской Федерации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altLang="ru-RU" sz="1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27326711"/>
              </p:ext>
            </p:extLst>
          </p:nvPr>
        </p:nvGraphicFramePr>
        <p:xfrm>
          <a:off x="382488" y="587421"/>
          <a:ext cx="8427882" cy="5286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4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4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18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71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71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45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18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18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144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2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показателя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2019 год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2020 год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          2021 год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      2022 год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   2023 год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     2024 год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2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3 315 018,1</a:t>
                      </a:r>
                      <a:endParaRPr lang="ru-RU" sz="120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2 965 496,6</a:t>
                      </a:r>
                      <a:endParaRPr lang="ru-RU" sz="120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3 537 241,5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4 329 152,6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4 115 124,7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4 546</a:t>
                      </a:r>
                      <a:r>
                        <a:rPr lang="ru-RU" sz="12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315,7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6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предыдущему году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112,1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89,5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119,3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122,4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95,1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110,5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2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1 550 670,5</a:t>
                      </a:r>
                      <a:endParaRPr lang="ru-RU" sz="120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1 424 930,1</a:t>
                      </a:r>
                      <a:endParaRPr lang="ru-RU" sz="120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1 478 973,5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1 634 942,3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1 615 141,3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1 781 214,3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98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1 764 347,6</a:t>
                      </a:r>
                      <a:endParaRPr lang="ru-RU" sz="120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1 540</a:t>
                      </a:r>
                      <a:r>
                        <a:rPr lang="ru-RU" sz="12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566,5</a:t>
                      </a:r>
                      <a:endParaRPr lang="ru-RU" sz="120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2 058 268,0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2 694 210,3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2 499 983,4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2 765 101,4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1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всего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3 385 527,2</a:t>
                      </a:r>
                      <a:endParaRPr lang="ru-RU" sz="120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3 046 261,2</a:t>
                      </a:r>
                      <a:endParaRPr lang="ru-RU" sz="120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3 670 900,3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4 476 867,4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4 265 438,9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4 594 446,3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1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предыдущему году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113,9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120,5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95,3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107,7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298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(-)/ профицит (+)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-70 509,1</a:t>
                      </a:r>
                      <a:endParaRPr lang="ru-RU" sz="120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-80 764,6</a:t>
                      </a:r>
                      <a:endParaRPr lang="ru-RU" sz="120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-133 658,8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-147 714,8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-150 314,2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-48 130,6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1635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6" marR="980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439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внутреннего финансирования дефицита бюджета, всего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70 509,1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80 764,6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133 658,8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147 714,8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150 314,2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48 130,6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1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2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кредитов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70 509,1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80 764,6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133 658,8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147 714,8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150 314,2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48 130,6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298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Муниципальный долг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рублей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234 282,1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307 992,2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375 079,6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200 508,4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271 287,5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320 912,2</a:t>
                      </a: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xmlns="" val="721756376"/>
                  </a:ext>
                </a:extLst>
              </a:tr>
            </a:tbl>
          </a:graphicData>
        </a:graphic>
      </p:graphicFrame>
      <p:sp>
        <p:nvSpPr>
          <p:cNvPr id="7" name="Текст 3"/>
          <p:cNvSpPr txBox="1">
            <a:spLocks/>
          </p:cNvSpPr>
          <p:nvPr/>
        </p:nvSpPr>
        <p:spPr bwMode="auto">
          <a:xfrm>
            <a:off x="0" y="5229200"/>
            <a:ext cx="1295400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2">
              <a:buFont typeface="Wingdings" pitchFamily="2" charset="2"/>
              <a:buChar char="ü"/>
              <a:defRPr/>
            </a:pPr>
            <a:r>
              <a:rPr lang="ru-RU" sz="11200" kern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0568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496944" cy="792089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Динамика изменений основных параметров бюджета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городского округа Лобня, тыс. рублей</a:t>
            </a:r>
          </a:p>
        </p:txBody>
      </p:sp>
      <p:graphicFrame>
        <p:nvGraphicFramePr>
          <p:cNvPr id="2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7359116"/>
              </p:ext>
            </p:extLst>
          </p:nvPr>
        </p:nvGraphicFramePr>
        <p:xfrm>
          <a:off x="467544" y="1484784"/>
          <a:ext cx="8229600" cy="4776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8318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92888" cy="100811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Структура доходов бюджета городского округа Лобня</a:t>
            </a: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622628"/>
              </p:ext>
            </p:extLst>
          </p:nvPr>
        </p:nvGraphicFramePr>
        <p:xfrm>
          <a:off x="467544" y="4005064"/>
          <a:ext cx="2590800" cy="1871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4372171"/>
              </p:ext>
            </p:extLst>
          </p:nvPr>
        </p:nvGraphicFramePr>
        <p:xfrm>
          <a:off x="2555776" y="3717032"/>
          <a:ext cx="410445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5357539"/>
              </p:ext>
            </p:extLst>
          </p:nvPr>
        </p:nvGraphicFramePr>
        <p:xfrm>
          <a:off x="6228184" y="4005064"/>
          <a:ext cx="2915816" cy="180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828994"/>
              </p:ext>
            </p:extLst>
          </p:nvPr>
        </p:nvGraphicFramePr>
        <p:xfrm>
          <a:off x="251520" y="1196753"/>
          <a:ext cx="2952328" cy="2839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8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27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98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3902">
                <a:tc rowSpan="2">
                  <a:txBody>
                    <a:bodyPr/>
                    <a:lstStyle/>
                    <a:p>
                      <a:pPr algn="ctr"/>
                      <a:endParaRPr lang="ru-RU" sz="1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36005" marB="36005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0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4873">
                <a:tc vMerge="1">
                  <a:txBody>
                    <a:bodyPr/>
                    <a:lstStyle/>
                    <a:p>
                      <a:endPara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800" b="1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доходов, %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0912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4 329 152,6</a:t>
                      </a:r>
                      <a:endParaRPr lang="ru-RU" sz="8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0912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1 380 216,0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31,9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870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254 726,3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870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поступления: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2 694 210,3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62,2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0912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8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3 557,0</a:t>
                      </a:r>
                      <a:endParaRPr lang="ru-RU" sz="8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8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0912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1 246 199,3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28,8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0912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1 443 354,0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0912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1 100,0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932597"/>
              </p:ext>
            </p:extLst>
          </p:nvPr>
        </p:nvGraphicFramePr>
        <p:xfrm>
          <a:off x="3347864" y="1196750"/>
          <a:ext cx="2772347" cy="2664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9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36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37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3734">
                <a:tc rowSpan="2">
                  <a:txBody>
                    <a:bodyPr/>
                    <a:lstStyle/>
                    <a:p>
                      <a:pPr algn="ctr"/>
                      <a:endParaRPr lang="ru-RU" sz="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0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5825">
                <a:tc vMerge="1">
                  <a:txBody>
                    <a:bodyPr/>
                    <a:lstStyle/>
                    <a:p>
                      <a:endPara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800" b="1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доходов, %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2008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4 115 124,7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2008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4" marR="360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1 418 874,0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34,5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8917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196 267,3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3817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поступления: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4" marR="360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2 499 983,4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60,8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1964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8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4" marR="3600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4 213,0</a:t>
                      </a:r>
                      <a:endParaRPr lang="ru-RU" sz="8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8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2008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1 046 472,4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25,4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2008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1 447 998,0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35,2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2008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1 300,0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80327"/>
              </p:ext>
            </p:extLst>
          </p:nvPr>
        </p:nvGraphicFramePr>
        <p:xfrm>
          <a:off x="6228184" y="1196748"/>
          <a:ext cx="2700338" cy="2808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7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07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58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8832">
                <a:tc rowSpan="2">
                  <a:txBody>
                    <a:bodyPr/>
                    <a:lstStyle/>
                    <a:p>
                      <a:pPr algn="ctr"/>
                      <a:endParaRPr lang="ru-RU" sz="1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0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3247">
                <a:tc vMerge="1">
                  <a:txBody>
                    <a:bodyPr/>
                    <a:lstStyle/>
                    <a:p>
                      <a:endPara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800" b="1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доходов, %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832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4 546 315,7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8832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1 582 117,0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34,8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1038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199 097,3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1038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поступления: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2 765 101,4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60,8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8832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1 318 014,4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8832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1 445 687,0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31,8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8832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518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68952" cy="21602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Объем и структура налоговых, неналоговых доходов и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межбюджетных трансфертов в 2020-2024 годах, тыс. рублей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endParaRPr lang="ru-RU" altLang="ru-RU" sz="18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314048"/>
              </p:ext>
            </p:extLst>
          </p:nvPr>
        </p:nvGraphicFramePr>
        <p:xfrm>
          <a:off x="395536" y="764705"/>
          <a:ext cx="8496464" cy="5501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67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дохода по бюджетной классификации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год,</a:t>
                      </a:r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 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2022год, Прогноз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    Прогноз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Прогноз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49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000 1 00 00000 00 0000 000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1 424 930,1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1 478 973,5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1 634 942,3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1 615 141,3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1 781 214,3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249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Налоги на прибыль, доходы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000 1 01 00000 00 0000 000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707 498,3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620 000,0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731</a:t>
                      </a:r>
                      <a:r>
                        <a:rPr lang="ru-RU" sz="9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348,0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701 885,0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776 886,0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04523281"/>
                  </a:ext>
                </a:extLst>
              </a:tr>
              <a:tr h="21782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000 1 01 02000 01 0000 110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707 498,3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620 000,0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731 348,0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701 885,0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776 886,0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782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Налог на доходы физических лиц с доходов, источником которых является налоговый агент, за исключением доходов, в отношении которых исчисление и уплата налога осуществляются в соответствии со статьями 227, 227.1 и 228 Налогового кодекса Российской Федерации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000 1 01 02010 01 0000 110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700 675,0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604 000,0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718 061,0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687 927,0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761 808,0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xmlns="" val="2007009319"/>
                  </a:ext>
                </a:extLst>
              </a:tr>
              <a:tr h="21782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Налог на доходы физических лиц с доходов, полученных от осуществления деятельности физическими лицами, зарегистрированными в качестве индивидуальных предпринимателей, нотариусов, занимающихся частной практикой, адвокатов, учредивших адвокатские кабинеты, и других лиц, занимающихся частной практикой в соответствии со статьей 227 Налогового кодекса Российской Федерации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000 1 01 02020 01 0000 110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1 254,3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1 300,0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xmlns="" val="4131817421"/>
                  </a:ext>
                </a:extLst>
              </a:tr>
              <a:tr h="21782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Налог на доходы физических лиц с доходов, полученных физическими лицами в соответствии со статьей 228 Налогового кодекса Российской Федерации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000 1 01 02030 01 0000 110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5 569,0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6 000,0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xmlns="" val="3823184858"/>
                  </a:ext>
                </a:extLst>
              </a:tr>
              <a:tr h="21782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Налог на доходы физических лиц в части суммы налога, превышающей 650 000 рублей, относящейся к части налоговой базы, превышающей 5 000 000 рублей (за исключением налога на доходы физических лиц с сумм прибыли контролируемой иностранной компании, в том числе фиксированной прибыли контролируемой иностранной компании)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000 1 01 02080 01 0000 110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5 987,0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6 358,0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7 278,0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xmlns="" val="1845940131"/>
                  </a:ext>
                </a:extLst>
              </a:tr>
              <a:tr h="21782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000 1 03 00000 00 0000 000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9 195,0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10 139,7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9 436,0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9 217,0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9 753,0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xmlns="" val="1472291175"/>
                  </a:ext>
                </a:extLst>
              </a:tr>
              <a:tr h="38286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000 1 03 02000 01 0000 110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9 195,0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10 139,7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9 436,0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9 217,0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9 753,0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291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68952" cy="21602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Объем и структура налоговых, неналоговых доходов и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межбюджетных трансфертов в 2020-2024 годах, тыс. рублей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endParaRPr lang="ru-RU" altLang="ru-RU" sz="18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490603"/>
              </p:ext>
            </p:extLst>
          </p:nvPr>
        </p:nvGraphicFramePr>
        <p:xfrm>
          <a:off x="395536" y="764705"/>
          <a:ext cx="8496464" cy="5835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67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дохода по бюджетной классификации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год,</a:t>
                      </a:r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 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2022год, Прогноз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    Прогноз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Прогноз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617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от уплаты акцизов на дизельное топливо,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000 1 03 02230 01 0000 110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4 241,1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4 674,3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4 266,0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4 124,0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4 294,0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78348097"/>
                  </a:ext>
                </a:extLst>
              </a:tr>
              <a:tr h="22617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от уплаты акцизов на моторные масла для дизельных и (или) карбюраторных (инжекторных) двигателей,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000 1 03 02240 01 0000 110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66044540"/>
                  </a:ext>
                </a:extLst>
              </a:tr>
              <a:tr h="22617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от уплаты акцизов на автомобильный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000 1 03 02250 01 0000 110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5 705,4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6 155,4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5 681,0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5 581,0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5 985,0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46881889"/>
                  </a:ext>
                </a:extLst>
              </a:tr>
              <a:tr h="29574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от уплаты акцизов на прямогонный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000 1 03 02260 01 0000 110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-781,8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-720,0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-535,0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-511,0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-551,0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75486630"/>
                  </a:ext>
                </a:extLst>
              </a:tr>
              <a:tr h="22617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000 1 05 00000 00 0000 000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223 858,1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266 500,0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321 416,0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385 123,0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467 968,0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157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упрощенной системы налогообложения   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000 1 05 01000 00 0000 110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185 893,6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237 400,0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289 381,0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350 446,0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430 035,0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049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Налог, взимаемый с налогоплательщиков, выбравших в качестве объекта налогообложения доходы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000 1 05 01010 01 0000 110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161 693,5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196 000,0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246 381,0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300 446,0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370 035,0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57982174"/>
                  </a:ext>
                </a:extLst>
              </a:tr>
              <a:tr h="30157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Налог, взимаемый с налогоплательщиков, выбравших в качестве объекта налогообложения доходы, уменьшенные на величину расходов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000 1 05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01021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01 0000 110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24 193,7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41 400,0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43 000,0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60 000,0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10581655"/>
                  </a:ext>
                </a:extLst>
              </a:tr>
              <a:tr h="30157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Минимальный налог, зачисляемый в бюджеты субъектов РФ (за налоговые периоды, истекшие до 1 января 2016 года)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000 1 05 01050 01 0000 110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847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68952" cy="21602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Объем и структура налоговых, неналоговых доходов и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межбюджетных трансфертов в 2020-2024 годах, тыс. рублей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endParaRPr lang="ru-RU" altLang="ru-RU" sz="18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6547217"/>
              </p:ext>
            </p:extLst>
          </p:nvPr>
        </p:nvGraphicFramePr>
        <p:xfrm>
          <a:off x="395536" y="764705"/>
          <a:ext cx="8496464" cy="567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67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дохода по бюджетной классификации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год,</a:t>
                      </a:r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 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2022год, Прогноз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    Прогноз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Прогноз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5929BBB2-8925-4231-BAA4-3AC41846A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84602"/>
              </p:ext>
            </p:extLst>
          </p:nvPr>
        </p:nvGraphicFramePr>
        <p:xfrm>
          <a:off x="395536" y="1340768"/>
          <a:ext cx="8496464" cy="4853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xmlns="" val="183922713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1205745719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88434837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417448948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26006008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32133964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1384919257"/>
                    </a:ext>
                  </a:extLst>
                </a:gridCol>
              </a:tblGrid>
              <a:tr h="33967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вмененный доход отдельных видов деятельности</a:t>
                      </a:r>
                    </a:p>
                  </a:txBody>
                  <a:tcPr marL="9524" marR="9524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000 1 05 02000 02</a:t>
                      </a:r>
                      <a:r>
                        <a:rPr lang="ru-RU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25 138,9</a:t>
                      </a:r>
                    </a:p>
                  </a:txBody>
                  <a:tcPr marL="9524" marR="9524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7 100,0</a:t>
                      </a:r>
                    </a:p>
                  </a:txBody>
                  <a:tcPr marL="9524" marR="9524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8603716"/>
                  </a:ext>
                </a:extLst>
              </a:tr>
              <a:tr h="26462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000 1 05 03000 01 0000 110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61686516"/>
                  </a:ext>
                </a:extLst>
              </a:tr>
              <a:tr h="27303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000 1 05 04000 02 0000 110   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12 817,0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22 000,0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32 035,0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34 677,0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933,0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36465898"/>
                  </a:ext>
                </a:extLst>
              </a:tr>
              <a:tr h="38679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налогообложения, зачисляемый в бюджеты городских округов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000 1 05 04010 02 0000 110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12 817,0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22 000,0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32 035,0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34 677,0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37 933,0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05920020"/>
                  </a:ext>
                </a:extLst>
              </a:tr>
              <a:tr h="20302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Налоги на имущество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000 1 06 00000 00 0000 000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247 745,2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286 500,0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302 861,0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306 888,0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311 119,0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33771070"/>
                  </a:ext>
                </a:extLst>
              </a:tr>
              <a:tr h="14110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000 1 06 01000 00 0000 110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64 184,1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65 500,0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78 946,0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82 973,0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87 204,0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369410167"/>
                  </a:ext>
                </a:extLst>
              </a:tr>
              <a:tr h="38679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Налог на имущество физических лиц, взимаемый по ставкам, применяемым к объектам налогообложения, расположенным в границах городских округов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000 1 06 01020 04 0000 110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64 184,1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65 500,0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78 946,0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82 973,0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87 204,0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53991316"/>
                  </a:ext>
                </a:extLst>
              </a:tr>
              <a:tr h="14110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000 1 06 06000 00 0000 110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183 561,1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221 000,0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223 915,0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223 915,0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223 915,0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7721945"/>
                  </a:ext>
                </a:extLst>
              </a:tr>
              <a:tr h="14110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Земельный налог с организаций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000 1 06 06030 00 0000 110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131 819,5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175 000,0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170 000,0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170 000,0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170 000,0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951877408"/>
                  </a:ext>
                </a:extLst>
              </a:tr>
              <a:tr h="38679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Земельный налог с организаций, обладающих земельным участком, расположенным в границах городских округов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000 1 06 06032 04 0000 110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131 819,5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175 000,0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170 000,0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170 000,0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170 000,0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26228160"/>
                  </a:ext>
                </a:extLst>
              </a:tr>
              <a:tr h="14110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Земельный налог с физических лиц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000 1 06 06040 00 0000 110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51 741,6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46 000,0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53 915,0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53 915,0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53 915,0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86901016"/>
                  </a:ext>
                </a:extLst>
              </a:tr>
              <a:tr h="38679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Земельный налог с физических лиц, обладающих земельным участком, расположенным в границах городских округов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000 1 06 06042 04 0000 110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51 741,6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46 000,0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53 915,0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53 915,0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53 915,0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07430793"/>
                  </a:ext>
                </a:extLst>
              </a:tr>
              <a:tr h="40497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по делам, рассматриваемым в судах общей юрисдикции, мировыми судьями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000 1 08 03000 01 0000 110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342,9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13 020,0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15 155,0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15 761,0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16 391,0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204081003"/>
                  </a:ext>
                </a:extLst>
              </a:tr>
              <a:tr h="51280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Государственная пошлина по делам, рассматриваемым в судах общей юрисдикции, мировыми судьями (за исключением Верховного Суда Российской Федерации)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000 1 08 03010 01 0000 110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13 342,9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15 155,0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15 761,0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16 391,0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01558323"/>
                  </a:ext>
                </a:extLst>
              </a:tr>
              <a:tr h="51280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за выдачу разрешения на установку рекламной конструкции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000 1 08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07150 01 0000 110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601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68952" cy="21602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Объем и структура налоговых, неналоговых доходов и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межбюджетных трансфертов в 2020-2024 годах, тыс. рублей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endParaRPr lang="ru-RU" altLang="ru-RU" sz="18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95536" y="764705"/>
          <a:ext cx="8496464" cy="567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67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дохода по бюджетной классификации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год,</a:t>
                      </a:r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 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2022год, Прогноз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    Прогноз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Прогноз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5929BBB2-8925-4231-BAA4-3AC41846A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623267"/>
              </p:ext>
            </p:extLst>
          </p:nvPr>
        </p:nvGraphicFramePr>
        <p:xfrm>
          <a:off x="418271" y="1271532"/>
          <a:ext cx="8450993" cy="5262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561">
                  <a:extLst>
                    <a:ext uri="{9D8B030D-6E8A-4147-A177-3AD203B41FA5}">
                      <a16:colId xmlns:a16="http://schemas.microsoft.com/office/drawing/2014/main" xmlns="" val="183922713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120574571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88434837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417448948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2600600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321339641"/>
                    </a:ext>
                  </a:extLst>
                </a:gridCol>
                <a:gridCol w="840880">
                  <a:extLst>
                    <a:ext uri="{9D8B030D-6E8A-4147-A177-3AD203B41FA5}">
                      <a16:colId xmlns:a16="http://schemas.microsoft.com/office/drawing/2014/main" xmlns="" val="1384919257"/>
                    </a:ext>
                  </a:extLst>
                </a:gridCol>
              </a:tblGrid>
              <a:tr h="42927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000 1 11 00000 00 0000 000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179 661,8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185 114,0</a:t>
                      </a:r>
                    </a:p>
                  </a:txBody>
                  <a:tcPr marL="9524" marR="9524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196 525,0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182 466,0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185 296,0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7388184"/>
                  </a:ext>
                </a:extLst>
              </a:tr>
              <a:tr h="99285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000 1 11 05000 00 0000 120 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152 795,5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162 088,9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172 400,0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163 000,0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167 200,0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79776077"/>
                  </a:ext>
                </a:extLst>
              </a:tr>
              <a:tr h="71751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Доходы, получаемые в виде арендной платы за земельные участки, государственная собственность на которые не разграничена, а также средства от продажи права на заключение договоров аренды указанных земельных участков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000 1 11 05010 00 0000 120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105 152,1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117 140,0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121 000,0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125 000,0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19104763"/>
                  </a:ext>
                </a:extLst>
              </a:tr>
              <a:tr h="84505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Доходы, получаемые в виде арендной платы за земельные участки, государственная собственность на которые не разграничена и которые расположены в границах городских округов, а также средства от продажи права на заключение договоров аренды указанных земельных участков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000 1 11 05012 04 0000 120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105 152,1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117 140,0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121 000,0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121 500,0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125 000,0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09554880"/>
                  </a:ext>
                </a:extLst>
              </a:tr>
              <a:tr h="92026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Доходы, получаемые в виде арендной платы за земли после разграничения государственной собственности на землю, а также средства от продажи права на заключение договоров аренды указанных земельных участков (за исключением земельных участков бюджетных и автономных учреждений)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000 1 11 05020 00 0000 120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21 662,1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21 000,0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23 400,0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23 500,0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24 200,0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279739782"/>
                  </a:ext>
                </a:extLst>
              </a:tr>
              <a:tr h="88672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Доходы, получаемые в виде арендной платы, а также средства от продажи права на заключение договоров аренды за земли, находящиеся в собственности городских округов (за исключением земельных участков муниципальных бюджетных и автономных учреждений)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000 1 11 05024 04 0000 120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21 662,1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21 000,0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23 400,0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23 500,0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24 200,0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1239236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от сдачи в аренду имущества, составляющего государственную (муниципальную) казну (за исключением земельных участков)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000 1 11 05070 00 0000 120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25 981,3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23 948,9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28 000,0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02002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768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987824" y="332657"/>
            <a:ext cx="3384376" cy="576064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Содержание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650921"/>
              </p:ext>
            </p:extLst>
          </p:nvPr>
        </p:nvGraphicFramePr>
        <p:xfrm>
          <a:off x="251521" y="1124745"/>
          <a:ext cx="8208912" cy="534485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8315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73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2283">
                <a:tc>
                  <a:txBody>
                    <a:bodyPr/>
                    <a:lstStyle/>
                    <a:p>
                      <a:r>
                        <a:rPr lang="ru-RU" sz="9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Основные понятия и определения</a:t>
                      </a:r>
                      <a:endParaRPr lang="ru-RU" sz="9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Основные задачи и приоритеты  бюджетной политики</a:t>
                      </a:r>
                      <a:endPara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Основные задачи и приоритеты налоговой политики</a:t>
                      </a:r>
                      <a:endPara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Нормативы зачисления налогов в бюджет, уплачиваемые физическими лицами</a:t>
                      </a:r>
                      <a:endPara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2995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Информация о налоговых льготах и ставках налогов</a:t>
                      </a:r>
                      <a:endPara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pPr marL="180975" indent="-180975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Объемы выпадающих доходов бюджета городского округа Лобня от предоставленных налоговых льгот</a:t>
                      </a:r>
                      <a:endPara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3041548887"/>
                  </a:ext>
                </a:extLst>
              </a:tr>
              <a:tr h="190477">
                <a:tc>
                  <a:txBody>
                    <a:bodyPr/>
                    <a:lstStyle/>
                    <a:p>
                      <a:pPr marL="180975" indent="-180975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Основные показатели прогноза социально – экономического развития городского</a:t>
                      </a:r>
                      <a:r>
                        <a:rPr lang="ru-RU" sz="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округа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Лобня Московской области на 2022 - 2024 годы</a:t>
                      </a:r>
                      <a:endPara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Основные параметры бюджета городского округа Лобня за 2019-2024 годы</a:t>
                      </a:r>
                      <a:endPara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Структура доходов бюджета городского округа Лобня</a:t>
                      </a:r>
                      <a:endPara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Объем и структура налоговых, неналоговых доходов и межбюджетных трансфертов в 2020-2024 годах</a:t>
                      </a:r>
                      <a:endPara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Объем доходов городского округа Лобня на душу населения</a:t>
                      </a:r>
                      <a:endPara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Муниципальный долг городского округа Лобня</a:t>
                      </a:r>
                      <a:endPara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 Сравнительный анализ бюджета городского округа Лобня на текущий 2021 год и на очередной 2022 год</a:t>
                      </a:r>
                      <a:endPara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 Основные задачи и приоритеты расходов бюджета городского округа Лобня в 2022-2024 годах</a:t>
                      </a:r>
                      <a:endPara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 Структура расходов бюджета городского округа Лобня на 2022 год и на плановый период 2023 и 2024 годов</a:t>
                      </a:r>
                      <a:endPara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 Расходы бюджета городского округа Лобня по разделам на 2022 год и на плановый период 2023 и 2024 годов </a:t>
                      </a:r>
                      <a:endPara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 Расходы бюджета городского округа Лобня по муниципальным программам на 2022 год и на плановый период 2023 и 2024</a:t>
                      </a:r>
                      <a:r>
                        <a:rPr lang="ru-RU" sz="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</a:t>
                      </a:r>
                      <a:endPara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 Показатели муниципальных программ</a:t>
                      </a:r>
                      <a:endPara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 Социально-значимые объекты, реализуемые в городском округе Лобня в 2022-2024 годах</a:t>
                      </a:r>
                      <a:endPara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 Инвестиционные объекты</a:t>
                      </a:r>
                      <a:r>
                        <a:rPr lang="ru-RU" sz="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реализуемые в городском округе Лобня в 2022-2024 годах</a:t>
                      </a:r>
                      <a:endPara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 Меры социальной поддержки в 2022 году</a:t>
                      </a:r>
                      <a:endPara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42006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 Информация об объеме расходов бюджета городского округа Лобня на душу населения по отраслям экономики и  социальной сферы</a:t>
                      </a:r>
                      <a:endPara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32283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 Контактные данные</a:t>
                      </a:r>
                      <a:endPara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484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68952" cy="21602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Объем и структура налоговых, неналоговых доходов и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межбюджетных трансфертов в 2020-2024 годах, тыс. рублей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endParaRPr lang="ru-RU" altLang="ru-RU" sz="18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95536" y="764705"/>
          <a:ext cx="8496464" cy="567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67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дохода по бюджетной классификации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год,</a:t>
                      </a:r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 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2022год, Прогноз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    Прогноз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Прогноз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5929BBB2-8925-4231-BAA4-3AC41846A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652947"/>
              </p:ext>
            </p:extLst>
          </p:nvPr>
        </p:nvGraphicFramePr>
        <p:xfrm>
          <a:off x="418031" y="1332497"/>
          <a:ext cx="8451473" cy="5050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801">
                  <a:extLst>
                    <a:ext uri="{9D8B030D-6E8A-4147-A177-3AD203B41FA5}">
                      <a16:colId xmlns:a16="http://schemas.microsoft.com/office/drawing/2014/main" xmlns="" val="183922713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120574571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88434837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417448948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2600600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321339641"/>
                    </a:ext>
                  </a:extLst>
                </a:gridCol>
                <a:gridCol w="841120">
                  <a:extLst>
                    <a:ext uri="{9D8B030D-6E8A-4147-A177-3AD203B41FA5}">
                      <a16:colId xmlns:a16="http://schemas.microsoft.com/office/drawing/2014/main" xmlns="" val="1384919257"/>
                    </a:ext>
                  </a:extLst>
                </a:gridCol>
              </a:tblGrid>
              <a:tr h="49294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от сдачи в аренду имущества, составляющего казну городских округов (за исключением земельных участков)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000 1 11 05074 04 0000 120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25 981,3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23 948,9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28 000,0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4756253"/>
                  </a:ext>
                </a:extLst>
              </a:tr>
              <a:tr h="43108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по соглашениям об установлении сервитута в отношении земельных участков, находящихся в государственной или муниципальной собственности 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000 1 11 05300 00 0000 120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450,1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16854570"/>
                  </a:ext>
                </a:extLst>
              </a:tr>
              <a:tr h="36577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от государственных и муниципальных унитарных предприятий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000 1 11 07000 00 0000 120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439,1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27298426"/>
                  </a:ext>
                </a:extLst>
              </a:tr>
              <a:tr h="36577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Доходы от перечисления части прибыли, остающейся после уплаты налогов и иных обязательных платежей муниципальных унитарных предприятий, созданных городскими округами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000 1 11 07014 04 0000 120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439,1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24502344"/>
                  </a:ext>
                </a:extLst>
              </a:tr>
              <a:tr h="36577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000 1 11 09000 00 0000 120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26 416,2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22 586,0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23 625,0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19 466,0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18 096,0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3146107541"/>
                  </a:ext>
                </a:extLst>
              </a:tr>
              <a:tr h="36577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000 1 11 09040 04 0000 120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17 374,3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16 104,2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16 678,0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12 678,0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11 678,0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733506107"/>
                  </a:ext>
                </a:extLst>
              </a:tr>
              <a:tr h="36577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Плата по договорам социального найма жилых помещений, найма жилых помещений, находящихся в муниципальной собственности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000 1 11 09044 04 0002 120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15 699,8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14 200,0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15 000,0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2533997514"/>
                  </a:ext>
                </a:extLst>
              </a:tr>
              <a:tr h="36577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Плата по договорам коммерческого найма жилых помещений, находящихся в муниципальной собственности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000 1 11 09044 04 0003 120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178,0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4281172137"/>
                  </a:ext>
                </a:extLst>
              </a:tr>
              <a:tr h="36577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Прочие поступления от использования имущества находящегося в собственности городских округов (за исключением имущества муниципальных бюджетных и автономных учреждений и МУП в т.ч. казенных)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903 1 11 09044 04 0004 120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1 422,3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1 679,2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1 500,0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2226790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3218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288032"/>
          </a:xfrm>
        </p:spPr>
        <p:txBody>
          <a:bodyPr>
            <a:noAutofit/>
          </a:bodyPr>
          <a:lstStyle/>
          <a:p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Объем и структура налоговых, неналоговых доходов и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межбюджетных трансфертов в 2020-2024 годах, тыс. рублей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9682328"/>
              </p:ext>
            </p:extLst>
          </p:nvPr>
        </p:nvGraphicFramePr>
        <p:xfrm>
          <a:off x="323528" y="620687"/>
          <a:ext cx="8461555" cy="5905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72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673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дохода по бюджетной классификации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год,</a:t>
                      </a:r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 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506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Плата, поступившая в рамках договора за предоставление права на размещение и эксплуатацию нестационарного торгового объекта, установку и эксплуатацию рекламных конструкций на землях или  земельных участках, находящихся в собственности городских округов, и на землях или земельных участках, государственная собственность на которые не разграничена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000 1 11 09080 04 0000 120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9 041,9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6 481,8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6 947,0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6 788,0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6 418,0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2630884649"/>
                  </a:ext>
                </a:extLst>
              </a:tr>
              <a:tr h="84622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Плата, поступившая в рамках договора на установку и эксплуатацию рекламных конструкций на землях или земельных участках, находящихся в собственности городских округов, и на землях или земельных участках, государственная собственность на которые не разграничена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000 1 11 09080 04 0002 120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2 113,9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781,8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1 247,0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2825675309"/>
                  </a:ext>
                </a:extLst>
              </a:tr>
              <a:tr h="98564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Плата, поступившая в рамках договора за предоставление права на размещение и эксплуатацию нестационарного торгового объекта на землях или земельных участках, находящихся в собственности городских округов, и на землях или земельных участках, государственная собственность на которые не разграничена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000 1 11 09080 04 0003 120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6 928,0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5 700,0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2452440534"/>
                  </a:ext>
                </a:extLst>
              </a:tr>
              <a:tr h="22010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000 1 12 00000 00 0000 000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1 371,5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497,6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3662239263"/>
                  </a:ext>
                </a:extLst>
              </a:tr>
              <a:tr h="28852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000 1 12 01000 01 0000 120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497,6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52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Плата за выбросы загрязняющих веществ в атмосферный воздух стационарными объектами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000 1 12 01010 01 0000 120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3400229468"/>
                  </a:ext>
                </a:extLst>
              </a:tr>
              <a:tr h="28852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Плата за сбросы загрязняющих веществ в водные объекты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000 1 12 01030 01 0000 120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506802127"/>
                  </a:ext>
                </a:extLst>
              </a:tr>
              <a:tr h="21453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размещение отходов производства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000 1 12 01040 01 0000 120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992,2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28852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000 1 13 00000 00 0000 000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9 117,3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19 825,0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10 601,3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8 601,3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8 601,3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552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от оказания платных услуг (работ)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000 1 13 01000 00 0000 130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6 214,4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9 130,0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9 601,3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7 601,3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7 601,3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2583311565"/>
                  </a:ext>
                </a:extLst>
              </a:tr>
              <a:tr h="28852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Прочие доходы от оказания платных услуг (работ) получателями средств бюджетов городских округов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000 1 13 01994 04 0000 130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6 214,4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9 130,0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9 601,3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7 601,3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7 601,3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561021023"/>
                  </a:ext>
                </a:extLst>
              </a:tr>
              <a:tr h="28852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Платежи за резервирование места под будущие захоронения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901 1 13 01994 04 0003 130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1 000,0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3547226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929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288032"/>
          </a:xfrm>
        </p:spPr>
        <p:txBody>
          <a:bodyPr>
            <a:noAutofit/>
          </a:bodyPr>
          <a:lstStyle/>
          <a:p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Объем и структура налоговых, неналоговых доходов и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межбюджетных трансфертов в 2020-2024 годах, тыс. рублей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0292860"/>
              </p:ext>
            </p:extLst>
          </p:nvPr>
        </p:nvGraphicFramePr>
        <p:xfrm>
          <a:off x="323528" y="719555"/>
          <a:ext cx="8461555" cy="5936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72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61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дохода по бюджетной классификации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год,</a:t>
                      </a:r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 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606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от оказания платных услуг МКУ МФЦ города Лобня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901 1 13 01994 04 0001 130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5 971,4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9 010,0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8 601,3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7 601,3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7 601,3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2349211707"/>
                  </a:ext>
                </a:extLst>
              </a:tr>
              <a:tr h="23304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от компенсации затрат государства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000 1 13 02000 00 0000 000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2 902,9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10 695,0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1 000,0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730533179"/>
                  </a:ext>
                </a:extLst>
              </a:tr>
              <a:tr h="23304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Прочие доходы от компенсации затрат бюджетов городских округов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905 1 13 02994 04 0000 130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2 902,9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10 695,0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1 000,0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816642511"/>
                  </a:ext>
                </a:extLst>
              </a:tr>
              <a:tr h="23304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000 1 14 00000 00 0000 000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10 398,7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5 673,8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10 500,0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3 500,0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3 500,0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3651416935"/>
                  </a:ext>
                </a:extLst>
              </a:tr>
              <a:tr h="23304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квартир, находящихся в собственности городских округов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000 1 14 01040 04 0000 410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23304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от реализации имущества, находящегося в государственной и муниципальной собственности (за исключением движимого имущества 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000 1 14 02000 00 0000 000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6 160,1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1 398,1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7 500,0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991175229"/>
                  </a:ext>
                </a:extLst>
              </a:tr>
              <a:tr h="23304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от реализации иного имущества, находящегося в собственности городских округов (за исключением  движимого имущества муниципальных бюджетных и автономных учреждений, а также имущества муниципальных унитарных предприятий, в том числе казенных), в части реализации основных средств по указанному имуществу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000 1 14 02040 04 0000 410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6 160,1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1 398,1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7 500,0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52252070"/>
                  </a:ext>
                </a:extLst>
              </a:tr>
              <a:tr h="23304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от реализации иного имущества, находящегося в собственности городских округов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казенных), в части реализации основных средств по указанному имуществу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000 1 14 02043 04 0000 410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6 160,1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1 398,1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7 500,0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47531068"/>
                  </a:ext>
                </a:extLst>
              </a:tr>
              <a:tr h="40606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от продажи земельных участков, государственная собственность на которые не разграничена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000 1 14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06000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00 0000 430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3 886,6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4 275,7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3 000,0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79192562"/>
                  </a:ext>
                </a:extLst>
              </a:tr>
              <a:tr h="40606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от продажи земельных участков, государственная собственность на которые не разграничена и которые расположены в границах городских округов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000 1 14 06012 04 0000 430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1 502,2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1 683,3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3 000,0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353117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98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288032"/>
          </a:xfrm>
        </p:spPr>
        <p:txBody>
          <a:bodyPr>
            <a:noAutofit/>
          </a:bodyPr>
          <a:lstStyle/>
          <a:p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Объем и структура налоговых, неналоговых доходов и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межбюджетных трансфертов в 2020-2024 годах, тыс. рублей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418460"/>
              </p:ext>
            </p:extLst>
          </p:nvPr>
        </p:nvGraphicFramePr>
        <p:xfrm>
          <a:off x="323528" y="719555"/>
          <a:ext cx="8496946" cy="5704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4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3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7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761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7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76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76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5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дохода по бюджетной классификации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год,</a:t>
                      </a:r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 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505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Плата за увеличение площади земельных участков, находящихся в частной собственности, в результате перераспределения таких земельных участков и земель (или) земельных участков, государственная собственность на которые не разграничена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000 1 14 06300 00 0000 430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2 384,4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2 592,4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5178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000 1 16 00000 00 0000 000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8 198,2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4 670,6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1 400,0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1 400,0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1 400,0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814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Административные штрафы, установленные Кодексом Российской Федерации об административных правонарушениях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000 1 16 01000 00 0000 140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1 863,6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3 333,1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32814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Административные штрафы, установленные главой 5 Кодекса Российской Федерации об административных правонарушениях, за административные правонарушения, посягающие на права граждан, налагаемые мировыми судьями, комиссиями по делам несовершеннолетних и защите их прав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000 1 16 01050 00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0000 140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32814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Административные штрафы, установленные главой 6 Кодекса Российской Федерации об административных правонарушениях, за административные правонарушения, посягающие на здоровье, санитарно-эпидемиологическое благополучие населения и общественную нравственность, налагаемые мировыми судьями, комиссиями по делам несовершеннолетних и защите их прав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000 1 16 01060 00 0000 140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54195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Административные штрафы, установленные Главой 7 Кодекса Российской Федерации об административных правонарушениях, за административные правонарушения в области охраны собственности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000 1 16 01070 01 0000 140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3215983721"/>
                  </a:ext>
                </a:extLst>
              </a:tr>
              <a:tr h="54195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8 Кодекса Российской Федерации об административных правонарушениях, за административные правонарушения в области охраны окружающей среды и природопользования, налагаемые мировыми судьями, комиссиями по делам несовершеннолетних и защите их прав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000 1 16 01080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01 0000 140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512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288032"/>
          </a:xfrm>
        </p:spPr>
        <p:txBody>
          <a:bodyPr>
            <a:noAutofit/>
          </a:bodyPr>
          <a:lstStyle/>
          <a:p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Объем и структура налоговых, неналоговых доходов и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межбюджетных трансфертов в 2020-2024 годах, тыс. рублей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615750"/>
              </p:ext>
            </p:extLst>
          </p:nvPr>
        </p:nvGraphicFramePr>
        <p:xfrm>
          <a:off x="323528" y="719555"/>
          <a:ext cx="8496946" cy="5406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4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3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7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761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7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76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76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5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дохода по бюджетной классификации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год,</a:t>
                      </a:r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 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195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9 Кодекса Российской Федерации об административных правонарушениях, за административные правонарушения в промышленности, строительстве и энергетике, налагаемые мировыми судьями, комиссиями по делам несовершеннолетних и защите их прав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000 1 16 01090 01 0000 140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54195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13 Кодекса Российской Федерации об административных правонарушениях, за административные правонарушения в области связи и информации, налагаемые мировыми судьями, комиссиями по делам несовершеннолетних и защите их прав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000 1 16 01133 01 0000 140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54195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Административные штрафы, установленные главой 14 Кодекса Российской Федерации об административных правонарушениях, за административные правонарушения в области предпринимательской деятельности и деятельности саморегулируемых организаций, налагаемые мировыми судьями, комиссиями по делам несовершеннолетних и защите их прав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000 1 16 01140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01 0000 140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54195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Административные штрафы, установленные главой 15 Кодекса Российской Федерации об административных правонарушениях, за административные правонарушения в области финансов, налогов и сборов, страхования, рынка ценных бумаг (за исключением штрафов, указанных в пункте 6 статьи 46 Бюджетного кодекса Российской Федерации)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000 1 16 01150 00 0000 140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54195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Административные штрафы, установленные главой 16 Кодекса Российской Федерации об административных правонарушениях, за административные правонарушения в области таможенного дела (нарушение таможенных правил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000 1 16 01160 00 0000 140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7902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288032"/>
          </a:xfrm>
        </p:spPr>
        <p:txBody>
          <a:bodyPr>
            <a:noAutofit/>
          </a:bodyPr>
          <a:lstStyle/>
          <a:p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Объем и структура налоговых, неналоговых доходов и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межбюджетных трансфертов в 2020-2024 годах, тыс. рублей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0232307"/>
              </p:ext>
            </p:extLst>
          </p:nvPr>
        </p:nvGraphicFramePr>
        <p:xfrm>
          <a:off x="323528" y="719555"/>
          <a:ext cx="8496946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4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3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7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761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7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76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76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5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дохода по бюджетной классификации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год,</a:t>
                      </a:r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 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195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Административные штрафы, установленные главой 17 Кодекса Российской Федерации об административных правонарушениях, за административные правонарушения, посягающие на институты государственной власти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000 1 16 01170 00 0000 140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54195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Административные штрафы, установленные Главой 19 Кодекса Российской Федерации об административных правонарушениях, за административные правонарушения против порядка управления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000 1 16 01190 01 0000 140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3048382540"/>
                  </a:ext>
                </a:extLst>
              </a:tr>
              <a:tr h="64886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Административные штрафы, установленные Главой 20 Кодекса Российской Федерации об административных правонарушениях, за административные правонарушения, посягающие на общественный порядок и общественную безопасность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000 1 16 01200 01 0000 140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2 527,3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1 000,0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685349965"/>
                  </a:ext>
                </a:extLst>
              </a:tr>
              <a:tr h="64886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Штрафы, неустойки, пени, уплаченные в случае просрочки исполнения поставщиком (подрядчиком, исполнителем) обязательств, предусмотренных муниципальным контрактом, заключенным муниципальным органом, казенным учреждением городского округа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000 1 16 07010 04 0000 140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558,8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2916148406"/>
                  </a:ext>
                </a:extLst>
              </a:tr>
              <a:tr h="64886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Иные штрафы, неустойки, пени, уплаченные в соответствии с законом или договором в случае неисполнения или ненадлежащего исполнения обязательств перед муниципальным органом (муниципальным казенным учреждением) городского округа 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000 1 16 07090 04 0000 140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897,2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868521156"/>
                  </a:ext>
                </a:extLst>
              </a:tr>
              <a:tr h="32814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Денежные средства, изымаемые в собственность городского округа в соответствии с решениями судов (за исключением обвинительных приговоров судов)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000 1 16 09040 04  0000 140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3907542367"/>
                  </a:ext>
                </a:extLst>
              </a:tr>
              <a:tr h="22123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Платежи в целях возмещения причиненного ущерба (убытков)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000 1 16 10000 00  0000 140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5 040,0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277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288032"/>
          </a:xfrm>
        </p:spPr>
        <p:txBody>
          <a:bodyPr>
            <a:noAutofit/>
          </a:bodyPr>
          <a:lstStyle/>
          <a:p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Объем и структура налоговых, неналоговых доходов и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межбюджетных трансфертов в 2020-2024 годах, тыс. рублей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378494"/>
              </p:ext>
            </p:extLst>
          </p:nvPr>
        </p:nvGraphicFramePr>
        <p:xfrm>
          <a:off x="323528" y="732068"/>
          <a:ext cx="8496946" cy="5838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4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3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7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761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7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76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76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1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дохода по бюджетной классификации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год,</a:t>
                      </a:r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 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807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Платежи по искам о возмещении вреда, причиненного окружающей среде, а также платежи, уплачиваемые при добровольном возмещении вреда, причиненного окружающей среде (за исключением вреда, причиненного окружающей среде на особо охраняемых природных территориях), подлежащие зачислению в бюджет муниципального образования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000 1 16 11000 00 0000 140</a:t>
                      </a:r>
                    </a:p>
                    <a:p>
                      <a:pPr algn="l" fontAlgn="b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15552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000 1 17 00000 00 0000 000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14 543,1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67 032,8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35 400,0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095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Прочие неналоговые доходы бюджетов городских округов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000 1 17 05040 04 0000 180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14 543,1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66 974,2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35 400,0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2218481268"/>
                  </a:ext>
                </a:extLst>
              </a:tr>
              <a:tr h="22295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000 1 17 05040 04 0001 180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774,2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44637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Прочие неналоговые доходы бюджетов городских округов (средства от реализации инвестиционных контрактов)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000 1 17 05040 04 0002 180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12 643,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66 200,0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35 400,0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3216682071"/>
                  </a:ext>
                </a:extLst>
              </a:tr>
              <a:tr h="44637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 доходы бюджетов городских округов (средства на право заключения договора о развитии застроенной территории)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000 1 17 05040 04 0003 180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1 899,6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25295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Инициативные платежи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000 1 17 15000 00 0000 150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58,6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 i="0" dirty="0">
                          <a:effectLst/>
                          <a:latin typeface="Times New Roman"/>
                        </a:rPr>
                        <a:t>Инициативные платежи, зачисляемые в бюджеты городских округов</a:t>
                      </a:r>
                      <a:endParaRPr lang="ru-RU" sz="900" i="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000 1 17 15020 04 0000 150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6583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Инициативные платежи, зачисляемые в бюджеты городских округов (установка системы внутреннего и наружного видеонаблюдения в МБОУ СОШ №4)</a:t>
                      </a: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17  15020 04 0001 150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4042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Инициативные платежи, зачисляемые в бюджеты городских округов (обновление компьютеров для проведения ЕГЭ в МБОУ СОШ №5)</a:t>
                      </a: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000 1 17 15020 04 0002 150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445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Инициативные платежи, зачисляемые в бюджеты городских округов (обновление компьютеров для проведения ЕГЭ в МБОУ СОШ №7)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000 1 17 15020 04 0003 150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4165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Инициативные платежи, зачисляемые в бюджеты городских округов (одаренным детям-комфортные условия)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000 1 17 15020 04 0004 150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7989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288032"/>
          </a:xfrm>
        </p:spPr>
        <p:txBody>
          <a:bodyPr>
            <a:noAutofit/>
          </a:bodyPr>
          <a:lstStyle/>
          <a:p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Объем и структура налоговых, неналоговых доходов и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межбюджетных трансфертов в 2020-2024 годах, тыс. рублей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3962371"/>
              </p:ext>
            </p:extLst>
          </p:nvPr>
        </p:nvGraphicFramePr>
        <p:xfrm>
          <a:off x="323528" y="719555"/>
          <a:ext cx="8461555" cy="5689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72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61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дохода по бюджетной классификации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год,</a:t>
                      </a:r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 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959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000 2 00 00000 00 0000 000</a:t>
                      </a:r>
                      <a:endParaRPr lang="ru-RU" sz="900" b="1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1 540 566,5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2 058 268,0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2 694 210,3</a:t>
                      </a:r>
                      <a:endParaRPr lang="ru-RU" sz="900" b="1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2 499 983,4</a:t>
                      </a:r>
                      <a:endParaRPr lang="ru-RU" sz="900" b="1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2 765 101,4</a:t>
                      </a:r>
                      <a:endParaRPr lang="ru-RU" sz="900" b="1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377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000 2 02 00000 00 0000 000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1 551 583,9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2 057 187,8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2 693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110,3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2 498 683,4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2 763 701,4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039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городских округов на выравнивание бюджетной обеспеченности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000 2 02 15001 04 0000 150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3 557,0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4 213,0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2914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000 2 02 20000 00 0000 150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182 391,9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561 793,8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1 246 199,3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1 046 472,4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1 318 014,4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914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Субсидии бюджетам городских округов на осуществление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000 2 02 20216 04 0000 150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29 263,2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42 545,0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35 593,0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37 094,0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42 936,0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728683723"/>
                  </a:ext>
                </a:extLst>
              </a:tr>
              <a:tr h="42914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Субсидии бюджетам городских округов на обеспечение мероприятий по переселению граждан из аварийного жилищного фонда, в том числе переселению граждан из аварийного жилищного фонда с учетом необходимости развития малоэтажного жилищного строительства, за счет средств бюджетов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000 2 02 20302 04 0000 150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1 172,7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12 241,6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18 752,4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2615007917"/>
                  </a:ext>
                </a:extLst>
              </a:tr>
              <a:tr h="42914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Субсидии бюджетам городских округов на создание и обеспечение функционирования центров образования естественно-научной и технологической направленностей в общеобразовательных организациях, расположенных в сельской местности и малых городах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000 2 02 25169</a:t>
                      </a:r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04 0000 150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42914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Субсидии бюджетам городских округов на государственную поддержку образовательных организаций в целях оснащения (обновления) их компьютерным, мультимедийным, презентационным оборудованием и программным обеспечением в рамках эксперимента по модернизации начального общего, основного общего и среднего общего образования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000 2 02 25208 04 0000 150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14 695,7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2 691,4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4058192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257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288032"/>
          </a:xfrm>
        </p:spPr>
        <p:txBody>
          <a:bodyPr>
            <a:noAutofit/>
          </a:bodyPr>
          <a:lstStyle/>
          <a:p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Объем и структура налоговых, неналоговых доходов и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межбюджетных трансфертов в 2020-2024 годах, тыс. рублей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579145"/>
              </p:ext>
            </p:extLst>
          </p:nvPr>
        </p:nvGraphicFramePr>
        <p:xfrm>
          <a:off x="323528" y="719555"/>
          <a:ext cx="8461555" cy="5604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72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61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дохода по бюджетной классификации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год,</a:t>
                      </a:r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 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914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обеспечение образовательных организаций материально-технической базой для внедрения цифровой образовательной среды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000 2 02 25210 04 0000 150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3 184,5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42914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Субсидии бюджетам городских округов на создание дополнительных мест для детей в возрасте от 1,5 до 3 лет любой направленности в организациях, осуществляющих образовательную деятельность (за исключением государственных, муниципальных), и у индивидуальных предпринимателей, осуществляющих образовательную деятельность по образовательным программам дошкольного образования, в том числе адаптированным, и присмотр и уход за детьми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000 2 02 25253 04 0000 150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3 703,0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42914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Субсидии бюджетам городских округов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000 2 02 25304 04 0000 150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23 468,1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56 367,7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62 099,0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61 772,0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63 638,0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796692690"/>
                  </a:ext>
                </a:extLst>
              </a:tr>
              <a:tr h="42914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Субсидии бюджетам городских округов на поддержку творческой деятельности и укрепление материально-технической базы муниципальных театров в населенных пунктах с численностью населения до 300 тысяч человек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000 2 02 25466 04 0000 150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4 096,4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3 807,3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3 008,9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2 859,4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2 871,3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42914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Субсидии бюджетам городских округов на реализацию мероприятий по обеспечению жильем молодых семей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000 2 02 25497 04 0000 150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905,3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1 638,7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1 799,0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2 410,0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2 213,0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42914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Субсидия бюджетам городских округов на поддержку отрасли культуры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000 2 02 25519 04 0000 150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452,8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42914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Субсидии бюджетам городских округов на реализацию программ формирования современной городской среды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000 2 02 25555 04 0000 150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16 329,2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67 658,6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36 849,7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192 760,2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116 550,0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42914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Субсидии бюджетам городских округов на софинансирование капитальных вложений в объекты муниципальной собственности</a:t>
                      </a:r>
                      <a:endParaRPr lang="ru-RU" sz="9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000 2 02 27112 04 0000 150</a:t>
                      </a:r>
                      <a:endParaRPr lang="ru-RU" sz="9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82 486,7 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308 157,5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993 278,9</a:t>
                      </a:r>
                      <a:endParaRPr lang="ru-RU" sz="9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629 595,0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962 058,0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443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288032"/>
          </a:xfrm>
        </p:spPr>
        <p:txBody>
          <a:bodyPr>
            <a:noAutofit/>
          </a:bodyPr>
          <a:lstStyle/>
          <a:p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Объем и структура налоговых, неналоговых доходов и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межбюджетных трансфертов в 2020-2024 годах, тыс. рублей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992336"/>
              </p:ext>
            </p:extLst>
          </p:nvPr>
        </p:nvGraphicFramePr>
        <p:xfrm>
          <a:off x="323528" y="719555"/>
          <a:ext cx="8461555" cy="5661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72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61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дохода по бюджетной классификации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год,</a:t>
                      </a:r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 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914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Субсидия на проектирование и строительство дошкольных образовательных организаций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000 2 02 27112 04 0000 150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37 250,0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166 461,0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153 889,0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220883427"/>
                  </a:ext>
                </a:extLst>
              </a:tr>
              <a:tr h="42914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Субсидия на капитальные вложения в общеобразовательные организации в целях обеспечения односменного режима обучения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000 2 02 27112 04 0000 150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82 486,7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308 157,5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956 028,9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463 134,0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808 169,0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3219177722"/>
                  </a:ext>
                </a:extLst>
              </a:tr>
              <a:tr h="24921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Прочие субсидии бюджетам городских округов</a:t>
                      </a:r>
                      <a:endParaRPr lang="ru-RU" sz="9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000 2 02 29999 04 0000 150</a:t>
                      </a:r>
                      <a:endParaRPr lang="ru-RU" sz="9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24 670,3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62 783,2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98 185,0</a:t>
                      </a:r>
                      <a:endParaRPr lang="ru-RU" sz="9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100 757,3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106 086,9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39711607"/>
                  </a:ext>
                </a:extLst>
              </a:tr>
              <a:tr h="2492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Субсидия бюджетам муниципальных образований Московской области на организацию деятельности многофункционального центра предоставления государственных и муниципальных услуг</a:t>
                      </a: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000 2 02 29999 04 0000 150</a:t>
                      </a:r>
                      <a:endParaRPr lang="ru-RU" sz="900" b="0" i="0" u="none" strike="noStrike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634,0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904,0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42914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Субсидия на компенсацию оплаты основного долга по ипотечному жилищному кредиту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000 2 02 29999 04 0000 150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641,4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387,0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690491459"/>
                  </a:ext>
                </a:extLst>
              </a:tr>
              <a:tr h="42914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проведение работ по капитальному ремонту зданий региональных (муниципальных) общеобразовательных организаций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000 2 02 29999 04 0000 150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23 143,0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42914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соблюдение требований законодательства в области обеспечения санитарно-эпидемиологического благополучия населения, в частности по обеззараживанию (дезинфекции) мест общего пользования многоквартирных жилых домов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000 2 02 29999 04 0000 150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26081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Субсидия на изготовление и установку стел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000 2 02 29999 04 0000 150</a:t>
                      </a: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11 199,9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26081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Субсидия на реализацию мероприятий по обеспечению доступности приоритетных объектов и услуг в приоритетных социальных сферах жизнедеятельности инвалидов и других маломобильных групп населения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000 2 02 29999 04 0000 150</a:t>
                      </a: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1 228,5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42914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Субсидия на организацию питания обучающихся, получающих основное и среднее общее образование, и отдельных категорий обучающихся, получающих начальное общее образование, в муниципальных и частных общеобразовательных организациях в Московской области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000 2 02 29999 04 0000 150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35 894,0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31 941,0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31 941,0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31 941,0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3144460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172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476672"/>
            <a:ext cx="6624736" cy="57606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Основные понятия и определения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68760"/>
            <a:ext cx="8424936" cy="496855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финансовый план доходов и расходов, в котором указываются источники и объемы ожидаемых поступлений денежных средств в государственную казну и предназначенный для реализации основных потребностей населения, а также обеспечения задач и функций государства и местного самоуправления на определенный период</a:t>
            </a:r>
            <a:endParaRPr lang="en-US" altLang="ru-RU" sz="15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рассмотрению и утверждению бюджетной отчетности и внешних проверок</a:t>
            </a:r>
            <a:endParaRPr lang="en-US" altLang="ru-RU" sz="15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совокупность бюджетов всех уровней и бюджетов государственных внебюджетных фондов, основанная на экономических отношениях, государственном устройстве и регулируемая законодательством Российской</a:t>
            </a:r>
            <a:r>
              <a:rPr lang="en-US" altLang="ru-RU" sz="1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en-US" altLang="ru-RU" sz="15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объем денежных средств, который поступает казну государства на безвозмездной и безвозвратной основе (например, налоги юридических и физических лиц, административные платежи и сборы, безвозмездно поступление и другие)</a:t>
            </a:r>
            <a:endParaRPr lang="en-US" altLang="ru-RU" sz="15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денежные средства направляемые на финансовое обеспечение функций государства и удовлетворение общественных потребностей в сфере образования, здравоохранения, жилищно-коммунального хозяйства, физкультуры и спорта, культуры и других.</a:t>
            </a:r>
            <a:endParaRPr lang="en-US" altLang="ru-RU" sz="15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денежные средства перечисляемые из одного бюджета другому бюджету бюджетной системы</a:t>
            </a:r>
            <a:r>
              <a:rPr lang="en-US" altLang="ru-RU" sz="1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en-US" altLang="ru-RU" sz="15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или муниципальный долг</a:t>
            </a: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финансовые обязательства возникающие в связи с привлечением кредитов в кредитных организациях, получением бюджетных кредитов и представлением государственных или муниципальных гарантий, а также по выпущенным ценным бумагам</a:t>
            </a:r>
          </a:p>
        </p:txBody>
      </p:sp>
    </p:spTree>
    <p:extLst>
      <p:ext uri="{BB962C8B-B14F-4D97-AF65-F5344CB8AC3E}">
        <p14:creationId xmlns:p14="http://schemas.microsoft.com/office/powerpoint/2010/main" val="2045403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288032"/>
          </a:xfrm>
        </p:spPr>
        <p:txBody>
          <a:bodyPr>
            <a:noAutofit/>
          </a:bodyPr>
          <a:lstStyle/>
          <a:p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Объем и структура налоговых, неналоговых доходов и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межбюджетных трансфертов в 2020-2024 годах, тыс. рублей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03310"/>
              </p:ext>
            </p:extLst>
          </p:nvPr>
        </p:nvGraphicFramePr>
        <p:xfrm>
          <a:off x="323528" y="719555"/>
          <a:ext cx="8461555" cy="5449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72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61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дохода по бюджетной классификации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год,</a:t>
                      </a:r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 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914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Субсидия на создание и содержание дополнительных мест для детей в возрасте от 1,5 до 7 лет в организациях, осуществляющих присмотр и уход за детьми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000 2 02 29999 04 0000 150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25 780,0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10 928,0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10 928,0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678281631"/>
                  </a:ext>
                </a:extLst>
              </a:tr>
              <a:tr h="42914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проведение капитального ремонта, технического переоснащения и благоустройство территории объектов культуры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000 2 02 29999 04 0000 150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48 993,3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42914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Субсидия на обустройство и установку детских игровых площадок на территории муниципальных образований Московской области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000 2 02 29999 04 0000 150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4 620,0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42914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Субсидия на устройство и капитальный ремонт электросетевого хозяйства, систем наружного освещения в рамках реализации приоритетного проекта «Светлый город»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000 2 02 29999 04 0000 150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11 133,0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12 292,4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442,7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42914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Субсидия на дооснащение материально-техническими средствами - приобретение программно-технических комплексов для оформления паспортов гражданина РФ, удостоверяющих личность гражданина РФ за пределами территории РФ, в многофункциональных центрах предоставления государственных и муниципальных услуг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000 2 02 29999 04 0000 150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1 343,3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227,0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42914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Субсидия на организацию деятельности многофункциональных центров предоставления государственных и муниципальных услуг, действующих на территории Московской области, по обеспечению консультирования работниками МФЦ граждан в рамках Единой системы приема и обработки сообщений по вопросам деятельности исполнительных органов государственной власти Московской области, органов местного самоуправления муниципальных образований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000 2 02 29999 04 0000 150</a:t>
                      </a:r>
                      <a:endParaRPr lang="ru-RU" sz="900" b="0" i="0" u="none" strike="noStrike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721,7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42914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Субсидия на оснащение планшетными компьютерами общеобразовательных организаций в Московской области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000 2 02 29999 04 0000 150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1 432,0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010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288032"/>
          </a:xfrm>
        </p:spPr>
        <p:txBody>
          <a:bodyPr>
            <a:noAutofit/>
          </a:bodyPr>
          <a:lstStyle/>
          <a:p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Объем и структура налоговых, неналоговых доходов и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межбюджетных трансфертов в 2020-2024 годах, тыс. рублей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001642"/>
              </p:ext>
            </p:extLst>
          </p:nvPr>
        </p:nvGraphicFramePr>
        <p:xfrm>
          <a:off x="323528" y="719555"/>
          <a:ext cx="8461555" cy="5979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72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61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дохода по бюджетной классификации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год,</a:t>
                      </a:r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 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933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обновление и техническое обслуживание (ремонт) средств (программного обеспечения и оборудования), приобретенных в рамках субсидии на обеспечение образовательных организаций материально-технической базой для внедрения цифровой образовательной среды в рамках федерального проекта "Цифровая образовательная среда" национального проекта "Образование"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000 2 02 29999 04 0000 150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28933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оснащение отремонтированных зданий общеобразовательных организаций средствами обучения и воспитания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000 2 02 29999 04 0000 150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4 084,0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28933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Субсидия на обновление и техническое обслуживание (ремонт) средств (программного обеспечения и оборудования), приобретенных в рамках предоставленной субсидии на государственную поддержку образовательных организаций в целях оснащения (обновления) их компьютерным, мультимедийным, презентационным оборудованием и программным обеспечением в рамках эксперимента по модернизации начального общего, основного общего и среднего общего образования 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000 2 02 29999 04 0000 150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9 239,0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3310169689"/>
                  </a:ext>
                </a:extLst>
              </a:tr>
              <a:tr h="28933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Субсидия на государственную поддержку частных дошкольных образовательных организаций в Московской области с целью возмещения расходов на присмотр и уход, содержание имущества и арендную плату за использование помещений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000 2 02 29999 04 0000 150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3 631,0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5 085,0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4 371,0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4 371,0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4 371,0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400363012"/>
                  </a:ext>
                </a:extLst>
              </a:tr>
              <a:tr h="28933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Субсидия на мероприятия по организации отдыха детей в каникулярное время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000 2 02 29999 04 0000 150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4 631,0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5 032,0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5 032,0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5 032,0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3597636380"/>
                  </a:ext>
                </a:extLst>
              </a:tr>
              <a:tr h="28933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Субсидия на предоставление доступа к электронным сервисам цифровой инфраструктуры в сфере жилищно-коммунального хозяйства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000 2 02 29999 04 0000 150</a:t>
                      </a:r>
                      <a:endParaRPr lang="ru-RU" sz="900" b="0" i="0" u="none" strike="noStrike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1 388,6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28933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Субсидии бюджетам муниципальных образований московской области на приобретение музыкальных инструментов для муниципальных организаций дополнительного образования сферы культуры Московской  области на 2020 год и на плановый период 2021 2022 годов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000 2 02 29999 04 0000 150</a:t>
                      </a:r>
                      <a:endParaRPr lang="ru-RU" sz="900" b="0" i="0" u="none" strike="noStrike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3 007,5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932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288032"/>
          </a:xfrm>
        </p:spPr>
        <p:txBody>
          <a:bodyPr>
            <a:noAutofit/>
          </a:bodyPr>
          <a:lstStyle/>
          <a:p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Объем и структура налоговых, неналоговых доходов и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межбюджетных трансфертов в 2020-2024 годах, тыс. рублей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6908474"/>
              </p:ext>
            </p:extLst>
          </p:nvPr>
        </p:nvGraphicFramePr>
        <p:xfrm>
          <a:off x="323528" y="764704"/>
          <a:ext cx="8461555" cy="5445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72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3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дохода по бюджетной классификации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год,</a:t>
                      </a:r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 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933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Субсидия бюджетам муниципальных образований Московской области на установку, монтаж и настройку ip-камер, приобретенных в рамках предоставленной субсидии на государственную поддержку образовательных организаций в целях оснащения (обновления) их компьютерным, мультимедийным, презентационным оборудованием и программным обеспечением в рамках эксперимента по модернизации начального общего, основного общего и среднего общего образования на 2021 год и на плановый период 2022 и 2023 годов 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000 2 02 29999 04 0000 150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251,1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975641281"/>
                  </a:ext>
                </a:extLst>
              </a:tr>
              <a:tr h="28933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Субсидия на ремонт подъездов в многоквартирных домах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000 2 02 29999 04 0000 150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5 831,0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3 771,9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3 771,9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3 771,9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3925410499"/>
                  </a:ext>
                </a:extLst>
              </a:tr>
              <a:tr h="28933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софинансирование расходов на оснащение мультимедийными проекторами и экранами для мультимедийных проекторов общеобразовательных организаций в Московской области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000 2 02 29999 04 0000 150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3 986,0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28933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Субсидия на реализацию проектов граждан, сформированных в рамках практик инициативного бюджетирования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000 2 02 29999 04 0000 150</a:t>
                      </a:r>
                      <a:endParaRPr lang="ru-RU" sz="900" b="0" i="0" u="none" strike="noStrike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4 386,2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28933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000 2 02 30000 00 0000 150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1 369 192,0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1 415 394,0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1 443 354,0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1 447 998,0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1 445 687,0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933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Субвенции бюджетам городских округов на предоставление гражданам субсидий на оплату жилого помещения и коммунальных услуг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000 2 02 30022 04 0000 150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22 942,2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21 823,0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23 200,0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24 016,0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24 888,0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372035176"/>
                  </a:ext>
                </a:extLst>
              </a:tr>
              <a:tr h="28933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Субвенции бюджетам городских округов на выполнение передаваемых полномочий субъектов Российской Федерации</a:t>
                      </a:r>
                      <a:endParaRPr lang="ru-RU" sz="9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000 2 02 30024 04 0000 150</a:t>
                      </a:r>
                      <a:endParaRPr lang="ru-RU" sz="9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52 836,7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10 339,0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10 416,0</a:t>
                      </a:r>
                      <a:endParaRPr lang="ru-RU" sz="9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10 425,0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10 426,0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545466662"/>
                  </a:ext>
                </a:extLst>
              </a:tr>
              <a:tr h="28933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Субвенция на осуществление переданных полномочий по временному хранению, комплектованию, учету и использованию архивных документов, относящихся к собственности Московской области и временно хранящихся в муниципальных архивах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000 2 02 30024 04 0000 150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811,0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821,0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598701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078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288032"/>
          </a:xfrm>
        </p:spPr>
        <p:txBody>
          <a:bodyPr>
            <a:noAutofit/>
          </a:bodyPr>
          <a:lstStyle/>
          <a:p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Объем и структура налоговых, неналоговых доходов и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межбюджетных трансфертов в 2020-2024 годах, тыс. рублей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1554717"/>
              </p:ext>
            </p:extLst>
          </p:nvPr>
        </p:nvGraphicFramePr>
        <p:xfrm>
          <a:off x="323528" y="719555"/>
          <a:ext cx="8461555" cy="5259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72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61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дохода по бюджетной классификации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год,</a:t>
                      </a:r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 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933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частичную компенсацию стоимости питания отдельным категориям обучающихся в муниципальных общеобразовательных организациях в Московской области и в частных общеобразовательных организациях в Московской области, осуществляющих образовательную деятельность по имеющим государственную аккредитацию основным общеобразовательным программам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000 2 02 30024 04 0000 150</a:t>
                      </a:r>
                      <a:endParaRPr lang="ru-RU" sz="900" b="0" i="0" u="none" strike="noStrike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26 987,5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28933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частичную компенсацию стоимости питания отдельным категориям обучающихся в муниципальных общеобразовательных организациях в Московской области и в частных общеобразовательных организациях в Московской области, осуществляющих образовательную деятельность по имеющим государственную аккредитацию основным общеобразовательным программам по очной форме обучения (за исключением обучающихся по основным общеобразовательным программам начального общего образования в муниципальных общеобразовательных организациях, кроме детей из многодетных семей)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000 2 02 30024 04 0000 150</a:t>
                      </a:r>
                      <a:endParaRPr lang="ru-RU" sz="900" b="0" i="0" u="none" strike="noStrike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15 623,9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28933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Субвенция на обеспечение переданного государственного полномочия Московской области по созданию комиссии по делам несовершеннолетних и защите их прав городских округов и муниципальных районов Московской области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000 2 02 30024 04 0000 150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3 898,5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4 370,0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4 555,0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4 555,0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4 555,0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126343501"/>
                  </a:ext>
                </a:extLst>
              </a:tr>
              <a:tr h="28933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Субвенция на оплату расходов, связанных с компенсацией проезда к месту учебы и обратно отдельным категориям обучающихся по очной форме обучения муниципальных общеобразовательных организаций в Московской области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000 2 02 30024 04 0000 150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3932899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88930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288032"/>
          </a:xfrm>
        </p:spPr>
        <p:txBody>
          <a:bodyPr>
            <a:noAutofit/>
          </a:bodyPr>
          <a:lstStyle/>
          <a:p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Объем и структура налоговых, неналоговых доходов и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межбюджетных трансфертов в 2020-2024 годах, тыс. рублей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047343"/>
              </p:ext>
            </p:extLst>
          </p:nvPr>
        </p:nvGraphicFramePr>
        <p:xfrm>
          <a:off x="323528" y="719555"/>
          <a:ext cx="8461555" cy="5671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72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61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дохода по бюджетной классификации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год,</a:t>
                      </a:r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 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933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Субвенция на осуществление государственных полномочий Московской области в области земельных отношений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000 2 02 30024 04 0000 150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1 744,4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1 968,0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2 044,0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2 044,0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2 044,0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2487680256"/>
                  </a:ext>
                </a:extLst>
              </a:tr>
              <a:tr h="28933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Субвенция на осуществление отдельных государственных полномочий в части подготовки и направления уведомлений о соответствии (несоответствии) указанных в уведомлении о планируемом строительстве параметров объекта индивидуального жилищного строительства или садового дома установленным параметрам и допустимости размещения объекта индивидуального жилищного строительства или садового дома на земельном участке, уведомлений о соответствии (несоответствии) построенных или реконструированных объектов индивидуального жилищного строительства или садового дома требованиям законодательства о градостроительной деятельности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000 2 02 30024 04 0000 150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4201092293"/>
                  </a:ext>
                </a:extLst>
              </a:tr>
              <a:tr h="28933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Субсидии на осуществление переданных полномочий Московской области по транспортировке в морг, включая погрузоразгрузочные работы, с мест обнаружения или происшествия умерших для производства судебно-медицинской экспертизы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000 2 02 30024 04 0000 150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2081739590"/>
                  </a:ext>
                </a:extLst>
              </a:tr>
              <a:tr h="28933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Субвенции для осуществления отдельных государственных полномочий в части присвоения адресов объектам адресации, изменения и аннулирования адресов, присвоения наименований элементам улично-дорожной сети (за исключением автомобильных дорог федерального значения, автомобильных дорог регионального или межмуниципального значения, местного значения муниципального района), наименований элементам планировочной структуры, изменения, аннулирования таких наименований, согласования переустройства и перепланировки помещений в многоквартирном доме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000 2 02 30024 04 0000 150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494,0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494,0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494,0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717094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6008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288032"/>
          </a:xfrm>
        </p:spPr>
        <p:txBody>
          <a:bodyPr>
            <a:noAutofit/>
          </a:bodyPr>
          <a:lstStyle/>
          <a:p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Объем и структура налоговых, неналоговых доходов и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межбюджетных трансфертов в 2020-2024 годах, тыс. рублей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2902638"/>
              </p:ext>
            </p:extLst>
          </p:nvPr>
        </p:nvGraphicFramePr>
        <p:xfrm>
          <a:off x="395536" y="780571"/>
          <a:ext cx="8461555" cy="5415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72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0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дохода по бюджетной классификации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год,</a:t>
                      </a:r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 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653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Субвенция на осуществление переданных полномочий Московской области по организации  мероприятий при осуществлении деятельности по обращению с животными без владельцев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000 2 02 30024 04 0000 150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2 030,0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1 823,0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1 823,0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1 823,0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83621574"/>
                  </a:ext>
                </a:extLst>
              </a:tr>
              <a:tr h="87399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Субвенции бюджетам городских округов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000 2 02 30029 04 0000 150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22 461,8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31 258,0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29 922,0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29 922,0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29 922,0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3622694995"/>
                  </a:ext>
                </a:extLst>
              </a:tr>
              <a:tr h="69217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Субвенции бюджетам городских округов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000 2 02 35082 04 0000 150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15 856,6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31 432,0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13 143,0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17 523,0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13 143,0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3542645015"/>
                  </a:ext>
                </a:extLst>
              </a:tr>
              <a:tr h="55374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Субвенции бюджетам городских округов на осуществление первичного воинского учета органами местного самоуправления поселений, муниципальных и городских округов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000 2 02 35118 04 0000 150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4 780,0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6 175,0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5 780,0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5 981,0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6 190,0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915180579"/>
                  </a:ext>
                </a:extLst>
              </a:tr>
              <a:tr h="64018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Субвенции на осуществление государственных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000 2 02 35120 04 0000 150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834,0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4039514916"/>
                  </a:ext>
                </a:extLst>
              </a:tr>
              <a:tr h="66838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Субвенции бюджетам городских округов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000 2 02 35303 04 0000 150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10 738,7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35 388,0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35 076,0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35 076,0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36 091,0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3285889197"/>
                  </a:ext>
                </a:extLst>
              </a:tr>
              <a:tr h="42188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Субвенции бюджетам городских округов на проведение Всероссийской переписи населения 2020 года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000 2 02 35469 04 0000 150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33185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Прочие субвенции бюджетам городских округов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000 2 02 39999 04 0000 150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1 239 576,0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1 277 891,0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1 324 983,0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1 324 983,0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1 324 983,0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2602043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1652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288032"/>
          </a:xfrm>
        </p:spPr>
        <p:txBody>
          <a:bodyPr>
            <a:noAutofit/>
          </a:bodyPr>
          <a:lstStyle/>
          <a:p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Объем и структура налоговых, неналоговых доходов и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межбюджетных трансфертов в 2020-2024 годах, тыс. рублей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412219"/>
              </p:ext>
            </p:extLst>
          </p:nvPr>
        </p:nvGraphicFramePr>
        <p:xfrm>
          <a:off x="323528" y="719555"/>
          <a:ext cx="8461555" cy="5733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72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259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дохода по бюджетной классификации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год,</a:t>
                      </a:r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 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1024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Субвенция на финансовое обеспечение государственных гарантий реализации прав граждан на получение общедоступного и бесплатного дошкольного, начального общего, основного общего, среднего общего образования в муниципальных общеобразовательных организациях в Московской области, обеспечение дополнительного образования детей в муниципальных общеобразовательных организациях в Московской области, включая расходы на оплату труда, приобретение учебников и учебных пособий, средств обучения, игр, игрушек (за исключением расходов на содержание зданий и оплату коммунальных услуг)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000 2 02 39999 04 0000 150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713 099,6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747 573,0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782 913,0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782 913,0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782 913,0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4123394309"/>
                  </a:ext>
                </a:extLst>
              </a:tr>
              <a:tr h="185642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Субвенция на финансовое обеспечение получения гражданами дошкольного, начального общего, основного общего, среднего общего образования в частных общеобразовательных организациях в Московской области, осуществляющих образовательную деятельность по имеющим государственную аккредитацию основным общеобразовательным программам,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000 2 02 39999 04 0000 150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7 541,3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9 717,0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11 859,0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11 859,0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11 859,0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164808335"/>
                  </a:ext>
                </a:extLst>
              </a:tr>
              <a:tr h="124117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Субвенция на финансовое обеспечение получения гражданами дошкольного образования в частных дошкольных образовательных организациях в Московской области,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000 2 02 39999 04 0000 150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7 199,1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10 971,0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12 278,0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12 278,0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12 278,0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3294514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7278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288032"/>
          </a:xfrm>
        </p:spPr>
        <p:txBody>
          <a:bodyPr>
            <a:noAutofit/>
          </a:bodyPr>
          <a:lstStyle/>
          <a:p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Объем и структура налоговых, неналоговых доходов и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межбюджетных трансфертов в 2020-2024 годах, тыс. рублей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847028"/>
              </p:ext>
            </p:extLst>
          </p:nvPr>
        </p:nvGraphicFramePr>
        <p:xfrm>
          <a:off x="323528" y="692695"/>
          <a:ext cx="8461555" cy="5855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72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214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дохода по бюджетной классификации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год,</a:t>
                      </a:r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 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2131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Субвенция на финансовое обеспечение государственных гарантий реализации прав граждан на получение общедоступного и бесплатного дошкольного образования в муниципальных дошкольных образовательных организациях в Московской области,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000 2 02 39999 04 0000 150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511 104,0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508 968,0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517 225,0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517 225,0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517 225,0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509910656"/>
                  </a:ext>
                </a:extLst>
              </a:tr>
              <a:tr h="6890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Субвенция бюджетам муниципальных образований Московской области на создание административных комиссий, уполномоченных рассматривать дела об административных правонарушениях в сфере благоустройства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000 2 02 39999 04 0000 150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632,0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662,0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3304797167"/>
                  </a:ext>
                </a:extLst>
              </a:tr>
              <a:tr h="21407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000 2 02 40000 00 0000 150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80 000,0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82496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Межбюджетные трансферты, передаваемые бюджетам городских округов на создание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45424 04 0000 150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80 000,0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17404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 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000 2 07 00000 00 0000 000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299,4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1 080,2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542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Прочие безвозмездные поступления в бюджеты городских округов (День труда)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000 2 07 04050 04 0001 150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3029229495"/>
                  </a:ext>
                </a:extLst>
              </a:tr>
              <a:tr h="31796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безвозмездные поступления в бюджеты городских округов (кроме Дня труда)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000 2 07 04050 04 0002 150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55312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бюджетов бюджетной системы Российской Федерации от возврата</a:t>
                      </a:r>
                      <a:r>
                        <a:rPr lang="ru-RU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остатков субсидий, субвенций и иных межбюджетных трансфертов, имеющих целевое назначение прошлых лет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000 2 18 00000 00 0000 000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169,3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4588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 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000 2 19 00000 00 0000 000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-11 486,1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894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</a:t>
                      </a:r>
                      <a:r>
                        <a:rPr lang="ru-RU" sz="11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ИТОГО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2 965 496,6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3 537 241,5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4 329 152,6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4 115 124,7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4 546 315,7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35835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64896" cy="576064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Динамика налоговых и  неналоговых доходов,  млн. рублей 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14364"/>
              </p:ext>
            </p:extLst>
          </p:nvPr>
        </p:nvGraphicFramePr>
        <p:xfrm>
          <a:off x="251520" y="836713"/>
          <a:ext cx="864096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50492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76864" cy="64807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Объем поступлений налоговых доходов, млн. рублей </a:t>
            </a:r>
            <a:endParaRPr lang="ru-RU" altLang="ru-RU" sz="18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04872498"/>
              </p:ext>
            </p:extLst>
          </p:nvPr>
        </p:nvGraphicFramePr>
        <p:xfrm>
          <a:off x="268743" y="1052736"/>
          <a:ext cx="856895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827584" y="6093297"/>
            <a:ext cx="800844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3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бюджетообразующим доходным источником бюджета городского округа Лобня </a:t>
            </a:r>
          </a:p>
          <a:p>
            <a:pPr marL="0" indent="0" algn="just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3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является налог на доходы физических лиц.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3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Крупнейшим плательщиком НДФЛ является ОАО "Аэрофлот - российские авиалинии"</a:t>
            </a:r>
          </a:p>
        </p:txBody>
      </p:sp>
    </p:spTree>
    <p:extLst>
      <p:ext uri="{BB962C8B-B14F-4D97-AF65-F5344CB8AC3E}">
        <p14:creationId xmlns:p14="http://schemas.microsoft.com/office/powerpoint/2010/main" val="111286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992888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Основные задачи и приоритеты  бюджетной политики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на 2022 год и на плановый период 2023 и 2024 годов</a:t>
            </a:r>
            <a:endParaRPr lang="ru-RU" altLang="ru-RU" sz="18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74278" y="1268760"/>
            <a:ext cx="8102178" cy="468052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расходов и переориентация бюджетных ассигнований в рамках существующих бюджетных ограничений на реализацию приоритетных направлений социально-экономической политики городского округа </a:t>
            </a: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endParaRPr lang="ru-RU" altLang="ru-RU" sz="1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измеримых общественно значимых результатов, наиболее важные из которых установлены Указами Президента Российской Федерации и поручениями Губернатора Московской области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endParaRPr lang="en-US" altLang="ru-RU" sz="1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эффективности, прозрачности и подотчетности использования бюджетных средств, при реализации приоритетов и целей социально-экономического развития городского округа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endParaRPr lang="ru-RU" altLang="ru-RU" sz="1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Минимизировать риски несбалансированности бюджета при бюджетном планировании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endParaRPr lang="en-US" altLang="ru-RU" sz="1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муниципального финансового контроля с целью его ориентации на оценку эффективности бюджетных расходов </a:t>
            </a:r>
          </a:p>
        </p:txBody>
      </p:sp>
    </p:spTree>
    <p:extLst>
      <p:ext uri="{BB962C8B-B14F-4D97-AF65-F5344CB8AC3E}">
        <p14:creationId xmlns:p14="http://schemas.microsoft.com/office/powerpoint/2010/main" val="17759698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Крупнейшие налогоплательщики бюджета городского округа Лобня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52023033"/>
              </p:ext>
            </p:extLst>
          </p:nvPr>
        </p:nvGraphicFramePr>
        <p:xfrm>
          <a:off x="251520" y="980726"/>
          <a:ext cx="8640960" cy="40226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8302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Налогоплательщик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9" marR="49959" marT="0" marB="0" anchor="ctr" horzOverflow="overflow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 полученных доходов  в бюджет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городского округа Лобня, млн. рублей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9" marR="49959" marT="0" marB="0" anchor="ctr" horzOverflow="overflow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8975" marR="9897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8975" marR="9897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381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23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«Аэрофлот – российские авиалинии»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625,8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637,7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498,4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 Тетра Пак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12,8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75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"Рольф-Лоджистик"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2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"ДЕЛЕР НФ И  БИ"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2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«Стил Технолоджи Компани»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«Компания Металпрофиль»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15,9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2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 «ЛЗСФ»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2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«Зика»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2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«Агро-Авто»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2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 «Тэлпрайс»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4957441"/>
              </p:ext>
            </p:extLst>
          </p:nvPr>
        </p:nvGraphicFramePr>
        <p:xfrm>
          <a:off x="251520" y="5085184"/>
          <a:ext cx="8640960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82599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899592" y="260649"/>
            <a:ext cx="7848872" cy="720079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Объем поступлений неналоговых доходов, млн. рублей </a:t>
            </a:r>
            <a:endParaRPr lang="ru-RU" altLang="ru-RU" sz="18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77148435"/>
              </p:ext>
            </p:extLst>
          </p:nvPr>
        </p:nvGraphicFramePr>
        <p:xfrm>
          <a:off x="323528" y="1124744"/>
          <a:ext cx="8280919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67953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488832" cy="64807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Объем безвозмездных поступлений, млн. рублей</a:t>
            </a:r>
            <a:endParaRPr lang="ru-RU" altLang="ru-RU" sz="18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693034"/>
              </p:ext>
            </p:extLst>
          </p:nvPr>
        </p:nvGraphicFramePr>
        <p:xfrm>
          <a:off x="251520" y="1196752"/>
          <a:ext cx="856895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57503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2008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Объем доходов городского округа Лобня на душу населения,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4888337"/>
              </p:ext>
            </p:extLst>
          </p:nvPr>
        </p:nvGraphicFramePr>
        <p:xfrm>
          <a:off x="-108520" y="1124744"/>
          <a:ext cx="885698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01539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удельном объеме налоговых и неналоговых доходов на душу населения в городских округах Московской области с численностью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постоянного населения от 55 тыс. до 120 тыс. человек на 01.01.2021г.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27584" y="5373216"/>
            <a:ext cx="7992888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Информация о налоговых и неналоговых доходах в разрезе муниципальных образований размещена на портале "Открытый бюджет МО" по ссылке: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https://budget.mosreg.ru/analitika/ispolnenie-byudjeta-subekta/sravnenie-po-osnovnym-parametram-ispolneniya-byudzhetov-municipalnyx-obrazovanij/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Информация по численности населения размещена на официальном сайте Росстата (Главная страница/ Официальная статистика/ Московская область/ Население/ Оценка численности постоянного населения МО) https://mosstat.gks.ru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083848"/>
              </p:ext>
            </p:extLst>
          </p:nvPr>
        </p:nvGraphicFramePr>
        <p:xfrm>
          <a:off x="755576" y="1340764"/>
          <a:ext cx="7704856" cy="37283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90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33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144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780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778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Наименование</a:t>
                      </a:r>
                      <a:r>
                        <a:rPr lang="ru-RU" sz="120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образования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расчете на 1 жителя, руб.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налоговых и </a:t>
                      </a:r>
                    </a:p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неналоговых доходов, руб.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населения, чел .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Фрязино 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17 137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1 010 111 000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58 942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Лыткарино 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18 519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1 109 970 000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59 937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Кашира 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27 784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1 733 980 000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62 410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Дубна 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19 443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1 448 510 000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74 499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Ивантеевка 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14 544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1 203 910 000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82 779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Павловский Посад  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21 130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1 720 950 000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81 444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Шатура 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21 944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1 904 550 000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86 792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Лобня 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15 917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1 424 920 000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89 522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Егорьевск 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24 726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2 610 300 000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105 569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Жуковский 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15 432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1 659 790 000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107 558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Ступино 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26 619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3 175 820 000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119 306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59481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80920" cy="72008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Муниципальный долг городского округа Лобня, млн. рублей</a:t>
            </a:r>
          </a:p>
        </p:txBody>
      </p:sp>
      <p:graphicFrame>
        <p:nvGraphicFramePr>
          <p:cNvPr id="2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063132"/>
              </p:ext>
            </p:extLst>
          </p:nvPr>
        </p:nvGraphicFramePr>
        <p:xfrm>
          <a:off x="107504" y="1340768"/>
          <a:ext cx="5304408" cy="5369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269592"/>
              </p:ext>
            </p:extLst>
          </p:nvPr>
        </p:nvGraphicFramePr>
        <p:xfrm>
          <a:off x="5364089" y="980728"/>
          <a:ext cx="3456383" cy="5432146"/>
        </p:xfrm>
        <a:graphic>
          <a:graphicData uri="http://schemas.openxmlformats.org/drawingml/2006/table">
            <a:tbl>
              <a:tblPr/>
              <a:tblGrid>
                <a:gridCol w="1052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22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1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34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Городские округа Московской области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долг </a:t>
                      </a:r>
                    </a:p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муниципального долга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Подольск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2 615,00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Солнечногорск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2 412,54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Богородский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1 770,74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50,75%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Сергиево-Посадский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1 575,26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57,99%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Одинцовский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1 487,00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Наро-Фоминский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1 463,00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Химки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1 256,91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16,95%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Пушкинский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37,81%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Серпухов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715,00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36,60%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Домодедово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680,25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Чехов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33,54%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Дубна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64,55%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Королев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Дмитровский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18,83%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Жуковский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517,00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Электросталь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30,44%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Ступино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483,00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Дзержинский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474,81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Мытищи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445,98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29,86%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Истра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396,21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Красногорск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Лыткарино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374,97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44,54%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Орехово-Зуевский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983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Лобня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307,99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21,61%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Фрязино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306,13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41,03%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Рузский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198,30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17,92%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Луховицы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Можайский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17,92%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Ивантеевка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149,50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Зарайск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38,90%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3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Шатура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63,95%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5"/>
                  </a:ext>
                </a:extLst>
              </a:tr>
              <a:tr h="1645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Егорьевск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845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Серебряные пруды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6"/>
                  </a:ext>
                </a:extLst>
              </a:tr>
              <a:tr h="101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Протвино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7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Красноармейск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Котельники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0863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CustomShape 1"/>
          <p:cNvSpPr/>
          <p:nvPr/>
        </p:nvSpPr>
        <p:spPr>
          <a:xfrm>
            <a:off x="251640" y="240840"/>
            <a:ext cx="8640360" cy="81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4F6228"/>
                </a:solidFill>
                <a:latin typeface="Garamond"/>
                <a:ea typeface="DejaVu Sans"/>
              </a:rPr>
              <a:t>Сравнительный анализ бюджета городского округа Лобня</a:t>
            </a:r>
            <a:r>
              <a:rPr dirty="0"/>
              <a:t/>
            </a:r>
            <a:br>
              <a:rPr dirty="0"/>
            </a:br>
            <a:r>
              <a:rPr lang="ru-RU" sz="1800" b="1" strike="noStrike" spc="-1" dirty="0">
                <a:solidFill>
                  <a:srgbClr val="4F6228"/>
                </a:solidFill>
                <a:latin typeface="Garamond"/>
                <a:ea typeface="DejaVu Sans"/>
              </a:rPr>
              <a:t> на текущий 2021 год и на очередной 2022 год, тыс. рублей</a:t>
            </a:r>
            <a:endParaRPr lang="ru-RU" sz="1800" b="0" strike="noStrike" spc="-1" dirty="0">
              <a:latin typeface="Arial"/>
            </a:endParaRPr>
          </a:p>
        </p:txBody>
      </p:sp>
      <p:graphicFrame>
        <p:nvGraphicFramePr>
          <p:cNvPr id="376" name="Table 2"/>
          <p:cNvGraphicFramePr/>
          <p:nvPr/>
        </p:nvGraphicFramePr>
        <p:xfrm>
          <a:off x="395640" y="1340640"/>
          <a:ext cx="8352720" cy="5184000"/>
        </p:xfrm>
        <a:graphic>
          <a:graphicData uri="http://schemas.openxmlformats.org/drawingml/2006/table">
            <a:tbl>
              <a:tblPr/>
              <a:tblGrid>
                <a:gridCol w="4140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8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2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0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1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9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Наименование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Раздел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2021 год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2022 год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Темп прироста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6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Общегосударственные вопросы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01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375 044,2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403 823,9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107,7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6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Национальная оборона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02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6 175,0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6 250,0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101,2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9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Национальная безопасность и правоохранительная деятельность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03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34 877,7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39 983,3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114,6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6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Национальная экономика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04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159 685,3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139 521,0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87,4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6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Жилищно-коммунальное хозяйство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05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402 566,5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345 429,3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85,8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6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Охрана окружающей среды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06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1 925,4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1 085,0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56,4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9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Образование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07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2 258 197,4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3 123 839,2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138,3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6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Культура, кинематография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08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173 434,6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168 248,2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97,0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6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Здравоохранение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09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1 806,9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3 632,0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201,1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6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Социальная политика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10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138 372,0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113 870,9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82,3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6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Физическая культура и спорт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11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98 635,3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105 384,6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106,9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6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Средства массовой информации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12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6 000,0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5 200,0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86,7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99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Обслуживание государственного (муниципального) долга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13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14 180,0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20 600,0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145,3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80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Всего расходов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3 670 900,3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4 476 867,4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121,9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9676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CustomShape 1"/>
          <p:cNvSpPr/>
          <p:nvPr/>
        </p:nvSpPr>
        <p:spPr>
          <a:xfrm>
            <a:off x="683640" y="116640"/>
            <a:ext cx="8064000" cy="93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4F6228"/>
                </a:solidFill>
                <a:latin typeface="Garamond"/>
                <a:ea typeface="DejaVu Sans"/>
              </a:rPr>
              <a:t>Сравнительный анализ бюджета городского округа Лобня </a:t>
            </a:r>
            <a:r>
              <a:rPr dirty="0"/>
              <a:t/>
            </a:r>
            <a:br>
              <a:rPr dirty="0"/>
            </a:br>
            <a:r>
              <a:rPr lang="ru-RU" sz="1800" b="1" strike="noStrike" spc="-1" dirty="0">
                <a:solidFill>
                  <a:srgbClr val="4F6228"/>
                </a:solidFill>
                <a:latin typeface="Garamond"/>
                <a:ea typeface="DejaVu Sans"/>
              </a:rPr>
              <a:t>на текущий 2021 год и на очередной финансовый 2022 год</a:t>
            </a:r>
            <a:endParaRPr lang="ru-RU" sz="1800" b="0" strike="noStrike" spc="-1" dirty="0">
              <a:latin typeface="Arial"/>
            </a:endParaRPr>
          </a:p>
        </p:txBody>
      </p:sp>
      <p:graphicFrame>
        <p:nvGraphicFramePr>
          <p:cNvPr id="378" name="Объект 5"/>
          <p:cNvGraphicFramePr/>
          <p:nvPr/>
        </p:nvGraphicFramePr>
        <p:xfrm>
          <a:off x="323640" y="1052640"/>
          <a:ext cx="8640360" cy="51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82313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476280" y="1340640"/>
            <a:ext cx="8199360" cy="545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120" algn="just">
              <a:lnSpc>
                <a:spcPct val="115000"/>
              </a:lnSpc>
              <a:buClr>
                <a:srgbClr val="4F6228"/>
              </a:buClr>
              <a:buFont typeface="Wingdings" charset="2"/>
              <a:buChar char=""/>
            </a:pPr>
            <a:r>
              <a:rPr lang="ru-RU" sz="1500" b="0" strike="noStrike" spc="-1" dirty="0">
                <a:solidFill>
                  <a:srgbClr val="4F6228"/>
                </a:solidFill>
                <a:latin typeface="Times New Roman"/>
                <a:ea typeface="Calibri"/>
              </a:rPr>
              <a:t>   </a:t>
            </a:r>
            <a:r>
              <a:rPr lang="ru-RU" sz="1500" b="1" strike="noStrike" spc="-1" dirty="0">
                <a:solidFill>
                  <a:srgbClr val="4F6228"/>
                </a:solidFill>
                <a:latin typeface="Times New Roman"/>
                <a:ea typeface="Calibri"/>
              </a:rPr>
              <a:t>Основные приоритеты расходов бюджета городского округа в 2022-2024 годах </a:t>
            </a:r>
            <a:r>
              <a:rPr lang="ru-RU" sz="1500" b="0" strike="noStrike" spc="-1" dirty="0">
                <a:solidFill>
                  <a:srgbClr val="4F6228"/>
                </a:solidFill>
                <a:latin typeface="Times New Roman"/>
                <a:ea typeface="Calibri"/>
              </a:rPr>
              <a:t>определены с учетом необходимости решения неотложных проблем экономического и социального развития, достижения целевых показателей, обозначенных в указах Президента Российской Федерации от 7 мая 2012 года, в их числе:</a:t>
            </a:r>
            <a:endParaRPr lang="ru-RU" sz="1500" b="0" strike="noStrike" spc="-1" dirty="0">
              <a:latin typeface="Arial"/>
            </a:endParaRPr>
          </a:p>
          <a:p>
            <a:pPr marL="285840" indent="-285120" algn="just">
              <a:lnSpc>
                <a:spcPct val="115000"/>
              </a:lnSpc>
              <a:buClr>
                <a:srgbClr val="4F6228"/>
              </a:buClr>
              <a:buFont typeface="Arial"/>
              <a:buChar char="•"/>
            </a:pPr>
            <a:r>
              <a:rPr lang="ru-RU" sz="1500" b="0" strike="noStrike" spc="-1" dirty="0">
                <a:solidFill>
                  <a:srgbClr val="4F6228"/>
                </a:solidFill>
                <a:latin typeface="Times New Roman"/>
                <a:ea typeface="Calibri"/>
              </a:rPr>
              <a:t>повышение оплаты труда работникам бюджетной сферы;</a:t>
            </a:r>
            <a:endParaRPr lang="ru-RU" sz="1500" b="0" strike="noStrike" spc="-1" dirty="0">
              <a:latin typeface="Arial"/>
            </a:endParaRPr>
          </a:p>
          <a:p>
            <a:pPr marL="285840" indent="-285120" algn="just">
              <a:lnSpc>
                <a:spcPct val="115000"/>
              </a:lnSpc>
              <a:buClr>
                <a:srgbClr val="4F6228"/>
              </a:buClr>
              <a:buFont typeface="Arial"/>
              <a:buChar char="•"/>
            </a:pPr>
            <a:r>
              <a:rPr lang="ru-RU" sz="1500" b="0" strike="noStrike" spc="-1" dirty="0">
                <a:solidFill>
                  <a:srgbClr val="4F6228"/>
                </a:solidFill>
                <a:latin typeface="Times New Roman"/>
                <a:ea typeface="Calibri"/>
              </a:rPr>
              <a:t>повышение эффективности и качества услуг в сфере образования, науки, культуры, здравоохранения;</a:t>
            </a:r>
            <a:endParaRPr lang="ru-RU" sz="1500" b="0" strike="noStrike" spc="-1" dirty="0">
              <a:latin typeface="Arial"/>
            </a:endParaRPr>
          </a:p>
          <a:p>
            <a:pPr marL="285840" indent="-285120" algn="just">
              <a:lnSpc>
                <a:spcPct val="115000"/>
              </a:lnSpc>
              <a:buClr>
                <a:srgbClr val="4F6228"/>
              </a:buClr>
              <a:buFont typeface="Arial"/>
              <a:buChar char="•"/>
            </a:pPr>
            <a:r>
              <a:rPr lang="ru-RU" sz="1500" b="0" strike="noStrike" spc="-1" dirty="0">
                <a:solidFill>
                  <a:srgbClr val="4F6228"/>
                </a:solidFill>
                <a:latin typeface="Times New Roman"/>
                <a:ea typeface="Calibri"/>
              </a:rPr>
              <a:t>индексация расходов бюджетных учреждений на оплату коммунальных услуг и материальные затраты, увеличение расходов на проведение капитального ремонта учреждений.</a:t>
            </a:r>
            <a:endParaRPr lang="ru-RU" sz="15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4F6228"/>
              </a:buClr>
              <a:buFont typeface="Wingdings" charset="2"/>
              <a:buChar char=""/>
            </a:pPr>
            <a:r>
              <a:rPr lang="ru-RU" sz="1500" b="0" strike="noStrike" spc="-1" dirty="0">
                <a:solidFill>
                  <a:srgbClr val="4F6228"/>
                </a:solidFill>
                <a:latin typeface="Times New Roman"/>
                <a:ea typeface="Calibri"/>
              </a:rPr>
              <a:t>   В 2022 году 78,6 %  расходов бюджета городского округа Лобня или 3 520 174,9 тыс. рублей составят расходы на социально-культурную сферу (на образование, культуру, физическую культуру и спорт, здравоохранение, социальную политику, средства массовой информации).</a:t>
            </a:r>
            <a:endParaRPr lang="ru-RU" sz="15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4F6228"/>
              </a:buClr>
              <a:buFont typeface="Wingdings" charset="2"/>
              <a:buChar char=""/>
            </a:pPr>
            <a:r>
              <a:rPr lang="ru-RU" sz="1500" b="0" strike="noStrike" spc="-1" dirty="0">
                <a:solidFill>
                  <a:srgbClr val="4F6228"/>
                </a:solidFill>
                <a:latin typeface="Times New Roman"/>
                <a:ea typeface="Calibri"/>
              </a:rPr>
              <a:t>  Основные социальные приоритеты бюджетной политики в 2022 - 2024 годах:</a:t>
            </a:r>
            <a:endParaRPr lang="ru-RU" sz="15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4F6228"/>
              </a:buClr>
              <a:buFont typeface="Arial"/>
              <a:buChar char="•"/>
            </a:pPr>
            <a:r>
              <a:rPr lang="ru-RU" sz="1500" b="0" strike="noStrike" spc="-1" dirty="0">
                <a:solidFill>
                  <a:srgbClr val="4F6228"/>
                </a:solidFill>
                <a:latin typeface="Times New Roman"/>
                <a:ea typeface="Calibri"/>
              </a:rPr>
              <a:t>обеспечение обязательств в сфере образования, культуры, физической культуры и спорта с учетом определения объема гарантированных муниципальных услуг в данных сферах;</a:t>
            </a:r>
            <a:endParaRPr lang="ru-RU" sz="15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4F6228"/>
              </a:buClr>
              <a:buFont typeface="Arial"/>
              <a:buChar char="•"/>
            </a:pPr>
            <a:r>
              <a:rPr lang="ru-RU" sz="1500" b="0" strike="noStrike" spc="-1" dirty="0">
                <a:solidFill>
                  <a:srgbClr val="4F6228"/>
                </a:solidFill>
                <a:latin typeface="Times New Roman"/>
                <a:ea typeface="Calibri"/>
              </a:rPr>
              <a:t>обеспечение реализации первоочередных задач социальной сферы, поставленных в указах Президента Российской Федерации от 07.05.2012 года № 597 «О мероприятиях по реализации государственной социальной политики».</a:t>
            </a:r>
            <a:endParaRPr lang="ru-RU" sz="15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4F6228"/>
              </a:buClr>
              <a:buFont typeface="Wingdings" charset="2"/>
              <a:buChar char=""/>
            </a:pPr>
            <a:r>
              <a:rPr lang="ru-RU" sz="1500" b="0" strike="noStrike" spc="-1" dirty="0">
                <a:solidFill>
                  <a:srgbClr val="4F6228"/>
                </a:solidFill>
                <a:latin typeface="Times New Roman"/>
                <a:ea typeface="Calibri"/>
              </a:rPr>
              <a:t>   Дальнейшая реализация программно-целевого принципа планирования бюджета города повышает обоснованность бюджетных ассигнований, обеспечивает их большую прозрачность для общества и наличие более широких возможностей для оценки их эффективности.</a:t>
            </a:r>
            <a:endParaRPr lang="ru-RU" sz="1500" b="0" strike="noStrike" spc="-1" dirty="0">
              <a:latin typeface="Arial"/>
            </a:endParaRPr>
          </a:p>
          <a:p>
            <a:pPr marL="285840" indent="-285120" algn="just">
              <a:lnSpc>
                <a:spcPct val="115000"/>
              </a:lnSpc>
            </a:pPr>
            <a:endParaRPr lang="ru-RU" sz="1500" b="0" strike="noStrike" spc="-1" dirty="0">
              <a:latin typeface="Arial"/>
            </a:endParaRPr>
          </a:p>
        </p:txBody>
      </p:sp>
      <p:sp>
        <p:nvSpPr>
          <p:cNvPr id="380" name="CustomShape 2"/>
          <p:cNvSpPr/>
          <p:nvPr/>
        </p:nvSpPr>
        <p:spPr>
          <a:xfrm>
            <a:off x="755640" y="404640"/>
            <a:ext cx="741600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4F6228"/>
                </a:solidFill>
                <a:latin typeface="Garamond"/>
                <a:ea typeface="DejaVu Sans"/>
              </a:rPr>
              <a:t>Основные задачи и приоритеты расходов 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4F6228"/>
                </a:solidFill>
                <a:latin typeface="Garamond"/>
                <a:ea typeface="DejaVu Sans"/>
              </a:rPr>
              <a:t>бюджета городского округа Лобня</a:t>
            </a:r>
            <a:endParaRPr lang="ru-RU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15358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ustomShape 1"/>
          <p:cNvSpPr/>
          <p:nvPr/>
        </p:nvSpPr>
        <p:spPr>
          <a:xfrm>
            <a:off x="395640" y="188640"/>
            <a:ext cx="8280360" cy="86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4F6228"/>
                </a:solidFill>
                <a:latin typeface="Garamond"/>
                <a:ea typeface="DejaVu Sans"/>
              </a:rPr>
              <a:t>Структура расходов бюджета городского округа Лобня </a:t>
            </a:r>
            <a:r>
              <a:rPr dirty="0"/>
              <a:t/>
            </a:r>
            <a:br>
              <a:rPr dirty="0"/>
            </a:br>
            <a:r>
              <a:rPr lang="ru-RU" sz="1800" b="1" strike="noStrike" spc="-1" dirty="0">
                <a:solidFill>
                  <a:srgbClr val="4F6228"/>
                </a:solidFill>
                <a:latin typeface="Garamond"/>
                <a:ea typeface="DejaVu Sans"/>
              </a:rPr>
              <a:t>на 2022 год и на плановый период 2023 и 2024 годов, тыс. руб.</a:t>
            </a:r>
            <a:endParaRPr lang="ru-RU" sz="1800" b="0" strike="noStrike" spc="-1" dirty="0">
              <a:latin typeface="Arial"/>
            </a:endParaRPr>
          </a:p>
        </p:txBody>
      </p:sp>
      <p:graphicFrame>
        <p:nvGraphicFramePr>
          <p:cNvPr id="382" name="Table 2"/>
          <p:cNvGraphicFramePr/>
          <p:nvPr>
            <p:extLst>
              <p:ext uri="{D42A27DB-BD31-4B8C-83A1-F6EECF244321}">
                <p14:modId xmlns:p14="http://schemas.microsoft.com/office/powerpoint/2010/main" val="1821065403"/>
              </p:ext>
            </p:extLst>
          </p:nvPr>
        </p:nvGraphicFramePr>
        <p:xfrm>
          <a:off x="539640" y="1484640"/>
          <a:ext cx="8136720" cy="3465720"/>
        </p:xfrm>
        <a:graphic>
          <a:graphicData uri="http://schemas.openxmlformats.org/drawingml/2006/table">
            <a:tbl>
              <a:tblPr/>
              <a:tblGrid>
                <a:gridCol w="3988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69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698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28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50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1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№ пп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Наименование расходов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2022 год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2023 год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2024 год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4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1.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Программные расходы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4 411 763,6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4 191 739,9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4 450 433,5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4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2.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Непрограммные расходы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65 103,8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29 070,6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36 070,6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81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Удельный вес программных расходов в общей сумме расходов %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98,6</a:t>
                      </a:r>
                      <a:endParaRPr lang="ru-RU" sz="15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99,3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99,2</a:t>
                      </a:r>
                      <a:endParaRPr lang="ru-RU" sz="15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46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Итого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4 476 867,4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4 220 810,5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4 486 504,1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0752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88640"/>
            <a:ext cx="7920880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Основные задачи и приоритеты налоговой политики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на 2022 год и </a:t>
            </a:r>
            <a:b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на плановый период 2023 и 2024 годов</a:t>
            </a:r>
            <a:endParaRPr lang="ru-RU" altLang="ru-RU" sz="18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268760"/>
            <a:ext cx="8064896" cy="5328592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эффективной и стабильной налоговой системы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сбалансированности и создание условий для устойчивого исполнения бюджета города, увеличение налоговых и неналоговых доходов 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налогового администрирования, взаимодействие и совместная работа с администраторами доходов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 по противодействию уклонения от налогообложения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и развитие новых производств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и развитие среднего и малого предпринимательства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инвестиций, создание благоприятных условий для осуществления инвестиционной деятельности в городском округе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дополнительной социальной поддержки жителей городского округа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мониторинга и совершенствование системы налогообложения недвижимого имущества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существующей системы налоговых льгот, осуществление мониторинга эффективности налоговых льгот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недоимки по налогам и сборам, по арендным и иным платежам в бюджет городского округа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эффективного использования имущества, находящегося в муниципальной собственности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Недопущение снижения уровня поступления неналоговых платежей в бюджет городского округа</a:t>
            </a:r>
            <a:endParaRPr lang="en-US" altLang="ru-RU" sz="17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новых источников пополнения бюджета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5201498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ustomShape 1"/>
          <p:cNvSpPr/>
          <p:nvPr/>
        </p:nvSpPr>
        <p:spPr>
          <a:xfrm>
            <a:off x="467640" y="188640"/>
            <a:ext cx="8424360" cy="71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4F6228"/>
                </a:solidFill>
                <a:latin typeface="Garamond"/>
                <a:ea typeface="DejaVu Sans"/>
              </a:rPr>
              <a:t>Расходы бюджета городского округа Лобня по разделам на 2022 год </a:t>
            </a:r>
            <a:r>
              <a:rPr sz="1600" dirty="0"/>
              <a:t/>
            </a:r>
            <a:br>
              <a:rPr sz="1600" dirty="0"/>
            </a:br>
            <a:r>
              <a:rPr lang="ru-RU" sz="1600" b="1" strike="noStrike" spc="-1" dirty="0">
                <a:solidFill>
                  <a:srgbClr val="4F6228"/>
                </a:solidFill>
                <a:latin typeface="Garamond"/>
                <a:ea typeface="DejaVu Sans"/>
              </a:rPr>
              <a:t>и на плановый период 2023 и 2024 годов тыс. рублей</a:t>
            </a:r>
            <a:endParaRPr lang="ru-RU" sz="1600" b="0" strike="noStrike" spc="-1" dirty="0">
              <a:latin typeface="Arial"/>
            </a:endParaRPr>
          </a:p>
        </p:txBody>
      </p:sp>
      <p:graphicFrame>
        <p:nvGraphicFramePr>
          <p:cNvPr id="384" name="Table 2"/>
          <p:cNvGraphicFramePr/>
          <p:nvPr>
            <p:extLst>
              <p:ext uri="{D42A27DB-BD31-4B8C-83A1-F6EECF244321}">
                <p14:modId xmlns:p14="http://schemas.microsoft.com/office/powerpoint/2010/main" val="954966448"/>
              </p:ext>
            </p:extLst>
          </p:nvPr>
        </p:nvGraphicFramePr>
        <p:xfrm>
          <a:off x="395280" y="907920"/>
          <a:ext cx="8496720" cy="5989935"/>
        </p:xfrm>
        <a:graphic>
          <a:graphicData uri="http://schemas.openxmlformats.org/drawingml/2006/table">
            <a:tbl>
              <a:tblPr/>
              <a:tblGrid>
                <a:gridCol w="288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6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79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595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b="1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Наименование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b="1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РЗ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b="1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2022 год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b="1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Доля в общем объеме расходов %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b="1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2023 год</a:t>
                      </a:r>
                      <a:endParaRPr lang="ru-RU" sz="1300" b="0" strike="noStrike" spc="-1" dirty="0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b="1" strike="noStrike" spc="-1" dirty="0">
                          <a:solidFill>
                            <a:schemeClr val="bg1"/>
                          </a:solidFill>
                          <a:latin typeface="Times New Roman"/>
                          <a:ea typeface="DejaVu Sans"/>
                        </a:rPr>
                        <a:t>2024 год</a:t>
                      </a:r>
                      <a:endParaRPr lang="ru-RU" sz="1300" b="0" strike="noStrike" spc="-1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35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Общегосударственные вопросы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01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403 823,9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9,0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356 396,0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373 862,1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76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Национальная оборона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02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6 250,0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0,1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6 451,0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6 660,0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10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Национальная безопасность и правоохранительная деятельность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03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39 983,3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0,9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26 683,3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26 683,3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50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Национальная экономика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04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139 521,0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3,1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141 101,0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 147 250,0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71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Жилищно-коммунальное хозяйство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05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345 429,3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7,7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528 240,4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366 524,5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71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Охрана окружающей среды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06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1 085,0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0,1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1 085,0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1 085,0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47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Образование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07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3 123 839,2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69,7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2 733 068,3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3 083 373,8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18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Культура, кинематография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08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168 248,2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3,8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173 169,4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229 938,2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90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Здравоохранение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09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3 632,0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0,1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2 432,0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2 432,0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41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Социальная политика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10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113 870,9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2,5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119 582,9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115 562,2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71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Физическая культура и спорт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11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105 384,6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2,4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104 569,6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104 569,6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71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Средства массовой информации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12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5 200,0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0,1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5 200,0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5 200,0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607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Обслуживание государственного (муниципального) долга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13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20 600,0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0,5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22 831,6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23 363,4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71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Всего расходов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51120" marR="51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4 476 867,4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100,0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4 220 810,5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4 486 504,1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67779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CustomShape 1"/>
          <p:cNvSpPr/>
          <p:nvPr/>
        </p:nvSpPr>
        <p:spPr>
          <a:xfrm>
            <a:off x="611640" y="116640"/>
            <a:ext cx="8208360" cy="93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4F6228"/>
                </a:solidFill>
                <a:latin typeface="Garamond"/>
                <a:ea typeface="DejaVu Sans"/>
              </a:rPr>
              <a:t>Структура расходов бюджета городского округа Лобня</a:t>
            </a:r>
            <a:endParaRPr lang="ru-RU" sz="1800" b="0" strike="noStrike" spc="-1" dirty="0">
              <a:latin typeface="Arial"/>
            </a:endParaRPr>
          </a:p>
        </p:txBody>
      </p:sp>
      <p:graphicFrame>
        <p:nvGraphicFramePr>
          <p:cNvPr id="386" name="Объект 2"/>
          <p:cNvGraphicFramePr/>
          <p:nvPr>
            <p:extLst>
              <p:ext uri="{D42A27DB-BD31-4B8C-83A1-F6EECF244321}">
                <p14:modId xmlns:p14="http://schemas.microsoft.com/office/powerpoint/2010/main" val="3812795320"/>
              </p:ext>
            </p:extLst>
          </p:nvPr>
        </p:nvGraphicFramePr>
        <p:xfrm>
          <a:off x="611640" y="852120"/>
          <a:ext cx="7992360" cy="5528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7162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stomShape 1"/>
          <p:cNvSpPr/>
          <p:nvPr/>
        </p:nvSpPr>
        <p:spPr>
          <a:xfrm>
            <a:off x="341280" y="91080"/>
            <a:ext cx="8625600" cy="27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4F6228"/>
                </a:solidFill>
                <a:latin typeface="Garamond"/>
                <a:ea typeface="DejaVu Sans"/>
              </a:rPr>
              <a:t>Расходы бюджета городского округа Лобня по муниципальным программам, тыс. рублей</a:t>
            </a:r>
            <a:endParaRPr lang="ru-RU" sz="1600" b="0" strike="noStrike" spc="-1" dirty="0">
              <a:latin typeface="Arial"/>
            </a:endParaRPr>
          </a:p>
        </p:txBody>
      </p:sp>
      <p:graphicFrame>
        <p:nvGraphicFramePr>
          <p:cNvPr id="388" name="Table 2"/>
          <p:cNvGraphicFramePr/>
          <p:nvPr>
            <p:extLst>
              <p:ext uri="{D42A27DB-BD31-4B8C-83A1-F6EECF244321}">
                <p14:modId xmlns:p14="http://schemas.microsoft.com/office/powerpoint/2010/main" val="2690048977"/>
              </p:ext>
            </p:extLst>
          </p:nvPr>
        </p:nvGraphicFramePr>
        <p:xfrm>
          <a:off x="301676" y="370668"/>
          <a:ext cx="8704808" cy="6469380"/>
        </p:xfrm>
        <a:graphic>
          <a:graphicData uri="http://schemas.openxmlformats.org/drawingml/2006/table">
            <a:tbl>
              <a:tblPr/>
              <a:tblGrid>
                <a:gridCol w="43848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394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Наименование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Фактическое исполнение за 2020 год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План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 за 2021 год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Прогноз на 2022 год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Прогноз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на 2023 год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Прогноз на 2024 год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7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  МП "Здравоохранение»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5 691,8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9 266,6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9 328,0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8 128,0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8 128,0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5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МП «Культура»                  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160 184,7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211 757,4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210 656,7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215 410,1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272 179,9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1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МП «Образование»                    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1 809 072,0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1 868 668,4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1 962 923,8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1 955 155,5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1 941 457,9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4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МП «Социальная защита населения»                    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71 881,3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79 491,0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82 576,1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82 748,9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83 621,2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0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МП «Спорт»                    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99 780,0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96 637,5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104 824,6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104 009,6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104 009,6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3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МП  «Развитие сельского хозяйства»                    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913,8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2 380,0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2 173,0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2 173,0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2 173,0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7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МП  «Экология и окружающая среда»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1 241,7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1 925,4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1 085,0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1 085,0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1 085,0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6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МП «Безопасность и обеспечение безопасности жизнедеятельности населения»                    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37 025,7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41 613,1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45 957,2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32 657,2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32 657,2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7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МП  «Жилище»                    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18 415,1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41 495,2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22 420,0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27 536,0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22 643,0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08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МП  «Развитие инженерной инфраструктуры и энергоэффективности»   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23 107,2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11 683,0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6 905,0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6 905,0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6 905,0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6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МП «Предпринимательство»                    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1 500,0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1 500,0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1 000,0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1 000,0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1 000,0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9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МП  «Управление имуществом и муниципальными финансами»   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243 400,5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291 497,8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304 361,2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296 051,1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307 076,0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75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МП «Развитие институтов гражданского общества, повышение эффективности местного самоуправления и реализации молодежной политики»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19 608,9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26 887,4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19 153,6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18 592,6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18 773,6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85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  МП «Развитие и  функционирование дорожно-транспортного комплекса» 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123 590,7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130 654,0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125 697,0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127 047,0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133 196,0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07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  МП  «Цифровое  муниципальное образование» 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64 685,3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82 793,6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81 974,4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73 539,0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71 045,1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49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  МП «Архитектура и градостроительство»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379,3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478,0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494,0 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494,0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494,0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97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  МП «Формирование  современной комфортной городской среды» 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234 036,1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378 743,5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297 080,3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471 742,0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334 160,5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397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  МП «Строительство объектов  социальной инфраструктуры»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93 696,5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342 437,1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1 112 098,7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738 031,5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1 104 528,5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397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  МП «Переселение граждан из  аварийного жилищного фонда»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3 815,5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0,0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21 055,0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29 434,4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5 300,0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37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  Итого непрограммных расходов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34 235,1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50 991,3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65 103,8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29 070,6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36 070,6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378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  ВСЕГО РАСХОДОВ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3 046 261,2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3 6710 900,3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4 476 867,4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4 220 810,5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4 486 504,1</a:t>
                      </a: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3960" marR="3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4037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136904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Структура расходов бюджета по муниципальным программам</a:t>
            </a:r>
            <a:endParaRPr lang="ru-RU" altLang="ru-RU" sz="18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816849"/>
              </p:ext>
            </p:extLst>
          </p:nvPr>
        </p:nvGraphicFramePr>
        <p:xfrm>
          <a:off x="328474" y="1164201"/>
          <a:ext cx="8491998" cy="5112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127212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683640" y="2709000"/>
            <a:ext cx="8233560" cy="374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  <a:spcBef>
                <a:spcPts val="309"/>
              </a:spcBef>
            </a:pPr>
            <a:r>
              <a:rPr lang="ru-RU" sz="1550" b="1" i="1" strike="noStrike" spc="-1" dirty="0">
                <a:solidFill>
                  <a:srgbClr val="4F6228"/>
                </a:solidFill>
                <a:latin typeface="Times New Roman"/>
                <a:ea typeface="DejaVu Sans"/>
              </a:rPr>
              <a:t>Муниципальное казенное учреждение </a:t>
            </a:r>
            <a:r>
              <a:rPr lang="ru-RU" sz="1550" b="0" strike="noStrike" spc="-1" dirty="0">
                <a:solidFill>
                  <a:srgbClr val="4F6228"/>
                </a:solidFill>
                <a:latin typeface="Times New Roman"/>
                <a:ea typeface="DejaVu Sans"/>
              </a:rPr>
              <a:t>- муниципальное учреждение, осуществляющее оказание муниципальных услуг, выполнение работ и (или) исполнение муниципальных функций в целях обеспечения реализации предусмотренных законодательством Российской Федерации полномочий органов местного самоуправления, финансовое обеспечение деятельности которого осуществляется за счет средств бюджета городского округа на основании бюджетной сметы.</a:t>
            </a:r>
            <a:endParaRPr lang="ru-RU" sz="15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09"/>
              </a:spcBef>
            </a:pPr>
            <a:r>
              <a:rPr lang="ru-RU" sz="1550" b="1" i="1" strike="noStrike" spc="-1" dirty="0">
                <a:solidFill>
                  <a:srgbClr val="4F6228"/>
                </a:solidFill>
                <a:latin typeface="Times New Roman"/>
                <a:ea typeface="DejaVu Sans"/>
              </a:rPr>
              <a:t>Муниципальное бюджетное учреждение –</a:t>
            </a:r>
            <a:r>
              <a:rPr lang="ru-RU" sz="1550" b="0" strike="noStrike" spc="-1" dirty="0">
                <a:solidFill>
                  <a:srgbClr val="4F6228"/>
                </a:solidFill>
                <a:latin typeface="Times New Roman"/>
                <a:ea typeface="DejaVu Sans"/>
              </a:rPr>
              <a:t> некоммерческая организация, созданная органом исполнительной власти городского округа для выполнения работ, оказания услуг в целях обеспечения реализации полномочий городского округа в сферах образования, культуры, физической культуры и спорта , а также в иных сферах.</a:t>
            </a:r>
            <a:endParaRPr lang="ru-RU" sz="15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09"/>
              </a:spcBef>
            </a:pPr>
            <a:r>
              <a:rPr lang="ru-RU" sz="1550" b="1" i="1" strike="noStrike" spc="-1" dirty="0">
                <a:solidFill>
                  <a:srgbClr val="4F6228"/>
                </a:solidFill>
                <a:latin typeface="Times New Roman"/>
                <a:ea typeface="DejaVu Sans"/>
              </a:rPr>
              <a:t>Муниципальное автономное учреждение </a:t>
            </a:r>
            <a:r>
              <a:rPr lang="ru-RU" sz="1550" b="1" strike="noStrike" spc="-1" dirty="0">
                <a:solidFill>
                  <a:srgbClr val="4F6228"/>
                </a:solidFill>
                <a:latin typeface="Times New Roman"/>
                <a:ea typeface="DejaVu Sans"/>
              </a:rPr>
              <a:t>-</a:t>
            </a:r>
            <a:r>
              <a:rPr lang="ru-RU" sz="1550" b="0" strike="noStrike" spc="-1" dirty="0">
                <a:solidFill>
                  <a:srgbClr val="4F6228"/>
                </a:solidFill>
                <a:latin typeface="Times New Roman"/>
                <a:ea typeface="DejaVu Sans"/>
              </a:rPr>
              <a:t>некоммерческая организация, созданная муниципальным образованием для выполнения работ, оказания услуг в целях осуществления предусмотренных законодательством Российской Федерации полномочий органов местного самоуправления в сферах науки, образования, здравоохранения, культуры, социальной защиты, занятости населения, физической культуры и спорта</a:t>
            </a:r>
            <a:endParaRPr lang="ru-RU" sz="1550" b="0" strike="noStrike" spc="-1" dirty="0">
              <a:latin typeface="Arial"/>
            </a:endParaRPr>
          </a:p>
        </p:txBody>
      </p:sp>
      <p:sp>
        <p:nvSpPr>
          <p:cNvPr id="392" name="CustomShape 2"/>
          <p:cNvSpPr/>
          <p:nvPr/>
        </p:nvSpPr>
        <p:spPr>
          <a:xfrm>
            <a:off x="755640" y="1052640"/>
            <a:ext cx="8141040" cy="136728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4F6228"/>
                </a:solidFill>
                <a:latin typeface="Times New Roman"/>
                <a:ea typeface="DejaVu Sans"/>
              </a:rPr>
              <a:t>В городском округе Лобня осуществляют свою деятельность:</a:t>
            </a:r>
            <a:r>
              <a:rPr dirty="0"/>
              <a:t/>
            </a:r>
            <a:br>
              <a:rPr dirty="0"/>
            </a:br>
            <a:r>
              <a:rPr lang="ru-RU" sz="2000" b="1" strike="noStrike" spc="-1" dirty="0">
                <a:solidFill>
                  <a:srgbClr val="4F6228"/>
                </a:solidFill>
                <a:latin typeface="Times New Roman"/>
                <a:ea typeface="DejaVu Sans"/>
              </a:rPr>
              <a:t>- 6 казенных учреждений;</a:t>
            </a:r>
            <a:r>
              <a:rPr dirty="0"/>
              <a:t/>
            </a:r>
            <a:br>
              <a:rPr dirty="0"/>
            </a:br>
            <a:r>
              <a:rPr lang="ru-RU" sz="2000" b="1" strike="noStrike" spc="-1" dirty="0">
                <a:solidFill>
                  <a:srgbClr val="4F6228"/>
                </a:solidFill>
                <a:latin typeface="Times New Roman"/>
                <a:ea typeface="DejaVu Sans"/>
              </a:rPr>
              <a:t>- 46 бюджетных учреждений;</a:t>
            </a:r>
            <a:r>
              <a:rPr dirty="0"/>
              <a:t/>
            </a:r>
            <a:br>
              <a:rPr dirty="0"/>
            </a:br>
            <a:r>
              <a:rPr lang="ru-RU" sz="2000" b="1" strike="noStrike" spc="-1" dirty="0">
                <a:solidFill>
                  <a:srgbClr val="4F6228"/>
                </a:solidFill>
                <a:latin typeface="Times New Roman"/>
                <a:ea typeface="DejaVu Sans"/>
              </a:rPr>
              <a:t>- 7 автономных учреждений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393" name="CustomShape 3"/>
          <p:cNvSpPr/>
          <p:nvPr/>
        </p:nvSpPr>
        <p:spPr>
          <a:xfrm>
            <a:off x="226080" y="116640"/>
            <a:ext cx="8717040" cy="66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4F6228"/>
                </a:solidFill>
                <a:latin typeface="Garamond"/>
                <a:ea typeface="Times New Roman"/>
              </a:rPr>
              <a:t> </a:t>
            </a:r>
            <a:r>
              <a:rPr lang="ru-RU" sz="1800" b="1" strike="noStrike" spc="-1" dirty="0">
                <a:solidFill>
                  <a:srgbClr val="4F6228"/>
                </a:solidFill>
                <a:latin typeface="Garamond"/>
                <a:ea typeface="Times New Roman"/>
              </a:rPr>
              <a:t>Сведения о количестве муниципальных учреждений осуществляющих свою деятельность на территории  городского округа Лобня</a:t>
            </a:r>
            <a:endParaRPr lang="ru-RU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01957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roup 1"/>
          <p:cNvGrpSpPr/>
          <p:nvPr/>
        </p:nvGrpSpPr>
        <p:grpSpPr>
          <a:xfrm>
            <a:off x="179640" y="4221000"/>
            <a:ext cx="4247640" cy="2519640"/>
            <a:chOff x="179640" y="4221000"/>
            <a:chExt cx="4247640" cy="2519640"/>
          </a:xfrm>
        </p:grpSpPr>
        <p:sp>
          <p:nvSpPr>
            <p:cNvPr id="395" name="CustomShape 2"/>
            <p:cNvSpPr/>
            <p:nvPr/>
          </p:nvSpPr>
          <p:spPr>
            <a:xfrm>
              <a:off x="338400" y="4221000"/>
              <a:ext cx="4088880" cy="2519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396" name="CustomShape 3"/>
            <p:cNvSpPr/>
            <p:nvPr/>
          </p:nvSpPr>
          <p:spPr>
            <a:xfrm>
              <a:off x="179640" y="4365000"/>
              <a:ext cx="4247640" cy="2375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37160" tIns="20160" rIns="113760" bIns="20160">
              <a:noAutofit/>
            </a:bodyPr>
            <a:lstStyle/>
            <a:p>
              <a:pPr>
                <a:lnSpc>
                  <a:spcPct val="90000"/>
                </a:lnSpc>
                <a:spcAft>
                  <a:spcPts val="320"/>
                </a:spcAft>
              </a:pPr>
              <a:r>
                <a:rPr lang="ru-RU" sz="1600" b="1" strike="noStrike" spc="-1" dirty="0">
                  <a:solidFill>
                    <a:srgbClr val="4F6228"/>
                  </a:solidFill>
                  <a:latin typeface="Times New Roman"/>
                  <a:ea typeface="DejaVu Sans"/>
                </a:rPr>
                <a:t>Комитет по физической культуре, спорту и работе с молодежью Администрации городского округа Лобня:</a:t>
              </a:r>
              <a:endParaRPr lang="ru-RU" sz="1600" b="0" strike="noStrike" spc="-1" dirty="0">
                <a:latin typeface="Arial"/>
              </a:endParaRPr>
            </a:p>
            <a:p>
              <a:pPr marL="171360" lvl="1" indent="-170640">
                <a:lnSpc>
                  <a:spcPct val="90000"/>
                </a:lnSpc>
                <a:spcAft>
                  <a:spcPts val="320"/>
                </a:spcAft>
                <a:buClr>
                  <a:srgbClr val="4F6228"/>
                </a:buClr>
                <a:buFont typeface="Symbol"/>
                <a:buChar char=""/>
              </a:pPr>
              <a:r>
                <a:rPr lang="ru-RU" sz="1600" b="1" strike="noStrike" spc="-1" dirty="0">
                  <a:solidFill>
                    <a:srgbClr val="4F6228"/>
                  </a:solidFill>
                  <a:latin typeface="Times New Roman"/>
                  <a:ea typeface="DejaVu Sans"/>
                </a:rPr>
                <a:t>2</a:t>
              </a:r>
              <a:r>
                <a:rPr lang="ru-RU" sz="1600" b="0" strike="noStrike" spc="-1" dirty="0">
                  <a:solidFill>
                    <a:srgbClr val="4F6228"/>
                  </a:solidFill>
                  <a:latin typeface="Times New Roman"/>
                  <a:ea typeface="DejaVu Sans"/>
                </a:rPr>
                <a:t> бюджетных учреждения;</a:t>
              </a:r>
              <a:endParaRPr lang="ru-RU" sz="1600" b="0" strike="noStrike" spc="-1" dirty="0">
                <a:latin typeface="Arial"/>
              </a:endParaRPr>
            </a:p>
            <a:p>
              <a:pPr marL="171360" lvl="1" indent="-170640">
                <a:lnSpc>
                  <a:spcPct val="90000"/>
                </a:lnSpc>
                <a:spcAft>
                  <a:spcPts val="320"/>
                </a:spcAft>
                <a:buClr>
                  <a:srgbClr val="4F6228"/>
                </a:buClr>
                <a:buFont typeface="Symbol"/>
                <a:buChar char=""/>
              </a:pPr>
              <a:r>
                <a:rPr lang="ru-RU" sz="1600" b="1" strike="noStrike" spc="-1" dirty="0">
                  <a:solidFill>
                    <a:srgbClr val="4F6228"/>
                  </a:solidFill>
                  <a:latin typeface="Times New Roman"/>
                  <a:ea typeface="DejaVu Sans"/>
                </a:rPr>
                <a:t>3</a:t>
              </a:r>
              <a:r>
                <a:rPr lang="ru-RU" sz="1600" b="0" strike="noStrike" spc="-1" dirty="0">
                  <a:solidFill>
                    <a:srgbClr val="4F6228"/>
                  </a:solidFill>
                  <a:latin typeface="Times New Roman"/>
                  <a:ea typeface="DejaVu Sans"/>
                </a:rPr>
                <a:t> автономных учреждения.</a:t>
              </a:r>
              <a:endParaRPr lang="ru-RU" sz="1600" b="0" strike="noStrike" spc="-1" dirty="0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320"/>
                </a:spcAft>
              </a:pPr>
              <a:r>
                <a:rPr lang="ru-RU" sz="1600" b="1" strike="noStrike" spc="-1" dirty="0">
                  <a:solidFill>
                    <a:srgbClr val="4F6228"/>
                  </a:solidFill>
                  <a:latin typeface="Times New Roman"/>
                  <a:ea typeface="DejaVu Sans"/>
                </a:rPr>
                <a:t>Администрация городского округа Лобня:</a:t>
              </a:r>
              <a:endParaRPr lang="ru-RU" sz="1600" b="0" strike="noStrike" spc="-1" dirty="0">
                <a:latin typeface="Arial"/>
              </a:endParaRPr>
            </a:p>
            <a:p>
              <a:pPr marL="171360" lvl="1" indent="-170640">
                <a:lnSpc>
                  <a:spcPct val="90000"/>
                </a:lnSpc>
                <a:spcAft>
                  <a:spcPts val="320"/>
                </a:spcAft>
                <a:buClr>
                  <a:srgbClr val="4F6228"/>
                </a:buClr>
                <a:buFont typeface="Symbol"/>
                <a:buChar char=""/>
              </a:pPr>
              <a:r>
                <a:rPr lang="ru-RU" sz="1600" b="1" strike="noStrike" spc="-1" dirty="0">
                  <a:solidFill>
                    <a:srgbClr val="4F6228"/>
                  </a:solidFill>
                  <a:latin typeface="Times New Roman"/>
                  <a:ea typeface="DejaVu Sans"/>
                </a:rPr>
                <a:t>5</a:t>
              </a:r>
              <a:r>
                <a:rPr lang="ru-RU" sz="1600" b="0" strike="noStrike" spc="-1" dirty="0">
                  <a:solidFill>
                    <a:srgbClr val="4F6228"/>
                  </a:solidFill>
                  <a:latin typeface="Times New Roman"/>
                  <a:ea typeface="DejaVu Sans"/>
                </a:rPr>
                <a:t> казенных учреждений;</a:t>
              </a:r>
              <a:endParaRPr lang="ru-RU" sz="1600" b="0" strike="noStrike" spc="-1" dirty="0">
                <a:latin typeface="Arial"/>
              </a:endParaRPr>
            </a:p>
            <a:p>
              <a:pPr marL="171360" lvl="1" indent="-170640">
                <a:lnSpc>
                  <a:spcPct val="90000"/>
                </a:lnSpc>
                <a:spcAft>
                  <a:spcPts val="320"/>
                </a:spcAft>
                <a:buClr>
                  <a:srgbClr val="4F6228"/>
                </a:buClr>
                <a:buFont typeface="Symbol"/>
                <a:buChar char=""/>
              </a:pPr>
              <a:r>
                <a:rPr lang="ru-RU" sz="1600" b="1" strike="noStrike" spc="-1" dirty="0">
                  <a:solidFill>
                    <a:srgbClr val="4F6228"/>
                  </a:solidFill>
                  <a:latin typeface="Times New Roman"/>
                  <a:ea typeface="DejaVu Sans"/>
                </a:rPr>
                <a:t>1</a:t>
              </a:r>
              <a:r>
                <a:rPr lang="ru-RU" sz="1600" b="0" strike="noStrike" spc="-1" dirty="0">
                  <a:solidFill>
                    <a:srgbClr val="4F6228"/>
                  </a:solidFill>
                  <a:latin typeface="Times New Roman"/>
                  <a:ea typeface="DejaVu Sans"/>
                </a:rPr>
                <a:t> бюджетное учреждение.</a:t>
              </a:r>
              <a:endParaRPr lang="ru-RU" sz="1600" b="0" strike="noStrike" spc="-1" dirty="0">
                <a:latin typeface="Arial"/>
              </a:endParaRPr>
            </a:p>
          </p:txBody>
        </p:sp>
      </p:grpSp>
      <p:sp>
        <p:nvSpPr>
          <p:cNvPr id="397" name="CustomShape 4"/>
          <p:cNvSpPr/>
          <p:nvPr/>
        </p:nvSpPr>
        <p:spPr>
          <a:xfrm>
            <a:off x="4428000" y="1412640"/>
            <a:ext cx="4118760" cy="280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4F6228"/>
                </a:solidFill>
                <a:latin typeface="Times New Roman"/>
                <a:ea typeface="DejaVu Sans"/>
              </a:rPr>
              <a:t>Управление образования Администрации городского округа Лобня:</a:t>
            </a:r>
            <a:endParaRPr lang="ru-RU" sz="1600" b="0" strike="noStrike" spc="-1" dirty="0">
              <a:latin typeface="Arial"/>
            </a:endParaRPr>
          </a:p>
          <a:p>
            <a:pPr marL="457200" lvl="1" indent="-215640">
              <a:lnSpc>
                <a:spcPct val="100000"/>
              </a:lnSpc>
              <a:buClr>
                <a:srgbClr val="4F6228"/>
              </a:buClr>
              <a:buFont typeface="Symbol"/>
              <a:buChar char=""/>
            </a:pPr>
            <a:r>
              <a:rPr lang="ru-RU" sz="1600" b="1" strike="noStrike" spc="-1" dirty="0">
                <a:solidFill>
                  <a:srgbClr val="4F6228"/>
                </a:solidFill>
                <a:latin typeface="Times New Roman"/>
                <a:ea typeface="DejaVu Sans"/>
              </a:rPr>
              <a:t>1</a:t>
            </a:r>
            <a:r>
              <a:rPr lang="ru-RU" sz="1600" b="0" strike="noStrike" spc="-1" dirty="0">
                <a:solidFill>
                  <a:srgbClr val="4F6228"/>
                </a:solidFill>
                <a:latin typeface="Times New Roman"/>
                <a:ea typeface="DejaVu Sans"/>
              </a:rPr>
              <a:t> казенное учреждение;</a:t>
            </a:r>
            <a:endParaRPr lang="ru-RU" sz="1600" b="0" strike="noStrike" spc="-1" dirty="0">
              <a:latin typeface="Arial"/>
            </a:endParaRPr>
          </a:p>
          <a:p>
            <a:pPr marL="457200" lvl="1" indent="-215640">
              <a:lnSpc>
                <a:spcPct val="100000"/>
              </a:lnSpc>
              <a:buClr>
                <a:srgbClr val="4F6228"/>
              </a:buClr>
              <a:buFont typeface="Symbol"/>
              <a:buChar char=""/>
            </a:pPr>
            <a:r>
              <a:rPr lang="ru-RU" sz="1600" b="1" strike="noStrike" spc="-1" dirty="0">
                <a:solidFill>
                  <a:srgbClr val="4F6228"/>
                </a:solidFill>
                <a:latin typeface="Times New Roman"/>
                <a:ea typeface="DejaVu Sans"/>
              </a:rPr>
              <a:t>36</a:t>
            </a:r>
            <a:r>
              <a:rPr lang="ru-RU" sz="1600" b="0" strike="noStrike" spc="-1" dirty="0">
                <a:solidFill>
                  <a:srgbClr val="4F6228"/>
                </a:solidFill>
                <a:latin typeface="Times New Roman"/>
                <a:ea typeface="DejaVu Sans"/>
              </a:rPr>
              <a:t> бюджетных учреждений.</a:t>
            </a:r>
            <a:endParaRPr lang="ru-RU" sz="16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4F6228"/>
                </a:solidFill>
                <a:latin typeface="Times New Roman"/>
                <a:ea typeface="DejaVu Sans"/>
              </a:rPr>
              <a:t>Управление культуры Администрации городского округа Лобня</a:t>
            </a:r>
            <a:r>
              <a:rPr lang="ru-RU" sz="1600" b="0" strike="noStrike" spc="-1" dirty="0">
                <a:solidFill>
                  <a:srgbClr val="4F6228"/>
                </a:solidFill>
                <a:latin typeface="Times New Roman"/>
                <a:ea typeface="DejaVu Sans"/>
              </a:rPr>
              <a:t>:</a:t>
            </a:r>
            <a:endParaRPr lang="ru-RU" sz="1600" b="0" strike="noStrike" spc="-1" dirty="0">
              <a:latin typeface="Arial"/>
            </a:endParaRPr>
          </a:p>
          <a:p>
            <a:pPr marL="457200" lvl="1" indent="-215640">
              <a:lnSpc>
                <a:spcPct val="100000"/>
              </a:lnSpc>
              <a:buClr>
                <a:srgbClr val="4F6228"/>
              </a:buClr>
              <a:buFont typeface="Symbol"/>
              <a:buChar char=""/>
            </a:pPr>
            <a:r>
              <a:rPr lang="ru-RU" sz="1600" b="1" strike="noStrike" spc="-1" dirty="0">
                <a:solidFill>
                  <a:srgbClr val="4F6228"/>
                </a:solidFill>
                <a:latin typeface="Times New Roman"/>
                <a:ea typeface="DejaVu Sans"/>
              </a:rPr>
              <a:t>8</a:t>
            </a:r>
            <a:r>
              <a:rPr lang="ru-RU" sz="1600" b="0" strike="noStrike" spc="-1" dirty="0">
                <a:solidFill>
                  <a:srgbClr val="4F6228"/>
                </a:solidFill>
                <a:latin typeface="Times New Roman"/>
                <a:ea typeface="DejaVu Sans"/>
              </a:rPr>
              <a:t> бюджетных учреждений;</a:t>
            </a:r>
            <a:endParaRPr lang="ru-RU" sz="1600" b="0" strike="noStrike" spc="-1" dirty="0">
              <a:latin typeface="Arial"/>
            </a:endParaRPr>
          </a:p>
          <a:p>
            <a:pPr marL="457200" lvl="1" indent="-215640">
              <a:lnSpc>
                <a:spcPct val="100000"/>
              </a:lnSpc>
              <a:buClr>
                <a:srgbClr val="4F6228"/>
              </a:buClr>
              <a:buFont typeface="Symbol"/>
              <a:buChar char=""/>
            </a:pPr>
            <a:r>
              <a:rPr lang="ru-RU" sz="1600" b="1" strike="noStrike" spc="-1" dirty="0">
                <a:solidFill>
                  <a:srgbClr val="4F6228"/>
                </a:solidFill>
                <a:latin typeface="Times New Roman"/>
                <a:ea typeface="DejaVu Sans"/>
              </a:rPr>
              <a:t>4</a:t>
            </a:r>
            <a:r>
              <a:rPr lang="ru-RU" sz="1600" b="0" strike="noStrike" spc="-1" dirty="0">
                <a:solidFill>
                  <a:srgbClr val="4F6228"/>
                </a:solidFill>
                <a:latin typeface="Times New Roman"/>
                <a:ea typeface="DejaVu Sans"/>
              </a:rPr>
              <a:t> автономных учреждения.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98" name="CustomShape 5"/>
          <p:cNvSpPr/>
          <p:nvPr/>
        </p:nvSpPr>
        <p:spPr>
          <a:xfrm>
            <a:off x="338400" y="260640"/>
            <a:ext cx="820836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4F6228"/>
                </a:solidFill>
                <a:latin typeface="Garamond"/>
                <a:ea typeface="DejaVu Sans"/>
              </a:rPr>
              <a:t>Подведомственные учреждения  </a:t>
            </a: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4F6228"/>
                </a:solidFill>
                <a:latin typeface="Garamond"/>
                <a:ea typeface="DejaVu Sans"/>
              </a:rPr>
              <a:t>главных распорядителей бюджетных средств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399" name="Рисунок 1"/>
          <p:cNvPicPr/>
          <p:nvPr/>
        </p:nvPicPr>
        <p:blipFill>
          <a:blip r:embed="rId3" cstate="print"/>
          <a:stretch/>
        </p:blipFill>
        <p:spPr>
          <a:xfrm>
            <a:off x="338400" y="1463760"/>
            <a:ext cx="4282200" cy="2519640"/>
          </a:xfrm>
          <a:prstGeom prst="rect">
            <a:avLst/>
          </a:prstGeom>
          <a:ln>
            <a:noFill/>
          </a:ln>
        </p:spPr>
      </p:pic>
      <p:pic>
        <p:nvPicPr>
          <p:cNvPr id="400" name="Рисунок 2"/>
          <p:cNvPicPr/>
          <p:nvPr/>
        </p:nvPicPr>
        <p:blipFill>
          <a:blip r:embed="rId4" cstate="print"/>
          <a:srcRect t="1988" b="6004"/>
          <a:stretch/>
        </p:blipFill>
        <p:spPr>
          <a:xfrm>
            <a:off x="4686480" y="3983760"/>
            <a:ext cx="3830400" cy="26794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70633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1763640" y="188280"/>
            <a:ext cx="648000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4F6228"/>
                </a:solidFill>
                <a:latin typeface="Garamond"/>
                <a:ea typeface="DejaVu Sans"/>
              </a:rPr>
              <a:t>Образование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402" name="CustomShape 2"/>
          <p:cNvSpPr/>
          <p:nvPr/>
        </p:nvSpPr>
        <p:spPr>
          <a:xfrm>
            <a:off x="5076056" y="5578920"/>
            <a:ext cx="3816424" cy="1079640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561"/>
              </a:spcAft>
            </a:pPr>
            <a:r>
              <a:rPr lang="ru-RU" sz="1600" b="1" strike="noStrike" spc="-1" dirty="0">
                <a:solidFill>
                  <a:srgbClr val="4F6228"/>
                </a:solidFill>
                <a:latin typeface="Times New Roman"/>
                <a:ea typeface="DejaVu Sans"/>
              </a:rPr>
              <a:t>19 дошкольных учреждений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403" name="CustomShape 3"/>
          <p:cNvSpPr/>
          <p:nvPr/>
        </p:nvSpPr>
        <p:spPr>
          <a:xfrm>
            <a:off x="251520" y="2237400"/>
            <a:ext cx="3672408" cy="1140480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561"/>
              </a:spcAft>
            </a:pPr>
            <a:r>
              <a:rPr lang="ru-RU" sz="1600" b="1" strike="noStrike" spc="-1" dirty="0">
                <a:solidFill>
                  <a:srgbClr val="4F6228"/>
                </a:solidFill>
                <a:latin typeface="Times New Roman"/>
                <a:ea typeface="DejaVu Sans"/>
              </a:rPr>
              <a:t>13 общеобразовательных учреждений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404" name="CustomShape 4"/>
          <p:cNvSpPr/>
          <p:nvPr/>
        </p:nvSpPr>
        <p:spPr>
          <a:xfrm>
            <a:off x="251520" y="5589360"/>
            <a:ext cx="3888432" cy="1079640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561"/>
              </a:spcAft>
            </a:pPr>
            <a:r>
              <a:rPr lang="ru-RU" sz="1600" b="1" strike="noStrike" spc="-1" dirty="0">
                <a:solidFill>
                  <a:srgbClr val="4F6228"/>
                </a:solidFill>
                <a:latin typeface="Times New Roman"/>
                <a:ea typeface="DejaVu Sans"/>
              </a:rPr>
              <a:t>4 учреждения дополнительного образования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405" name="CustomShape 5"/>
          <p:cNvSpPr/>
          <p:nvPr/>
        </p:nvSpPr>
        <p:spPr>
          <a:xfrm>
            <a:off x="5076056" y="2237400"/>
            <a:ext cx="3816424" cy="1079640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561"/>
              </a:spcAft>
            </a:pPr>
            <a:r>
              <a:rPr lang="ru-RU" sz="1600" b="1" strike="noStrike" spc="-1" dirty="0">
                <a:solidFill>
                  <a:srgbClr val="4F6228"/>
                </a:solidFill>
                <a:latin typeface="Times New Roman"/>
                <a:ea typeface="DejaVu Sans"/>
              </a:rPr>
              <a:t>1 учреждение молодежной политики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406" name="CustomShape 6"/>
          <p:cNvSpPr/>
          <p:nvPr/>
        </p:nvSpPr>
        <p:spPr>
          <a:xfrm>
            <a:off x="395536" y="836640"/>
            <a:ext cx="8352928" cy="10792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376092"/>
                </a:solidFill>
                <a:latin typeface="Times New Roman"/>
                <a:ea typeface="DejaVu Sans"/>
              </a:rPr>
              <a:t>Расходы на образование в 2022 году 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376092"/>
                </a:solidFill>
                <a:latin typeface="Times New Roman"/>
                <a:ea typeface="DejaVu Sans"/>
              </a:rPr>
              <a:t>запланированы в объеме 3 123 839,2 тыс. руб.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376092"/>
                </a:solidFill>
                <a:latin typeface="Times New Roman"/>
                <a:ea typeface="DejaVu Sans"/>
              </a:rPr>
              <a:t>Оказание услуг в сфере образования осуществляют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407" name="CustomShape 7"/>
          <p:cNvSpPr/>
          <p:nvPr/>
        </p:nvSpPr>
        <p:spPr>
          <a:xfrm>
            <a:off x="2501640" y="2841480"/>
            <a:ext cx="3880440" cy="3213360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8442990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CustomShape 1"/>
          <p:cNvSpPr/>
          <p:nvPr/>
        </p:nvSpPr>
        <p:spPr>
          <a:xfrm>
            <a:off x="563760" y="1168920"/>
            <a:ext cx="8317800" cy="47998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4F6228"/>
                </a:solidFill>
                <a:latin typeface="Times New Roman"/>
                <a:ea typeface="DejaVu Sans"/>
              </a:rPr>
              <a:t>Расходы на культуру в 2022 году запланированы в сумме 168 248,2 тыс. рублей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4F6228"/>
                </a:solidFill>
                <a:latin typeface="Times New Roman"/>
                <a:ea typeface="DejaVu Sans"/>
              </a:rPr>
              <a:t>Основные направления расходов в сфере культуры:</a:t>
            </a:r>
            <a:endParaRPr lang="ru-RU" sz="18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4F6228"/>
              </a:buClr>
              <a:buFont typeface="Wingdings" charset="2"/>
              <a:buChar char=""/>
            </a:pPr>
            <a:r>
              <a:rPr lang="ru-RU" sz="1800" b="0" strike="noStrike" spc="-1" dirty="0">
                <a:solidFill>
                  <a:srgbClr val="4F6228"/>
                </a:solidFill>
                <a:latin typeface="Times New Roman"/>
                <a:ea typeface="DejaVu Sans"/>
              </a:rPr>
              <a:t>создание условий для обеспечения жителей городского округа услугами организаций культуры, </a:t>
            </a:r>
            <a:endParaRPr lang="ru-RU" sz="18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4F6228"/>
              </a:buClr>
              <a:buFont typeface="Wingdings" charset="2"/>
              <a:buChar char=""/>
            </a:pPr>
            <a:r>
              <a:rPr lang="ru-RU" sz="1800" b="0" strike="noStrike" spc="-1" dirty="0">
                <a:solidFill>
                  <a:srgbClr val="4F6228"/>
                </a:solidFill>
                <a:latin typeface="Times New Roman"/>
                <a:ea typeface="DejaVu Sans"/>
              </a:rPr>
              <a:t>организация библиотечного обслуживания населения,</a:t>
            </a:r>
            <a:endParaRPr lang="ru-RU" sz="18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4F6228"/>
              </a:buClr>
              <a:buFont typeface="Wingdings" charset="2"/>
              <a:buChar char=""/>
            </a:pPr>
            <a:r>
              <a:rPr lang="ru-RU" sz="1800" b="0" strike="noStrike" spc="-1" dirty="0">
                <a:solidFill>
                  <a:srgbClr val="4F6228"/>
                </a:solidFill>
                <a:latin typeface="Times New Roman"/>
                <a:ea typeface="DejaVu Sans"/>
              </a:rPr>
              <a:t> комплектование обеспечения сохранности библиотечных фондов библиотек городского округа, </a:t>
            </a:r>
            <a:endParaRPr lang="ru-RU" sz="18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4F6228"/>
              </a:buClr>
              <a:buFont typeface="Wingdings" charset="2"/>
              <a:buChar char=""/>
            </a:pPr>
            <a:r>
              <a:rPr lang="ru-RU" sz="1800" b="0" strike="noStrike" spc="-1" dirty="0">
                <a:solidFill>
                  <a:srgbClr val="4F6228"/>
                </a:solidFill>
                <a:latin typeface="Times New Roman"/>
                <a:ea typeface="DejaVu Sans"/>
              </a:rPr>
              <a:t>создание условий для организации досуга на территории городского округа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409" name="CustomShape 2"/>
          <p:cNvSpPr/>
          <p:nvPr/>
        </p:nvSpPr>
        <p:spPr>
          <a:xfrm>
            <a:off x="755640" y="548640"/>
            <a:ext cx="777600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4F6228"/>
                </a:solidFill>
                <a:latin typeface="Garamond"/>
                <a:ea typeface="DejaVu Sans"/>
              </a:rPr>
              <a:t>Основные направления расходов в сфере культуры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410" name="Рисунок 1"/>
          <p:cNvPicPr/>
          <p:nvPr/>
        </p:nvPicPr>
        <p:blipFill>
          <a:blip r:embed="rId3" cstate="print"/>
          <a:stretch/>
        </p:blipFill>
        <p:spPr>
          <a:xfrm>
            <a:off x="2411760" y="3717032"/>
            <a:ext cx="4477200" cy="283424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81621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CustomShape 1"/>
          <p:cNvSpPr/>
          <p:nvPr/>
        </p:nvSpPr>
        <p:spPr>
          <a:xfrm>
            <a:off x="611640" y="1412640"/>
            <a:ext cx="7992000" cy="474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lang="ru-RU" sz="1600" b="1" strike="noStrike" spc="-1" dirty="0">
                <a:solidFill>
                  <a:srgbClr val="4F6228"/>
                </a:solidFill>
                <a:latin typeface="Times New Roman"/>
                <a:ea typeface="Calibri"/>
              </a:rPr>
              <a:t>Расходы на физическую культуру и спорт в 2022 году запланированы в сумме         105 384,6 тыс. рублей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lang="ru-RU" sz="1600" b="0" strike="noStrike" spc="-1" dirty="0">
                <a:solidFill>
                  <a:srgbClr val="4F6228"/>
                </a:solidFill>
                <a:latin typeface="Times New Roman"/>
                <a:ea typeface="Calibri"/>
              </a:rPr>
              <a:t>Основные направления расходов в сфере физической культуры и спорта:</a:t>
            </a:r>
            <a:endParaRPr lang="ru-RU" sz="1600" b="0" strike="noStrike" spc="-1" dirty="0">
              <a:latin typeface="Arial"/>
            </a:endParaRPr>
          </a:p>
          <a:p>
            <a:pPr marL="285840" indent="-285120" algn="just">
              <a:lnSpc>
                <a:spcPct val="107000"/>
              </a:lnSpc>
              <a:spcAft>
                <a:spcPts val="799"/>
              </a:spcAft>
              <a:buClr>
                <a:srgbClr val="4F6228"/>
              </a:buClr>
              <a:buFont typeface="Arial"/>
              <a:buChar char="•"/>
            </a:pPr>
            <a:r>
              <a:rPr lang="ru-RU" sz="1600" b="0" strike="noStrike" spc="-1" dirty="0">
                <a:solidFill>
                  <a:srgbClr val="4F6228"/>
                </a:solidFill>
                <a:latin typeface="Times New Roman"/>
                <a:ea typeface="Calibri"/>
              </a:rPr>
              <a:t> вовлечение жителей города Лобня в систематические занятия физической культурой и спортом,</a:t>
            </a:r>
            <a:endParaRPr lang="ru-RU" sz="1600" b="0" strike="noStrike" spc="-1" dirty="0">
              <a:latin typeface="Arial"/>
            </a:endParaRPr>
          </a:p>
          <a:p>
            <a:pPr marL="285840" indent="-285120" algn="just">
              <a:lnSpc>
                <a:spcPct val="107000"/>
              </a:lnSpc>
              <a:spcAft>
                <a:spcPts val="799"/>
              </a:spcAft>
              <a:buClr>
                <a:srgbClr val="4F6228"/>
              </a:buClr>
              <a:buFont typeface="Arial"/>
              <a:buChar char="•"/>
            </a:pPr>
            <a:r>
              <a:rPr lang="ru-RU" sz="1600" b="0" strike="noStrike" spc="-1" dirty="0">
                <a:solidFill>
                  <a:srgbClr val="4F6228"/>
                </a:solidFill>
                <a:latin typeface="Times New Roman"/>
                <a:ea typeface="Calibri"/>
              </a:rPr>
              <a:t> создание условий для инвалидов и лиц с ограниченными возможностями здоровья заниматься физической культурой и спортом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endParaRPr lang="ru-RU" sz="1600" b="0" strike="noStrike" spc="-1" dirty="0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endParaRPr lang="ru-RU" sz="1600" b="0" strike="noStrike" spc="-1" dirty="0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endParaRPr lang="ru-RU" sz="1600" b="0" strike="noStrike" spc="-1" dirty="0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endParaRPr lang="ru-RU" sz="1600" b="0" strike="noStrike" spc="-1" dirty="0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endParaRPr lang="ru-RU" sz="1600" b="0" strike="noStrike" spc="-1" dirty="0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endParaRPr lang="ru-RU" sz="1600" b="0" strike="noStrike" spc="-1" dirty="0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endParaRPr lang="ru-RU" sz="1600" b="0" strike="noStrike" spc="-1" dirty="0">
              <a:latin typeface="Arial"/>
            </a:endParaRPr>
          </a:p>
        </p:txBody>
      </p:sp>
      <p:sp>
        <p:nvSpPr>
          <p:cNvPr id="412" name="CustomShape 2"/>
          <p:cNvSpPr/>
          <p:nvPr/>
        </p:nvSpPr>
        <p:spPr>
          <a:xfrm>
            <a:off x="1187640" y="260280"/>
            <a:ext cx="6731640" cy="93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4F6228"/>
                </a:solidFill>
                <a:latin typeface="Garamond"/>
                <a:ea typeface="DejaVu Sans"/>
              </a:rPr>
              <a:t>Основные направления расходов </a:t>
            </a:r>
            <a:r>
              <a:rPr dirty="0"/>
              <a:t/>
            </a:r>
            <a:br>
              <a:rPr dirty="0"/>
            </a:br>
            <a:r>
              <a:rPr lang="ru-RU" sz="2000" b="1" strike="noStrike" spc="-1" dirty="0">
                <a:solidFill>
                  <a:srgbClr val="4F6228"/>
                </a:solidFill>
                <a:latin typeface="Garamond"/>
                <a:ea typeface="DejaVu Sans"/>
              </a:rPr>
              <a:t>в сфере физической культуры и спорта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413" name="Рисунок 1"/>
          <p:cNvPicPr/>
          <p:nvPr/>
        </p:nvPicPr>
        <p:blipFill>
          <a:blip r:embed="rId3" cstate="print"/>
          <a:stretch/>
        </p:blipFill>
        <p:spPr>
          <a:xfrm>
            <a:off x="1810080" y="3675240"/>
            <a:ext cx="5797800" cy="2702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23346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6FCD349-1B43-45DF-83FF-A5177E6E964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7700" y="2276873"/>
            <a:ext cx="4626525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4" name="CustomShape 1"/>
          <p:cNvSpPr/>
          <p:nvPr/>
        </p:nvSpPr>
        <p:spPr>
          <a:xfrm>
            <a:off x="755640" y="116640"/>
            <a:ext cx="7992000" cy="107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4F6228"/>
                </a:solidFill>
                <a:latin typeface="Garamond"/>
                <a:ea typeface="DejaVu Sans"/>
              </a:rPr>
              <a:t>Расходы на жилищно-коммунальное хозяйство  в 2022 году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415" name="CustomShape 2"/>
          <p:cNvSpPr/>
          <p:nvPr/>
        </p:nvSpPr>
        <p:spPr>
          <a:xfrm>
            <a:off x="72000" y="1052736"/>
            <a:ext cx="8531640" cy="13308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281"/>
              </a:spcBef>
            </a:pPr>
            <a:r>
              <a:rPr lang="ru-RU" sz="1400" b="1" strike="noStrike" spc="-1" dirty="0">
                <a:solidFill>
                  <a:srgbClr val="4F6228"/>
                </a:solidFill>
                <a:latin typeface="Times New Roman"/>
                <a:ea typeface="DejaVu Sans"/>
              </a:rPr>
              <a:t>Жилищное хозяйство  50 033,5 тыс. рублей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1"/>
              </a:spcBef>
            </a:pPr>
            <a:r>
              <a:rPr lang="ru-RU" sz="1400" b="0" strike="noStrike" spc="-1" dirty="0">
                <a:solidFill>
                  <a:srgbClr val="4F6228"/>
                </a:solidFill>
                <a:latin typeface="Times New Roman"/>
                <a:ea typeface="DejaVu Sans"/>
              </a:rPr>
              <a:t>Взнос в Фонд капитального ремонта общего имущества многоквартирных домов, за помещения, находящиеся в муниципальной собственности  Оснащение МКД общедомовыми приборами учета энергетических ресурсов и воды Проведение капитального ремонта МКД  Мероприятие по переселению граждан из аварийного жилого фонда  </a:t>
            </a:r>
            <a:endParaRPr lang="ru-RU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61"/>
              </a:spcBef>
            </a:pPr>
            <a:endParaRPr lang="ru-RU" sz="1400" b="0" strike="noStrike" spc="-1" dirty="0">
              <a:latin typeface="Arial"/>
            </a:endParaRPr>
          </a:p>
        </p:txBody>
      </p:sp>
      <p:sp>
        <p:nvSpPr>
          <p:cNvPr id="417" name="CustomShape 4"/>
          <p:cNvSpPr/>
          <p:nvPr/>
        </p:nvSpPr>
        <p:spPr>
          <a:xfrm>
            <a:off x="323640" y="5240160"/>
            <a:ext cx="4022280" cy="115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4F6228"/>
                </a:solidFill>
                <a:latin typeface="Times New Roman"/>
                <a:ea typeface="DejaVu Sans"/>
              </a:rPr>
              <a:t>Коммунальное хозяйство   6 014,0 тыс. рублей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4F6228"/>
                </a:solidFill>
                <a:latin typeface="Times New Roman"/>
                <a:ea typeface="DejaVu Sans"/>
              </a:rPr>
              <a:t>Разработка, актуализация схем водоснабжения и водоотведения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4F6228"/>
                </a:solidFill>
                <a:latin typeface="Times New Roman"/>
                <a:ea typeface="DejaVu Sans"/>
              </a:rPr>
              <a:t>Строительство и реконструкция объектов коммунальной  инфраструктуры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18" name="CustomShape 5"/>
          <p:cNvSpPr/>
          <p:nvPr/>
        </p:nvSpPr>
        <p:spPr>
          <a:xfrm>
            <a:off x="4856760" y="5013000"/>
            <a:ext cx="4142520" cy="179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4F6228"/>
                </a:solidFill>
                <a:latin typeface="Times New Roman"/>
                <a:ea typeface="DejaVu Sans"/>
              </a:rPr>
              <a:t>Благоустройство  289 381,7 тыс. рублей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4F6228"/>
                </a:solidFill>
                <a:latin typeface="Times New Roman"/>
                <a:ea typeface="DejaVu Sans"/>
              </a:rPr>
              <a:t>Ремонт старых, устройство новых тротуаров и пешеходных зон, велодорожек, автопарковок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4F6228"/>
                </a:solidFill>
                <a:latin typeface="Times New Roman"/>
                <a:ea typeface="DejaVu Sans"/>
              </a:rPr>
              <a:t>Санитарное содержание территории города 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4F6228"/>
                </a:solidFill>
                <a:latin typeface="Times New Roman"/>
                <a:ea typeface="DejaVu Sans"/>
              </a:rPr>
              <a:t>Благоустройство общественных территорий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4F6228"/>
                </a:solidFill>
                <a:latin typeface="Times New Roman"/>
                <a:ea typeface="DejaVu Sans"/>
              </a:rPr>
              <a:t>Обустройство  и содержание дворовых территорий, включая установку и модернизацию детских игровых, спортивных  и иных площадок</a:t>
            </a:r>
            <a:endParaRPr lang="ru-RU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2697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848872" cy="79208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Нормативы зачисления налогов в бюджет,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уплачиваемые физическими лицами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762055"/>
              </p:ext>
            </p:extLst>
          </p:nvPr>
        </p:nvGraphicFramePr>
        <p:xfrm>
          <a:off x="4139952" y="3140968"/>
          <a:ext cx="3839468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Объект 3"/>
          <p:cNvGraphicFramePr>
            <a:graphicFrameLocks/>
          </p:cNvGraphicFramePr>
          <p:nvPr/>
        </p:nvGraphicFramePr>
        <p:xfrm>
          <a:off x="467544" y="1556792"/>
          <a:ext cx="8085584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0" name="Объект 3"/>
          <p:cNvGraphicFramePr>
            <a:graphicFrameLocks/>
          </p:cNvGraphicFramePr>
          <p:nvPr/>
        </p:nvGraphicFramePr>
        <p:xfrm>
          <a:off x="683568" y="3140968"/>
          <a:ext cx="331236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2402963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CustomShape 1"/>
          <p:cNvSpPr/>
          <p:nvPr/>
        </p:nvSpPr>
        <p:spPr>
          <a:xfrm>
            <a:off x="539640" y="324000"/>
            <a:ext cx="8046360" cy="58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4F6228"/>
                </a:solidFill>
                <a:latin typeface="Garamond"/>
                <a:ea typeface="DejaVu Sans"/>
              </a:rPr>
              <a:t>Расходы на дорожное хозяйство в 2022 году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420" name="CustomShape 2"/>
          <p:cNvSpPr/>
          <p:nvPr/>
        </p:nvSpPr>
        <p:spPr>
          <a:xfrm>
            <a:off x="5220000" y="4005000"/>
            <a:ext cx="3887640" cy="112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7000"/>
          </a:bodyPr>
          <a:lstStyle/>
          <a:p>
            <a:pPr>
              <a:lnSpc>
                <a:spcPct val="100000"/>
              </a:lnSpc>
              <a:spcBef>
                <a:spcPts val="380"/>
              </a:spcBef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r>
              <a:rPr lang="ru-RU" sz="1900" b="0" strike="noStrike" spc="-1" dirty="0">
                <a:solidFill>
                  <a:srgbClr val="4F6228"/>
                </a:solidFill>
                <a:latin typeface="Times New Roman"/>
                <a:ea typeface="DejaVu Sans"/>
              </a:rPr>
              <a:t>Ремонт автомобильных дорог  </a:t>
            </a:r>
            <a:endParaRPr lang="ru-RU" sz="19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r>
              <a:rPr lang="ru-RU" sz="1900" b="0" strike="noStrike" spc="-1" dirty="0">
                <a:solidFill>
                  <a:srgbClr val="4F6228"/>
                </a:solidFill>
                <a:latin typeface="Times New Roman"/>
                <a:ea typeface="DejaVu Sans"/>
              </a:rPr>
              <a:t>45 467,00 тыс. рублей.</a:t>
            </a:r>
            <a:endParaRPr lang="ru-RU" sz="19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lang="ru-RU" sz="19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lang="ru-RU" sz="19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lang="ru-RU" sz="1900" b="0" strike="noStrike" spc="-1" dirty="0">
              <a:latin typeface="Arial"/>
            </a:endParaRPr>
          </a:p>
        </p:txBody>
      </p:sp>
      <p:sp>
        <p:nvSpPr>
          <p:cNvPr id="422" name="CustomShape 4"/>
          <p:cNvSpPr/>
          <p:nvPr/>
        </p:nvSpPr>
        <p:spPr>
          <a:xfrm>
            <a:off x="107640" y="1735920"/>
            <a:ext cx="457164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4F6228"/>
                </a:solidFill>
                <a:latin typeface="Times New Roman"/>
                <a:ea typeface="DejaVu Sans"/>
              </a:rPr>
              <a:t>Содержание и ямочный ремонт автомобильных дорог  69 500,0 тыс. рублей.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423" name="CustomShape 5"/>
          <p:cNvSpPr/>
          <p:nvPr/>
        </p:nvSpPr>
        <p:spPr>
          <a:xfrm>
            <a:off x="71640" y="2925000"/>
            <a:ext cx="424764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4F6228"/>
                </a:solidFill>
                <a:latin typeface="Times New Roman"/>
                <a:ea typeface="DejaVu Sans"/>
              </a:rPr>
              <a:t>Ремонт асфальтового покрытия дворовых территорий 16 765,4 тыс. рублей.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424" name="CustomShape 6"/>
          <p:cNvSpPr/>
          <p:nvPr/>
        </p:nvSpPr>
        <p:spPr>
          <a:xfrm>
            <a:off x="5220000" y="5229360"/>
            <a:ext cx="381564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4F6228"/>
                </a:solidFill>
                <a:latin typeface="Times New Roman"/>
                <a:ea typeface="DejaVu Sans"/>
              </a:rPr>
              <a:t>Обеспечение безопасности движения  4 000,0 тыс. рублей.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19B361D-88A8-4FEA-A9DD-58887DBA40E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807" y="3733532"/>
            <a:ext cx="4571640" cy="2835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8AE402C-529E-4CAA-A87F-B9FB5A99447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2820" y="1323532"/>
            <a:ext cx="4398161" cy="25140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83693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52928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«Здравоохранение»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916464"/>
              </p:ext>
            </p:extLst>
          </p:nvPr>
        </p:nvGraphicFramePr>
        <p:xfrm>
          <a:off x="467544" y="1412776"/>
          <a:ext cx="8208000" cy="345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2110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06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24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взрослого населения, прошедшего диспансеризацию, от общего числа взрослого населения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21,1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0" lang="ru-RU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0" lang="ru-RU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0" lang="ru-RU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0" lang="ru-RU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прикрепленного населения к медицинским организациям на территории округа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Жилье – медикам, нуждающихся в обеспечении жильем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41593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683568" y="404665"/>
            <a:ext cx="7560840" cy="648072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«Культура»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734155"/>
              </p:ext>
            </p:extLst>
          </p:nvPr>
        </p:nvGraphicFramePr>
        <p:xfrm>
          <a:off x="467544" y="1340768"/>
          <a:ext cx="8280782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1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78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85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78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78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3811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4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778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роста числа пользователей муниципальных библиотек Московской области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14 050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15 750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15 750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16 537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17 363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00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посещений организаций культуры по отношению к уровню 2017 года (в части посещений библиотек)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0,96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1,04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1,09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1,14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1,19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8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посещений библиотек (на 1 жителя в год) (комплектование книжных фондов муниципальных общедоступных библиотек)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посещений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0,96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1,04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1,09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1,14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1,19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158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посещений культурных мероприятий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единиц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367,654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401,743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367,654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367,654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361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посещений организаций культуры (профессиональных театров) по отношению к 2017 году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 «Камерная сцена») / Театр «Куклы и люди» 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по отношению к базовому значению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348/213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150/210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151/211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152/212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200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праздничных и культурно-массовых мероприятий, в т.ч. творческих фестивалей и конкурсов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4214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848872" cy="576064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«Культура»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9546510"/>
              </p:ext>
            </p:extLst>
          </p:nvPr>
        </p:nvGraphicFramePr>
        <p:xfrm>
          <a:off x="467360" y="1340767"/>
          <a:ext cx="8352000" cy="4986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77707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02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Соотношение средней заработной платы работников учреждений культуры к среднемесячной начисленной заработной плате наемных работников в организациях, у индивидуальных предпринимателей и физических лиц (среднемесячному доходу от трудовой деятельности) в Московской области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(реконструированных) и капитально отремонтированных объектов организаций культуры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480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реконструированных и (или) капитально отремонтированных региональных и муниципальных детских школ искусств по видам искусств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29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организаций культуры, получивших современное оборудование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267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5 до 18 лет, охваченных дополнительным образованием сферы культуры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62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7 до 15 лет, обучающихся по предпрофессиональным программам в области искусств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2028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755576" y="332657"/>
            <a:ext cx="7704856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«Культура»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8523473"/>
              </p:ext>
            </p:extLst>
          </p:nvPr>
        </p:nvGraphicFramePr>
        <p:xfrm>
          <a:off x="467544" y="1196751"/>
          <a:ext cx="8316000" cy="5118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3077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95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76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архивных документов, 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архиве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40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архивных фондов муниципального архива, внесенных в общеотраслевую базу данных «Архивный фонд», от общего количества архивных фондов, хранящихся в муниципальном архиве 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42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архивных документов, переведенных в электронно-цифровую форму, от общего количества документов, находящихся на хранении в муниципальном архиве муниципального образования 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670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субвенции бюджету муниципального образования Московской области на обеспечение переданных государственных полномочий по временному хранению, комплектованию, учету и использованию архивных документов, относящихся к собственности Московской области и временно хранящихся в муниципальном архиве, освоенная бюджетом муниципального образования Московской области в общей сумме указанной субвенции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95,5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49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посетителей </a:t>
                      </a:r>
                      <a:b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парков культуры и отдыха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88873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04856" cy="720080"/>
          </a:xfrm>
        </p:spPr>
        <p:txBody>
          <a:bodyPr>
            <a:norm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«Образование»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4618943"/>
              </p:ext>
            </p:extLst>
          </p:nvPr>
        </p:nvGraphicFramePr>
        <p:xfrm>
          <a:off x="467544" y="1052735"/>
          <a:ext cx="8352000" cy="5256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45753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36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355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 дошкольного образования для детей в возрасте от трех до семи лет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575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 дошкольного образования для детей в возрасте </a:t>
                      </a:r>
                      <a:b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3-х лет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72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области, всего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985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Созданы дополнительные места в субъектах Российской Федерации для детей в возрасте от 1,5 до 3 лет любой направленности в организациях, осуществляющих образова-тельную деятельность (за исключением государственных и муниципальных), и у индивидуальных предпринимателей, осуществляющих образовательную деятельность по образовательным программам дошкольного образования, в том числе адаптированным, и присмотр и уход за детьми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320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детей в возрасте от 1,5 до 7 лет, направленных и зачисленных в течение соответствующего финансового года в Единой информационной системе "Зачисление в ДОУ" на созданные дополнительные места в организациях по присмотру и уходу за детьми, расположенных в микрорайонах с наибольшей очередностью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6277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36904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«Образование»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9891643"/>
              </p:ext>
            </p:extLst>
          </p:nvPr>
        </p:nvGraphicFramePr>
        <p:xfrm>
          <a:off x="539551" y="986792"/>
          <a:ext cx="8279993" cy="5497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27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94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08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67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67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67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67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5116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7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25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112,6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112,6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408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образования для детей с ограниченными возможностями здоровья. Обновление материально - технической базы в организациях, осуществляющих образовательную деятельность исключительно по адаптированным основным общеобразовательным программам (нарастающим итогом)</a:t>
                      </a:r>
                      <a:endParaRPr kumimoji="0" lang="ru-RU" alt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94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выпускников текущего года, набравших 220 баллов и более по 3 предметам, к общему количеству выпускников текущего года, сдававших ЕГЭ по 3 и более предметам</a:t>
                      </a:r>
                      <a:endParaRPr kumimoji="0" lang="ru-RU" alt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30,59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13,79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14,19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687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обучающихся, получающих начальное общее образование в государственных и муниципальных образовательных организациях, получающих бесплатное горячее питание, к общему количеству обучающихся, получающих начальное общее образование в государственных и муниципальных образовательных организациях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94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90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5 до 18 лет, охваченных дополнительным образованием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46,76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83,4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83,4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0532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648072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«Социальная защита населения»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5608686"/>
              </p:ext>
            </p:extLst>
          </p:nvPr>
        </p:nvGraphicFramePr>
        <p:xfrm>
          <a:off x="395535" y="1268760"/>
          <a:ext cx="8352000" cy="5012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36603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5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бедности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2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Активное долголетие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88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доступных для инвалидов и других маломобильных групп населения приоритетных объектов социальной, транспортной, инженерной инфраструктуры в общем количестве муниципальных приоритетных объектов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77,8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79,8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81,8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83,8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59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детей-инвалидов в возрасте от 1,5 года до 7 лет, охваченных дошкольным образованием, в общей численности детей-инвалидов такого возраста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84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детей-инвалидов в возрасте от 5 до 18 лет, получающих дополнительное образование, в общей численности </a:t>
                      </a:r>
                      <a:b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детей-инвалидов такого возраста.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064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детей-инвалидов, которы созданы условия для получения качественного начального общего, основного общего, среднего общего образования, в общей численности детей-инвалидов школьного возраста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493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охваченных отдыхом и оздоровлением, в общей численности детей в возрасте от 7 до 15 лет, подлежащих оздоровлению.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7331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358657"/>
              </p:ext>
            </p:extLst>
          </p:nvPr>
        </p:nvGraphicFramePr>
        <p:xfrm>
          <a:off x="467543" y="1052738"/>
          <a:ext cx="8387999" cy="5403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9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13475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7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68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находящихся в трудной жизненной ситуации, охваченных отдыхом и оздоровлением, в общей численности детей в возрасте от 7 до 15 лет, находящихся в трудной жизненной ситуации, подлежащих оздоровлению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55,9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29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пострадавших в результате несчастных случаев со смертельным исходом, связанных с производством, в расчете на 1000 работающих (организаций, занятых в экономике муниципального образования)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промилле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0,062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0,061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0,060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0,059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26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 НКО, которым оказана поддержка органами местного самоуправления всего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45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расходов, направляемых на предоставление субсидий СО НКО, в общем объеме расходов бюджета городского округа Лобня на социальную сферу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76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 НКО, которым оказана  финансовая поддержка органами местного самоуправления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75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 НКО, которым оказана имущественная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органами местного самоуправления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42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предоставленной органами местного самоуправления площади на льготных условиях или в безвозмездное пользование СО НКО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2520,6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2114,1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2114,1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2114,1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2114,1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34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 НКО, которым оказана консультационная поддержка органами местного самоуправления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695E5DD1-AA2A-4DF9-AC37-B2D97B5B97BF}"/>
              </a:ext>
            </a:extLst>
          </p:cNvPr>
          <p:cNvSpPr txBox="1">
            <a:spLocks/>
          </p:cNvSpPr>
          <p:nvPr/>
        </p:nvSpPr>
        <p:spPr>
          <a:xfrm>
            <a:off x="467544" y="404664"/>
            <a:ext cx="8280920" cy="864096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800" b="1" cap="none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</a:t>
            </a:r>
          </a:p>
          <a:p>
            <a:pPr algn="ctr"/>
            <a:r>
              <a:rPr lang="ru-RU" altLang="ru-RU" sz="1800" b="1" cap="none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«Социальная защита населения»</a:t>
            </a:r>
          </a:p>
        </p:txBody>
      </p:sp>
    </p:spTree>
    <p:extLst>
      <p:ext uri="{BB962C8B-B14F-4D97-AF65-F5344CB8AC3E}">
        <p14:creationId xmlns:p14="http://schemas.microsoft.com/office/powerpoint/2010/main" val="369542236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«Спорт»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736668"/>
              </p:ext>
            </p:extLst>
          </p:nvPr>
        </p:nvGraphicFramePr>
        <p:xfrm>
          <a:off x="467544" y="1052737"/>
          <a:ext cx="8352000" cy="5112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1616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7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48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18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cap="none" normalizeH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жителей муниципального образования Московской области, систематически занимающихся физической культурой и спортом, в общей численности населения Муниципального образования Московской области в возрасте 3-79 лет</a:t>
                      </a:r>
                      <a:endParaRPr kumimoji="0" lang="en-US" sz="1200" b="0" i="0" u="none" strike="noStrike" cap="none" normalizeH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40,5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52,5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51,7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4071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обеспеченности граждан спортивными сооружениями исходя из единовременной пропускной способности объектов спорта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29,0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30,5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;宋体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31,0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;宋体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31,5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;宋体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32,0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;宋体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42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cap="none" normalizeH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Доступные спортивные площадки. Доля спортивных площадок, управляемых в соответствии со стандартом их использования</a:t>
                      </a:r>
                      <a:endParaRPr kumimoji="0" lang="en-US" sz="1200" b="0" i="0" u="none" strike="noStrike" cap="none" normalizeH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98,25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2345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cap="none" normalizeH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населения, проживающих в муниципальном образовании Московской области</a:t>
                      </a:r>
                      <a:endParaRPr kumimoji="0" lang="en-US" sz="1200" b="0" i="0" u="none" strike="noStrike" cap="none" normalizeH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74071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использования существующих объектов спорта (отношение фактической посещаемости к нормативной пропускной способности)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97,0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386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массовых, официальных физкультурных и спортивных мероприятий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;宋体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;宋体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;宋体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;宋体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415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768752" cy="79208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Информация о налоговых льготах и ставках налогов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736702"/>
              </p:ext>
            </p:extLst>
          </p:nvPr>
        </p:nvGraphicFramePr>
        <p:xfrm>
          <a:off x="467545" y="1268760"/>
          <a:ext cx="8208912" cy="4456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61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302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  <a:endParaRPr lang="ru-RU" sz="125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ставки</a:t>
                      </a:r>
                      <a:endParaRPr lang="ru-RU" sz="125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Нормативно-правовой акт</a:t>
                      </a:r>
                    </a:p>
                  </a:txBody>
                  <a:tcPr marL="91423" marR="91423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налоговых и неналоговых доходов</a:t>
                      </a:r>
                      <a:endParaRPr lang="ru-RU" sz="125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2387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1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0,3%  в отношении земельных участков:</a:t>
                      </a:r>
                    </a:p>
                    <a:p>
                      <a:pPr algn="just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отнесенных к землям сельскохозяйственного назначения или к землям в составе зон сельскохозяйственного использования в населенных пунктах и используемых для сельскохозяйственного производства;</a:t>
                      </a:r>
                    </a:p>
                    <a:p>
                      <a:pPr algn="just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занятых жилищным фондом и объектами инженерной инфраструктуры жилищно-коммунального комплекса (за исключением доли в праве на земельный участок, приходящейся на объект, не относящийся к жилищному фонду и к объектам инженерной инфраструктуры жилищно-коммунального комплекса) или приобретенных (предоставленных) для жилищного строительства;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ru-RU" sz="11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приобретенных (предоставленных) для ведения личного подсобного хозяйства, садоводства или огородничества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just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ограниченных в обороте в соответствии с законодательством Российской Федерации, предоставленных для обеспечения обороны, безопасности и таможенных нужд.</a:t>
                      </a:r>
                    </a:p>
                    <a:p>
                      <a:pPr algn="just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1,5%  в отношении прочих земельных участков</a:t>
                      </a:r>
                      <a:r>
                        <a:rPr lang="ru-RU" sz="12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5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Совета депутатов городского округа Лобня Московской области от 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24 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ноября 2020 г.      № 214/64 «Об установлении земельного налога на территории городского округа Лобня»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25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2022г.   12,8%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2021г.   12,5%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2020г.   12,9%</a:t>
                      </a:r>
                    </a:p>
                    <a:p>
                      <a:pPr algn="ctr"/>
                      <a:endParaRPr lang="ru-RU" sz="125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43947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80920" cy="432048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«Спорт»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9867075"/>
              </p:ext>
            </p:extLst>
          </p:nvPr>
        </p:nvGraphicFramePr>
        <p:xfrm>
          <a:off x="467544" y="1268760"/>
          <a:ext cx="8352000" cy="3695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07054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8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009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жителей муниципального образования Московской области, выполнивших нормативы испытаний (тестов) Всероссийского комплекса «Готов к труду и обороне» (ГТО), в общей численности населения, принявшего участие в испытаниях (тестах)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30,3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30,9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31,2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31,3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71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 и студентов муниципального образования Московской области, выполнивших нормативы Всероссийского физкультурно-спортивного комплекса «Готов к труду и обороне» (ГТО), в общей численности обучающихся и студентов, принявших участие в сдаче нормативов Всероссийского физкультурно-спортивного комплекса «Готов к труду и обороне» (ГТО)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50,3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50,9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51,2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51,3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7744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установленных (отремонтированных, модернизированных) плоскостных спортивных сооружений в муниципальных образованиях Московской области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38475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15200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«Развитие сельского хозяйства»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237771"/>
              </p:ext>
            </p:extLst>
          </p:nvPr>
        </p:nvGraphicFramePr>
        <p:xfrm>
          <a:off x="395824" y="1340768"/>
          <a:ext cx="8352640" cy="2281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19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652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75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земель, обработанных от борщевика Сосновского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 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56,23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отловленных собак без владельцев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16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экспорта продукции АПК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долл. США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9 537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8 567,98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15 080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16 110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5536" y="4077072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«Экология и окружающая среда»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992046"/>
              </p:ext>
            </p:extLst>
          </p:nvPr>
        </p:nvGraphicFramePr>
        <p:xfrm>
          <a:off x="406800" y="4725144"/>
          <a:ext cx="8352000" cy="1585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7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05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37153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56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425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исследований состояния окружающей среды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71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экологических мероприятий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59190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«Безопасность»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6479267"/>
              </p:ext>
            </p:extLst>
          </p:nvPr>
        </p:nvGraphicFramePr>
        <p:xfrm>
          <a:off x="467544" y="1052735"/>
          <a:ext cx="8244000" cy="5184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75697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419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общего количества преступлений, совершенных на территории муниципального образования, не менее чем на 5% ежегодно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преступлений, динамика в %</a:t>
                      </a:r>
                      <a:endParaRPr lang="en-US" altLang="en-US" sz="11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931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799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759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664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социально значимых объектов (учреждений), оборудованных в целях антитеррористической защищенности средствами безопасности 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83,8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89,2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94,6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5644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граждан, принимающих участие в деятельности народных дружин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5644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доли несовершеннолетних в общем числе лиц, совершивших преступления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27402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отремонтированных зданий (помещений), занимаемых территориальными подразделениями ведомств, осуществляющих деятельность по обеспечению соблюдения законности, правопорядка и безопасности на территории Московской области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27402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общего количества видеокамер, введенных в эксплуатацию в систему технологического обеспечения региональной общественной безопасности и оперативного управления «Безопасный регион», не менее чем на 5 % ежегодно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единицы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462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608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534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25166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52928" cy="50405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«Безопасность»</a:t>
            </a: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291345"/>
              </p:ext>
            </p:extLst>
          </p:nvPr>
        </p:nvGraphicFramePr>
        <p:xfrm>
          <a:off x="467544" y="980728"/>
          <a:ext cx="8352000" cy="5544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6553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9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64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числа лиц, состоящих на диспансерном наблюдении с диагнозом «Употребление наркотиков с вредными последствиями»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6467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уровня вовлеченности населения в незаконный оборот наркотиков на 100 тыс. населения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на 100 тыс. населения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73,1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87,1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85,1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83,1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81,1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6467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уровня криминогенности наркомании на 100 тыс. человек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buNone/>
                      </a:pPr>
                      <a:r>
                        <a:rPr kumimoji="0" lang="ru-RU" altLang="en-US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на 100 тыс. населения</a:t>
                      </a:r>
                      <a:endParaRPr kumimoji="0" lang="en-US" altLang="en-US" sz="1200" b="0" i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65,3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87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Благоустроим кладбища «Доля кладбищ, соответствующих Региональному стандарту»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66,67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66,67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3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Инвентаризация мест захоронений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940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транспортировок умерших в морг с мест обнаружения или происшествия для производства судебно-медицинской экспертизы, произведенных в соответствии с установленными требованиями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1951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 готовности муниципального звена Московской областной системы предупреждения и ликвидации чрезвычайным ситуациям к действиям по предназначению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52849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«Безопасность»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552007"/>
              </p:ext>
            </p:extLst>
          </p:nvPr>
        </p:nvGraphicFramePr>
        <p:xfrm>
          <a:off x="395536" y="1052736"/>
          <a:ext cx="8352000" cy="532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6343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32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 органом местного самоуправления муниципального образования полномочия по обеспечению безопасности людей на воде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en-US" altLang="en-US" sz="12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2414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уровня безопасности людей на водных объектах, расположенных на территории муниципального образования Московской области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49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среднего времени совместного реагирования нескольких экстренных оперативных служб на обращения населения по единому номеру «112» на территории городского округа Лобня Московской области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9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процента покрытия, системой централизованного оповещения и информирования при чрезвычайных ситуациях или угрозе их возникновения, населения на территории городского округа Лобня Московской области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90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степени пожарной защищенности городского округа Лобня Московской области, по отношению к </a:t>
                      </a:r>
                      <a:r>
                        <a:rPr lang="ru-RU" sz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базовому периоду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2019 года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53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прироста степени обеспеченности запасами материально-технических, продовольственных, медицинских и иных средств для целей гражданской обороны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55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степени готовности к использованию по предназначению защитных сооружений и иных объектов ГО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26125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52928" cy="50405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«Жилище»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75901"/>
              </p:ext>
            </p:extLst>
          </p:nvPr>
        </p:nvGraphicFramePr>
        <p:xfrm>
          <a:off x="392636" y="1052735"/>
          <a:ext cx="8424000" cy="5033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83196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9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31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ввода индивидуального жилищного строительства, построенного населением за счет собственных и (или) кредитных средств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тыс.кв.м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6429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семей, улучшивших  жилищные условия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5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молодых семей, получивших свидетельство о праве на получение социальной выплаты 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lnSpc>
                          <a:spcPct val="90000"/>
                        </a:lnSpc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18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 подпрограммы, получивших финансовую помощь, предоставляемую для погашения основной части долга по ипотечному жилищному кредиту (I этап)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552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детей-сирот и детей, оставшихся без попечения родителей, лиц из числа детей-сирот и детей, оставшихся без попечения родителей, состоящих на учете на получение жилого помещения, включая лиц в возрасте от 23 лет и старше, обеспеченных жилыми помещениями за отчетный год, в общей численности детей-сирот и детей, оставшихся без попечения родителей, лиц из числа детей-сирот и детей, оставшихся без попечения родителей, включенных в список детей-сирот и детей, оставшихся без попечения родителей, лиц из их числа, которые подлежат обеспечению жилыми помещениями в отчетном году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028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детей-сирот и детей, оставшихся без попечения родителей, лиц из  числа детей-сирот и детей, оставшихся без попечения родителей,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 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42630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«Развитие инженерной инфраструктуры и энергоэффективности»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143193"/>
              </p:ext>
            </p:extLst>
          </p:nvPr>
        </p:nvGraphicFramePr>
        <p:xfrm>
          <a:off x="468472" y="1412776"/>
          <a:ext cx="8352000" cy="460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51246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7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81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актуализированных схем теплоснабжения, водоснабжения и водоотведения, программ комплексного развития коммунальной инфраструктуры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73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и восстановленных объектов </a:t>
                      </a:r>
                      <a:r>
                        <a:rPr lang="ru-RU" sz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коммунальной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инфраструктуры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42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зданий, строений, сооружений муниципальной собственности, соответствующих нормальному уровню энергетической эффективности и выше (А, В, С, D)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05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99,1</a:t>
                      </a:r>
                      <a:endParaRPr lang="ru-RU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490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Бережливый учет- оснащенность многоквартирных домов общедомовыми приборами учета 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74,63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75,32 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83,55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95,03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4901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многоквартирных домов с присвоенными  классами энергоэффективности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5,99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13,17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13,17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80038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80920" cy="648072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«Предпринимательство»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858352"/>
              </p:ext>
            </p:extLst>
          </p:nvPr>
        </p:nvGraphicFramePr>
        <p:xfrm>
          <a:off x="468472" y="1052736"/>
          <a:ext cx="8352000" cy="5256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0242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60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2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инвестиций, привлеченных в основной капитал (без учета бюджетных инвестиций), на душу населения</a:t>
                      </a:r>
                      <a:endParaRPr lang="ru-RU" sz="12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2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25,22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37,27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39,4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43,2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34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  <a:endParaRPr lang="ru-RU" sz="12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52126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(индекс роста) физического объема инвестиций в основной капитал, за исключением инвестиций инфраструктурных монополий (федеральные проекты) и бюджетных ассигнований федерального бюджета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83,2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86,1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90,8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82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рабочих мест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82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обоснованных, частично обоснованных жалоб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42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несостоявшихся закупок от общего количества конкурентных закупок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16,28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61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общей экономии денежных средств по результатам определения поставщиков (подрядчиков, исполнителей)</a:t>
                      </a:r>
                      <a:endParaRPr lang="ru-RU" altLang="en-US" sz="1200" b="0" noProof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6,13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182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закупок среди субъектов малого предпринимательства, социально ориентированных некоммерческих организаций 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60,78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44218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стоимости контрактов, заключенных с единственным поставщиком по несостоявшимся закупкам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4039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«Предпринимательство»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593089"/>
              </p:ext>
            </p:extLst>
          </p:nvPr>
        </p:nvGraphicFramePr>
        <p:xfrm>
          <a:off x="409575" y="1052737"/>
          <a:ext cx="8352000" cy="5184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83926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0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683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общей экономии денежных средств по результатам осуществления конкурентных закупок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22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количество участников состоявшихся закупок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3,33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1209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реализованных требований Стандарта развития конкуренции в муниципальном образовании Московской области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0308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16,95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17,04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17,26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18,35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212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субъектов малого и </a:t>
                      </a:r>
                      <a:r>
                        <a:rPr lang="ru-RU" sz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предпринимательства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расчете на 10 тыс. человек населения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409,41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418,44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427,78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435,26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584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l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Малый бизнес большого региона. Прирост количества субъектов малого и среднего предпринимательства на 10 тыс. населения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79,8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3,36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83934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вновь созданных субъектов малого и среднего бизнеса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33032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самозанятых граждан, зафиксировавших свой статус, с учетом введения налогового режима для самозанятых, нарастающим итогом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2 375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520733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«Предпринимательство»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357938"/>
              </p:ext>
            </p:extLst>
          </p:nvPr>
        </p:nvGraphicFramePr>
        <p:xfrm>
          <a:off x="539552" y="1124744"/>
          <a:ext cx="8244000" cy="385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58093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1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63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населения площадью торговых объектов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кв.м/1000 человек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1 213,5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1 280,0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1 281,0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1 282,0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1 282,0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14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площадей торговых объектов 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кв.м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47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посадочных мест на объектах общественного питания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4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Посадочные места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6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рабочих мест на объектах бытового обслуживания 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4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Рабочие места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712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ОДС, соответствующих требованиям, нормам и стандартам действующего законодательства, от общего количества ОДС 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4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47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обращений по вопросу защиты прав потребителей от общего количества поступивших обращений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4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97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5832648" cy="72008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Информация о налоговых льготах и ставках налогов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679921"/>
              </p:ext>
            </p:extLst>
          </p:nvPr>
        </p:nvGraphicFramePr>
        <p:xfrm>
          <a:off x="467544" y="1268760"/>
          <a:ext cx="8207374" cy="5001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06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  <a:endParaRPr lang="ru-RU" sz="125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ставки</a:t>
                      </a:r>
                      <a:endParaRPr lang="ru-RU" sz="125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 -правовой акт</a:t>
                      </a:r>
                    </a:p>
                  </a:txBody>
                  <a:tcPr marL="91423" marR="91423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налоговых и неналоговых доходов</a:t>
                      </a:r>
                      <a:endParaRPr lang="ru-RU" sz="125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507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1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случае если к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адастровая стоимость объекта не превышает 300 млн. рублей: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квартира, комната - 0,1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жилой дом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незавершенного строительства в случае, если проектируемым назначением таких объектов является жилой дом,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единые недвижимые комплексы, в состав которых входит хотя бы один жилой дом,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гаражи и машино-места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хозяйственные строения или сооружения, площадь каждого из которых превышает 50 квадратных метров и которые расположены на земельных участках, предоставленных для ведения личного подсобного, дачного хозяйства, огородничества, садоводства или индивидуального жилищного строительства,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объектов налогообложения, включенных в перечень, определяемый в соответствии с пунктом 7 статьи 378.2 Налогового кодекса Российской Федерации, в отношении объектов налогообложения, предусмотренных абзацем вторым пункта 10 статьи 378.2 Налогового кодекса Российской Федерации,</a:t>
                      </a:r>
                      <a:r>
                        <a:rPr lang="ru-RU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 процента.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 налогообложения, кадастровая стоимость каждого из которых превышает 300 млн. рублей, - 2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прочих объектов налогообложения - 0,5 процента.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Совета депутатов городского округа Лобня Московской области от 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24 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ноября 2020 г.    № 215/64 «Об установлении налога на имущество физических лиц на территории городского округа Лобня»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2022г.   4,4%</a:t>
                      </a:r>
                    </a:p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2021г.   4,4%</a:t>
                      </a:r>
                    </a:p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2020г.   4,5%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96899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«Управление имуществом и муниципальными финансами»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3080589"/>
              </p:ext>
            </p:extLst>
          </p:nvPr>
        </p:nvGraphicFramePr>
        <p:xfrm>
          <a:off x="438556" y="1196752"/>
          <a:ext cx="8352000" cy="51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5105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4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79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62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работы по взысканию задолженности по арендной плате за муниципальное имущество и землю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666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доходов в бюджет муниципального образования от распоряжения земельными участками, государственная собственность на которые не разграничена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62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доходов в бюджет муниципального образования от распоряжения муниципальным имуществом и землей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82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земельных участков многодетным семьям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82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использования земель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82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Исключение незаконных решений по земле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639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объектов недвижимого имущества, поставленных на ГКУ по результатам МЗК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59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земельного налога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97008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sym typeface="+mn-ea"/>
              </a:rPr>
              <a:t>«Управление имуществом и муниципальными финансами»</a:t>
            </a:r>
            <a:endParaRPr lang="ru-RU" altLang="ru-RU" sz="18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281323"/>
              </p:ext>
            </p:extLst>
          </p:nvPr>
        </p:nvGraphicFramePr>
        <p:xfrm>
          <a:off x="396464" y="1340768"/>
          <a:ext cx="8352000" cy="439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7037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01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96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проведенных аукционов на право заключения договоров аренды земельных участков для субъектов малого и среднего предпринимательства к общему количеству таких торгов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610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служащих, прошедших обучение по программам профессиональной переподготовки и повышения квалификации в соответствии с муниципальным заказом, от общего числа муниципальных служащих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объема муниципального долга городского округа Лобня к годовому объему доходов бюджета городского округа Лобня без учета безвозмездных поступлений и (или) поступлений налоговых доходов по дополнительным нормативам отчислений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≤50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≤50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≤50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≤50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≤50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объема расходов на обслуживание муниципального долга к объему расходов бюджета муниципального образования, за исключением объема расходов, которые осуществляются за счет субвенций, предоставляемых из бюджета бюджетной системы РФ (статья 111 БК РФ)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≤15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≤15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≤15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≤15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≤15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168588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80920" cy="936104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«Развитие институтов гражданского общества, повышение  эффективности местного самоуправления и реализации молодежной политики»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6699083"/>
              </p:ext>
            </p:extLst>
          </p:nvPr>
        </p:nvGraphicFramePr>
        <p:xfrm>
          <a:off x="468272" y="1340768"/>
          <a:ext cx="8352000" cy="3687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19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40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76064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52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 населения в средствах массовой информации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174,6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174,6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174,6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информированности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 в социальных сетях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незаконных рекламных конструкций, установленных на территории муниципального образования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задолженности в муниципальный бюджет по платежам за установку и эксплуатацию рекламных конструкций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молодежи, задействованной в мероприятиях по вовлечению в творческую деятельность, от общего числа молодежи муниципального образования, 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35494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936104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«Развитие и функционирование дорожно-транспортного комплекса»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266041"/>
              </p:ext>
            </p:extLst>
          </p:nvPr>
        </p:nvGraphicFramePr>
        <p:xfrm>
          <a:off x="396464" y="1412776"/>
          <a:ext cx="8352000" cy="302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43657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3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21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l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погибших в дорожно-транспортных происшествиях, человек на 100 тысяч населения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чел./100 тыс. населения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1,81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0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(капитальный ремонт) сети автомобильных дорог общего пользования местного значения (оценивается на конец года)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км/ тыс.кв.м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26,36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16,226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3619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27,00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3619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27,00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3619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27,00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3619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парковочного пространства на улично-дорожной сети (оценивается на конец года)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машино места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35 409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</a:t>
                      </a:r>
                      <a:endParaRPr kumimoji="0" lang="ru-RU" alt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</a:t>
                      </a:r>
                      <a:endParaRPr kumimoji="0" lang="ru-RU" alt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</a:t>
                      </a:r>
                      <a:endParaRPr kumimoji="0" lang="ru-RU" altLang="ru-RU" sz="120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расписания на автобусных маршрутах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90488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936104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«Цифровое муниципальное образование»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3636468"/>
              </p:ext>
            </p:extLst>
          </p:nvPr>
        </p:nvGraphicFramePr>
        <p:xfrm>
          <a:off x="423607" y="1052737"/>
          <a:ext cx="8352000" cy="5328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2375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7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имеющих доступ к получению государственных и муниципальных услуг по принципу «одного окна» по месту пребывания, в том числе в МФЦ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37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удовлетворенности граждан качеством предоставления государственных и муниципальных услуг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37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время ожидания в очереди  для получения государственных (муниципальных) услуг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минута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96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заявителей МФЦ, ожидающих в очереди более 11 минут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96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требований комфортности и доступности МФЦ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71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рабочих мест, обеспеченных необходимым компьютерным оборудованием и услугами связи в соответствии с требованиями нормативных правовых актов Московской области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7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Стоимостная доля закупаемого и (или) арендуемого ОМСУ муниципального образования Московской области отечественного программного обеспечения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469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защищенных по требованиям безопасности информации информационных систем, используемых ОМСУ муниципального образования Московской области, в соответствии с категорией обрабатываемой информации, а также персональных компьютеров, используемых на рабочих местах работников, обеспеченных антивирусным программным обеспечением с регулярным обновлением соответствующих баз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28777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8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«Цифровое муниципальное образование»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122607"/>
              </p:ext>
            </p:extLst>
          </p:nvPr>
        </p:nvGraphicFramePr>
        <p:xfrm>
          <a:off x="434386" y="1124746"/>
          <a:ext cx="8352000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45074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63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работников ОМСУ муниципального образования Московской области, обеспеченных средствами электронной подписи в соответствии с установленными требованиями</a:t>
                      </a:r>
                      <a:endParaRPr kumimoji="0" lang="ru-RU" altLang="ru-RU" sz="115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186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документов служебной переписки ОМСУ муниципального образования Московской области и их подведомственных учреждений с ЦИОГВ и ГО Московской области, подведомственными ЦИОГВ и ГО Московской области организациями и учреждениями, не содержащих персональные данные и конфиденциальные сведения и направляемых исключительно в электронном виде с использованием МСЭД и средств электронной подписи</a:t>
                      </a:r>
                      <a:endParaRPr kumimoji="0" lang="ru-RU" altLang="ru-RU" sz="115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проникновения ЕСИА муниципальном образовании Московской области</a:t>
                      </a:r>
                      <a:endParaRPr lang="en-US" altLang="en-US" sz="115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79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Качественные услуги – Доля муниципальных (государственных) услуг, по которым нарушены регламентные сроки</a:t>
                      </a:r>
                      <a:endParaRPr kumimoji="0" lang="ru-RU" altLang="ru-RU" sz="115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4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63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Удобные услуги – Доля муниципальных (государственных) услуг, по которым заявления поданы в электронном виде через региональный портал государственных и муниципальных услуг</a:t>
                      </a:r>
                      <a:endParaRPr kumimoji="0" lang="ru-RU" altLang="ru-RU" sz="115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4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Повторные обращения – Доля обращений, поступивших на портал «Добродел», по которым поступили повторные обращения</a:t>
                      </a:r>
                      <a:endParaRPr lang="en-US" altLang="en-US" sz="115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sz="1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Отложенные решения – Доля отложенных решений от числа ответов, предоставленных на портале «Добродел» (два и более раз.)</a:t>
                      </a:r>
                      <a:endParaRPr lang="en-US" altLang="en-US" sz="115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Ответь вовремя – Доля жалоб, поступивших на портал «Добродел», по которым нарушен срок подготовки ответа</a:t>
                      </a:r>
                      <a:endParaRPr lang="en-US" altLang="en-US" sz="115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13518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36904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«Цифровое муниципальное образование»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3855618"/>
              </p:ext>
            </p:extLst>
          </p:nvPr>
        </p:nvGraphicFramePr>
        <p:xfrm>
          <a:off x="432195" y="1052736"/>
          <a:ext cx="8388000" cy="5396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69596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0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114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государственных и муниципальных образовательных организаций, реализующих программы начального общего, основного общего, среднего общего образования, в учебных классах которых обеспечена возможность беспроводного широкополосного доступа к информаци-онно-телекоммуникационной сети "Интернет" по технологии WiFi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720"/>
                        </a:spcAft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28,42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720"/>
                        </a:spcAft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720"/>
                        </a:spcAft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720"/>
                        </a:spcAft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933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общеобразовательных организаций в муниципальном образовании Московской области, подключенных к сети Интернет на скорости: для общеобразовательных организаций, расположенных в городских населенных пунктах – не менее 100 Мбит/с;</a:t>
                      </a:r>
                      <a:b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общеобразовательных организаций, расположенных в сельских населенных пунктах, – не менее 50 Мбит/с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26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многоквартирных домов, имеющих возможность пользоваться услугами проводного и мобильного доступа в информационно-телекоммуникационную сеть Интернет на скорости не менее 1 Мбит/с, предоставляемыми не менее чем 2 операторами связи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72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87,2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72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87,4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72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72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87,7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8082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учреждений культуры, обеспеченных доступом в информационно-телекоммуникационную сеть Интернет на скорости:</a:t>
                      </a:r>
                    </a:p>
                    <a:p>
                      <a:pPr indent="0">
                        <a:buNone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учреждений культуры, расположенных в городских населенных пунктах, – не менее 50 Мбит/с; для учреждений культуры, расположенных в сельских населенных пунктах, – не менее 10 Мбит/с***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26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организации оснащены (обновили) компьютерным, мультимедийным, презентационным оборудованием и программным обеспечением в рамках эксперимента по модернизации начального общего, основного общего и среднего общего образования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720"/>
                        </a:spcAft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53,85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720"/>
                        </a:spcAft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76,93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720"/>
                        </a:spcAft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720"/>
                        </a:spcAft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07907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7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«Архитектура и градостроительство</a:t>
            </a: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sym typeface="+mn-ea"/>
              </a:rPr>
              <a:t>»</a:t>
            </a:r>
            <a:endParaRPr lang="ru-RU" altLang="ru-RU" sz="18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233463"/>
              </p:ext>
            </p:extLst>
          </p:nvPr>
        </p:nvGraphicFramePr>
        <p:xfrm>
          <a:off x="467544" y="1340768"/>
          <a:ext cx="8352000" cy="4484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7976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63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5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утвержденного в актуальной версии генерального плана городского округа (внесение изменений в генеральный план городского округа)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59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утвержденных в актуальной версии Правил землепользования и застройки городского округа (внесение изменений в Правила землепользования и застройки городского округа)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172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утвержденных нормативов градостроительного проектирования городского округа (внесение изменений в нормативы градостроительного проектирования городского округа)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4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ликвидированных самовольных, недостроенных и аварийных объектов на территории муниципального образования Московской области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216861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1" cy="50405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«Формирование современной комфортной городской среды</a:t>
            </a: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sym typeface="+mn-ea"/>
              </a:rPr>
              <a:t>»</a:t>
            </a:r>
            <a:endParaRPr lang="ru-RU" altLang="ru-RU" sz="18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776175"/>
              </p:ext>
            </p:extLst>
          </p:nvPr>
        </p:nvGraphicFramePr>
        <p:xfrm>
          <a:off x="395536" y="1124744"/>
          <a:ext cx="8424000" cy="504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2394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1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1601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1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благоустроенных общественных территорий</a:t>
                      </a:r>
                      <a:endParaRPr lang="ru-RU" sz="115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5641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1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благоустроенных общественных территорий, реализованных без привлечения средств федерального бюджета и бюджета Московской области</a:t>
                      </a:r>
                      <a:endParaRPr lang="ru-RU" sz="115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9861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1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установленных детских игровых площадок</a:t>
                      </a:r>
                      <a:endParaRPr lang="ru-RU" sz="115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9861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1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благоустроенных дворовых территорий</a:t>
                      </a:r>
                      <a:endParaRPr lang="ru-RU" sz="115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8937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1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разработанных проектов благоустройства общественных территорий</a:t>
                      </a:r>
                      <a:endParaRPr lang="ru-RU" sz="115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59050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1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принявших участие в решении вопросов развития городской среды от общего количества граждан в возрасте от 14 лет, проживающих в муниципальных образованиях, на территории которых реализуются проекты по созданию комфортной городской среды.</a:t>
                      </a:r>
                      <a:endParaRPr lang="ru-RU" sz="115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65641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1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Реализованы проекты победителей Всероссийского конкурса лучших проектов создания комфортной городской среды в малых городах и исторических поселениях*</a:t>
                      </a:r>
                      <a:endParaRPr lang="ru-RU" sz="115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68937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1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объектов систем наружного освещения, на которых реализованы мероприятия по устройству</a:t>
                      </a:r>
                      <a:endParaRPr lang="ru-RU" sz="115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20107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«</a:t>
            </a: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sym typeface="+mn-ea"/>
              </a:rPr>
              <a:t>Формирование современной комфортной городской среды»</a:t>
            </a:r>
            <a:endParaRPr lang="ru-RU" altLang="ru-RU" sz="18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2550998"/>
              </p:ext>
            </p:extLst>
          </p:nvPr>
        </p:nvGraphicFramePr>
        <p:xfrm>
          <a:off x="323528" y="1268760"/>
          <a:ext cx="8352000" cy="5168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15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61836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7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0523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объектов в отношении которых реализованы мероприятия по устройству архитектурно-художественного освещения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1300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нормативу обеспеченности парками культуры и отдыха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6377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посетителей парков культуры и отдыха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99747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устраненных дефектов асфальтового покрытия дворовых территорий, в том числе проездов на дворовые территории, в том числе внутриквартальных проездов, в рамках проведения ямочного ремонта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квадратный метр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2960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6377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Протяженность линий наружного освещения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292,0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168,7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6377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Потребление электроэнергии на уличное освещение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тыс.кВт/ч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6500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6 700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6 800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6 900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7 000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6377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отремонтированных подъездов в МКД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en-US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1300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МКД, в которых проведен капитальный ремонт в рамках региональной программы 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81300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отремонтированных объектов жилищного фонда (домов)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/>
          <p:nvPr/>
        </p:nvGraphicFramePr>
        <p:xfrm>
          <a:off x="4572000" y="2895600"/>
          <a:ext cx="975360" cy="15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375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936104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Объемы выпадающих доходов  бюджета городского округа Лобня 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от предоставленных налоговых льгот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210342"/>
              </p:ext>
            </p:extLst>
          </p:nvPr>
        </p:nvGraphicFramePr>
        <p:xfrm>
          <a:off x="539552" y="1052737"/>
          <a:ext cx="8280919" cy="526463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807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33276">
                <a:tc row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accent1"/>
                    </a:solidFill>
                  </a:tcPr>
                </a:tc>
                <a:tc row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налогоплательщиков, имеющих льготы по уплате налогов в бюджет города Лобня, в соответствии с решением Совета депутатов от 24.11.2020 г. № 214/64 </a:t>
                      </a:r>
                      <a:r>
                        <a:rPr lang="ru-RU" sz="9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 установлении земельного налога на территории городского округа Лобня»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2022год</a:t>
                      </a:r>
                      <a:endParaRPr kumimoji="0" lang="ru-RU" alt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alt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alt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29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Выпадающие доходы, всего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Выпадающие доходы, всего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Выпадающие доходы, всего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4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71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577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казенные, бюджетные и автономные учреждения, созданные органами местного самоуправления для выполнения работ, оказания услуг и иных функций некоммерческого характера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35 988,0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35 988,0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35 988,0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35 988,0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35 988,0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35 988,0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00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 лица в том числе :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90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инвалиды 1 и 2 группы инвалидности;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90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ветераны и инвалиды Великой Отечественной войны, а также ветераны и инвалиды боевых действий;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90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члены семей военнослужащих, потерявших кормильца;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90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физические лица, получившие и перенесшие лучевую болезнь или ставшие инвалидами в результате испытаний, учений и иных работ, связанных с любыми видами ядерных установок, включая ядерное оружие и космическую технику;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90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одинокие неработающие граждане пенсионного возраста, а также граждане указанной категории в случае проживания с ними нетрудоспособных граждан - членов семьи;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90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почетные граждане города Лобня и их вдовы (вдовцы);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90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лица пенсионного возраста, награжденные знаком отличия "За заслуги перед городом Лобня", и их вдовы (вдовцы);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90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многодетные семьи;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90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малоимущие семьи и малоимущие одиноко проживающие граждане, среднедушевой доход которых ниже величины прожиточного минимума, установленной в Московской области на душу населения;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90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пенсионеры, доход которых ниже двукратной величины прожиточного минимума, установленной в Московской области для пенсионеров.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1 869,0 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buFont typeface="Wingdings" panose="05000000000000000000" pitchFamily="2" charset="2"/>
                        <a:buNone/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1 869,0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1 869,0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1 869,0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1 869,0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1 869,0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29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kumimoji="0" lang="ru-RU" alt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37 857,0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37 857,0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37 857,0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37 857,0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37 857,0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37 857,0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961264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467544" y="404664"/>
            <a:ext cx="8280920" cy="792088"/>
          </a:xfrm>
          <a:prstGeom prst="rect">
            <a:avLst/>
          </a:prstGeom>
        </p:spPr>
        <p:txBody>
          <a:bodyPr anchor="b" anchorCtr="0">
            <a:norm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ru-RU" altLang="ru-RU" sz="1800" b="1" kern="0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</a:t>
            </a:r>
            <a:br>
              <a:rPr lang="ru-RU" altLang="ru-RU" sz="1800" b="1" kern="0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800" b="1" kern="0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 «Строительство объектов социальной инфраструктуры</a:t>
            </a:r>
            <a:r>
              <a:rPr lang="ru-RU" altLang="ru-RU" sz="1800" b="1" kern="0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sym typeface="+mn-ea"/>
              </a:rPr>
              <a:t>»</a:t>
            </a:r>
            <a:endParaRPr lang="ru-RU" altLang="ru-RU" sz="1800" b="1" kern="0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0698646"/>
              </p:ext>
            </p:extLst>
          </p:nvPr>
        </p:nvGraphicFramePr>
        <p:xfrm>
          <a:off x="467544" y="1484784"/>
          <a:ext cx="8352000" cy="2738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83783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58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77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введенных в эксплуатацию объектов дошкольного образования за счет бюджетных средств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(единица)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09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введенных в эксплуатацию объектов общего образования за счет бюджетных средств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indent="0" algn="ctr" defTabSz="4572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en-US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kern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r>
                        <a:rPr lang="en-US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en-US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54255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«Переселение граждан из аварийного жилищного фонда</a:t>
            </a: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sym typeface="+mn-ea"/>
              </a:rPr>
              <a:t>»</a:t>
            </a:r>
            <a:endParaRPr lang="ru-RU" altLang="ru-RU" sz="18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47366"/>
              </p:ext>
            </p:extLst>
          </p:nvPr>
        </p:nvGraphicFramePr>
        <p:xfrm>
          <a:off x="467545" y="1340768"/>
          <a:ext cx="8244000" cy="345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4800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425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квадратных метров непригодного для проживания жилищного фонда, признанного аварийными после 01.01.2017 года, расселенного по Подпрограмме 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квадратных метров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1,01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0,34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53975" marB="5397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88132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граждан, расселенных из непригодного для проживания жилищного фонда, признанного аварийными после 01.01.2017 года, расселенного по Подпрограмме 2</a:t>
                      </a:r>
                      <a:endParaRPr lang="ru-RU" altLang="en-US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человек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0,082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0,007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0,012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0,032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53975" marB="5397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0282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CustomShape 1"/>
          <p:cNvSpPr/>
          <p:nvPr/>
        </p:nvSpPr>
        <p:spPr>
          <a:xfrm>
            <a:off x="899640" y="260640"/>
            <a:ext cx="7704000" cy="86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4F6228"/>
                </a:solidFill>
                <a:latin typeface="Garamond"/>
                <a:ea typeface="DejaVu Sans"/>
              </a:rPr>
              <a:t>Социально-значимые объекты, реализуемые </a:t>
            </a:r>
            <a:r>
              <a:rPr dirty="0"/>
              <a:t/>
            </a:r>
            <a:br>
              <a:rPr dirty="0"/>
            </a:br>
            <a:r>
              <a:rPr lang="ru-RU" sz="1800" b="1" strike="noStrike" spc="-1" dirty="0">
                <a:solidFill>
                  <a:srgbClr val="4F6228"/>
                </a:solidFill>
                <a:latin typeface="Garamond"/>
                <a:ea typeface="DejaVu Sans"/>
              </a:rPr>
              <a:t>в городском округе Лобня в 2022-2024 годах</a:t>
            </a:r>
            <a:endParaRPr lang="ru-RU" sz="1800" b="0" strike="noStrike" spc="-1" dirty="0">
              <a:latin typeface="Arial"/>
            </a:endParaRPr>
          </a:p>
        </p:txBody>
      </p:sp>
      <p:graphicFrame>
        <p:nvGraphicFramePr>
          <p:cNvPr id="494" name="Table 2"/>
          <p:cNvGraphicFramePr/>
          <p:nvPr>
            <p:extLst>
              <p:ext uri="{D42A27DB-BD31-4B8C-83A1-F6EECF244321}">
                <p14:modId xmlns:p14="http://schemas.microsoft.com/office/powerpoint/2010/main" val="1340438878"/>
              </p:ext>
            </p:extLst>
          </p:nvPr>
        </p:nvGraphicFramePr>
        <p:xfrm>
          <a:off x="179640" y="1123917"/>
          <a:ext cx="8628120" cy="5478577"/>
        </p:xfrm>
        <a:graphic>
          <a:graphicData uri="http://schemas.openxmlformats.org/drawingml/2006/table">
            <a:tbl>
              <a:tblPr/>
              <a:tblGrid>
                <a:gridCol w="3718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32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88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88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7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03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48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0710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№ п/п3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Наименование объекта	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Ввод в эксплуатацию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Источник финансирования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          Сумма (тыс. руб.)	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Результаты от реализации проекта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4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2022 год 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2023 год 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2024 год 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7108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Пристройка на 400 мест к зданию МБОУ СОШ № 6, расположенная по адресу:  Московская область г.Лобня, ул.Аэропортовская, д.1 (ПИР и строительство)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2022 год</a:t>
                      </a:r>
                      <a:endParaRPr lang="ru-RU" sz="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всего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428 195,9 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0,0  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0,0  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Ликвидация второй смены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71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бюджет МО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385 515,9 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0,0  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0,0  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71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бюджет города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42 680,0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0,0  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0,0  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7108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Пристройка на 400 мест к зданию МБОУ СОШ №4 по адресу: Московская обл. г. Лобня,, ул. Чайковского д.2 (ПИР и строительство)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2022 год</a:t>
                      </a:r>
                      <a:endParaRPr lang="ru-RU" sz="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всего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598 902,8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0,0  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0,0  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Ликвидация второй смены</a:t>
                      </a:r>
                      <a:endParaRPr lang="ru-RU" sz="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71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бюджет МО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539 013,0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0,0  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0,0  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71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бюджет города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59 889,8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0,0  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0,0  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7108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Школа на 1100 мест по адресу: Московская обл. г. Лобня, мкр. Катюшки, ул. Физкультурная (ПИР и строительство)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2025 год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всего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35 000,0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514 594,0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897 966,0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Ликвидация второй смены</a:t>
                      </a:r>
                      <a:endParaRPr lang="ru-RU" sz="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71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бюджет МО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31 500,0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463 134,0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808 169,0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71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бюджет города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3500,0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51 460,0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89 797,0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621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Разработка проекта и начало строительства напорного коллектора и КНС  для подключения к централизованной системе водоотведения МБОУ Луговская СОШ (ул. Большая д.2)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2023 год</a:t>
                      </a:r>
                      <a:endParaRPr lang="ru-RU" sz="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бюджет города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5 197,0  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5 197,0  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5 197,0  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Обеспечение устройства централизованного водоотведения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54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Проектирование, строительство, реконструкция участков ливневой канализации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2022 год</a:t>
                      </a:r>
                      <a:endParaRPr lang="ru-RU" sz="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бюджет города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2 000,0  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2 000,0  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2 000,0  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Повышение сохранности дорожного полотна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9171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Модернизация и развитие систем наружного освещения, ввод в строй новых объектов уличного освещения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2022 год</a:t>
                      </a:r>
                      <a:endParaRPr lang="ru-RU" sz="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бюджет города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4 000,0  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4 000,0  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4 000,0  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Увеличение благоустроенных общественных территорий, комплексное благоустройство детских площадок.</a:t>
                      </a:r>
                      <a:endParaRPr lang="ru-RU" sz="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5042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ИТОГО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всего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1 073 295,7 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525 791,0  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909 163,0 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55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бюджет МО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956 028,9 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463 134,0  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808 169,0  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55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бюджет города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112 069,8 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62 657,0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8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100 994,0</a:t>
                      </a:r>
                      <a:endParaRPr lang="ru-RU" sz="8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270462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3772880747"/>
              </p:ext>
            </p:extLst>
          </p:nvPr>
        </p:nvGraphicFramePr>
        <p:xfrm>
          <a:off x="679680" y="1145160"/>
          <a:ext cx="7266240" cy="2982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95" name="CustomShape 1"/>
          <p:cNvSpPr/>
          <p:nvPr/>
        </p:nvSpPr>
        <p:spPr>
          <a:xfrm>
            <a:off x="467640" y="188640"/>
            <a:ext cx="8280360" cy="863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4F6228"/>
                </a:solidFill>
                <a:latin typeface="Garamond"/>
                <a:ea typeface="DejaVu Sans"/>
              </a:rPr>
              <a:t>Инвестиционные  объекты дорожного хозяйства, реализуемые в </a:t>
            </a:r>
            <a:r>
              <a:rPr dirty="0"/>
              <a:t/>
            </a:r>
            <a:br>
              <a:rPr dirty="0"/>
            </a:br>
            <a:r>
              <a:rPr lang="ru-RU" sz="1800" b="1" strike="noStrike" spc="-1" dirty="0">
                <a:solidFill>
                  <a:srgbClr val="4F6228"/>
                </a:solidFill>
                <a:latin typeface="Garamond"/>
                <a:ea typeface="DejaVu Sans"/>
              </a:rPr>
              <a:t>городском округе Лобня в 2022-2024 годах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8112111-0A81-465C-8753-E90FF555341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33491" y="4067993"/>
            <a:ext cx="6152226" cy="2401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241183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404665"/>
            <a:ext cx="6213745" cy="432048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Меры социальной поддержки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8F5BBCC0-C29A-4D09-B463-3CFDD36F5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630844"/>
              </p:ext>
            </p:extLst>
          </p:nvPr>
        </p:nvGraphicFramePr>
        <p:xfrm>
          <a:off x="395536" y="1052735"/>
          <a:ext cx="8208911" cy="549304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xmlns="" val="86987929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574230575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119370121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1476245451"/>
                    </a:ext>
                  </a:extLst>
                </a:gridCol>
                <a:gridCol w="504055">
                  <a:extLst>
                    <a:ext uri="{9D8B030D-6E8A-4147-A177-3AD203B41FA5}">
                      <a16:colId xmlns:a16="http://schemas.microsoft.com/office/drawing/2014/main" xmlns="" val="2245198732"/>
                    </a:ext>
                  </a:extLst>
                </a:gridCol>
              </a:tblGrid>
              <a:tr h="4125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НПА,</a:t>
                      </a:r>
                      <a:r>
                        <a:rPr lang="ru-RU" sz="8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которым установлены меры соц. поддержки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расходов: льготы, надбавки,     доплаты,                  компенсации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Получатели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получателей (чел.)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расходов, тыс.руб.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extLst>
                  <a:ext uri="{0D108BD9-81ED-4DB2-BD59-A6C34878D82A}">
                    <a16:rowId xmlns:a16="http://schemas.microsoft.com/office/drawing/2014/main" xmlns="" val="436340303"/>
                  </a:ext>
                </a:extLst>
              </a:tr>
              <a:tr h="150434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</a:t>
                      </a:r>
                      <a:r>
                        <a:rPr lang="ru-RU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города Лобня от 29.03.2012 №68/5 «О внесении изменений и дополнений в Положение «О наградах города Лобня»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льготы по ЖКХ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удостоенные звания "Почетный гражданин  г.Лобня"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5 360,0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extLst>
                  <a:ext uri="{0D108BD9-81ED-4DB2-BD59-A6C34878D82A}">
                    <a16:rowId xmlns:a16="http://schemas.microsoft.com/office/drawing/2014/main" xmlns="" val="694948813"/>
                  </a:ext>
                </a:extLst>
              </a:tr>
              <a:tr h="144165">
                <a:tc vMerge="1"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лекарственное обеспечение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xmlns="" val="677178800"/>
                  </a:ext>
                </a:extLst>
              </a:tr>
              <a:tr h="265279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  <a:r>
                        <a:rPr lang="ru-RU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Совета депутатов городского округа Лобня от 21.12.2021 «О предоставлении в 2022 году мер социальной поддержки по оплате жилья и коммунальных услуг отдельным категориям граждан, проживающих в  городском округе Лобня»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льготы по ЖКХ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имеющие в пенсионном удостоверении отметку "Ветеран труда"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5 016,7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xmlns="" val="2515615858"/>
                  </a:ext>
                </a:extLst>
              </a:tr>
              <a:tr h="5256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граждане, подвергшиеся воздействию радиации вследствие Чернобыльской катастрофы, проживающие в жилых помещениях частного (кроме приватизированного) жилищного фонда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xmlns="" val="764931651"/>
                  </a:ext>
                </a:extLst>
              </a:tr>
              <a:tr h="4857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имеющие статус инвалида, семьи, имеющие ребенка-инвалида-проживающих в жилых помещениях частного (кроме приватизированного) жилищного фонда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xmlns="" val="645749337"/>
                  </a:ext>
                </a:extLst>
              </a:tr>
              <a:tr h="36550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Администрации города Лобня  от 22.06.2016 №907 «О порядке и размерах</a:t>
                      </a:r>
                      <a:r>
                        <a:rPr lang="ru-RU" sz="8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выплаты денежной компенсации за найм жилых помещений  сотрудникам муниципальных учреждений»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компенсации за проживание в общежитии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работники муниципальных образовательных учреждений, их несовершеннолетние дети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отр.+ 8 дет.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1 132,7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xmlns="" val="2395715594"/>
                  </a:ext>
                </a:extLst>
              </a:tr>
              <a:tr h="48571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Администрации города</a:t>
                      </a:r>
                      <a:r>
                        <a:rPr lang="ru-RU" sz="8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Лобня</a:t>
                      </a:r>
                      <a:r>
                        <a:rPr lang="ru-RU" sz="8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08.08.2016 №1109 «Об утверждении Порядка предоставления компенсационных выплат сотрудникам ЛЦГБ и Лобненской Станции скорой помощи за найм жилых помещений в общежитиях г.Лобня»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компенсации за проживание в общежитии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сотрудники ЛЦГБ (станция скорой медицинской помощи)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сотр.+ 8 детей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1 656,0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xmlns="" val="799011048"/>
                  </a:ext>
                </a:extLst>
              </a:tr>
              <a:tr h="48571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Главы городского</a:t>
                      </a:r>
                      <a:r>
                        <a:rPr lang="ru-RU" sz="8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округа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Лобня от 26.01.2021 №52 «Об утверждении Порядка предоставления единовременной выплаты врачам-педиатрам при приеме на работу в государственные учреждения здравоохранения  Московской области, расположенные на территории города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компенсационная выплата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Участковые врачи педиатры Лобненской детской городской поликлиники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педиатров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xmlns="" val="2662333864"/>
                  </a:ext>
                </a:extLst>
              </a:tr>
              <a:tr h="60592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Администрации города</a:t>
                      </a:r>
                      <a:r>
                        <a:rPr lang="ru-RU" sz="8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обня от 07.04.2015 №448 «Об утверждении Порядка предоставления компенсационной выплаты</a:t>
                      </a:r>
                      <a:r>
                        <a:rPr lang="ru-RU" sz="8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приглашенному врачу педиатру-участковому Лобненской детской городской поликлиники по частичному возмещению расходов, связанных с арендой жилого помещения в городе Лобня»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Частичное возмещение расходов, связанных с арендой жилого помещения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Участковые врачи педиатры Лобненской детской городской поликлиники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сотрудников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3 540,0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xmlns="" val="947711081"/>
                  </a:ext>
                </a:extLst>
              </a:tr>
              <a:tr h="139891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Распоряжения Главы городского</a:t>
                      </a:r>
                      <a:r>
                        <a:rPr lang="ru-RU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округа Лобня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Адресная материальная помощь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Нуждающиеся, малообеспеченные граждане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чел.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xmlns="" val="3095227353"/>
                  </a:ext>
                </a:extLst>
              </a:tr>
              <a:tr h="245291">
                <a:tc vMerge="1"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Частичная компенсация стоимости школьной формы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Малообеспеченные многодетные семьи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чел.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xmlns="" val="2980303819"/>
                  </a:ext>
                </a:extLst>
              </a:tr>
              <a:tr h="36550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Распоряжения</a:t>
                      </a:r>
                      <a:r>
                        <a:rPr lang="ru-RU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Главы городского округа Лобня к праздничным датам, ежегодно к каждому мероприятию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материальная помощь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Отдельные категории граждан (узники, блокадники, участники ВОВ, чернобыльцы, инвалиды,   репрессированные)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902 чел.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1 107,5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xmlns="" val="3040051538"/>
                  </a:ext>
                </a:extLst>
              </a:tr>
              <a:tr h="48571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городского округа Лобня от 28.04.2020 №69/57</a:t>
                      </a:r>
                      <a:r>
                        <a:rPr lang="ru-RU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 новой редакции Положения «О порядке предоставления единовременной денежной выплаты многодетной семье на территории городского округа Лобня»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денежная выплата многодетной семье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Многодетные семьи, в которых не менее 3-х несовершеннолетних детей, прописанные в городском округе Лобня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1 050 семей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xmlns="" val="142326586"/>
                  </a:ext>
                </a:extLst>
              </a:tr>
              <a:tr h="15809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 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27 562,9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xmlns="" val="3941952030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DB15691-A838-463F-883F-4EFE988ECC9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16632"/>
            <a:ext cx="1321186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84425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CustomShape 1"/>
          <p:cNvSpPr/>
          <p:nvPr/>
        </p:nvSpPr>
        <p:spPr>
          <a:xfrm>
            <a:off x="0" y="188640"/>
            <a:ext cx="9323640" cy="93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b="1" strike="noStrike" spc="-1" dirty="0">
                <a:solidFill>
                  <a:srgbClr val="4F6228"/>
                </a:solidFill>
                <a:latin typeface="Garamond"/>
                <a:ea typeface="DejaVu Sans"/>
              </a:rPr>
              <a:t>Информация об объеме расходов бюджета городского округа Лобня </a:t>
            </a:r>
            <a:r>
              <a:rPr dirty="0"/>
              <a:t/>
            </a:r>
            <a:br>
              <a:rPr dirty="0"/>
            </a:br>
            <a:r>
              <a:rPr lang="ru-RU" b="1" strike="noStrike" spc="-1" dirty="0">
                <a:solidFill>
                  <a:srgbClr val="4F6228"/>
                </a:solidFill>
                <a:latin typeface="Garamond"/>
                <a:ea typeface="DejaVu Sans"/>
              </a:rPr>
              <a:t>на душу населения по отраслям экономики и социальной сферы</a:t>
            </a:r>
            <a:endParaRPr lang="ru-RU" b="0" strike="noStrike" spc="-1" dirty="0">
              <a:latin typeface="Arial"/>
            </a:endParaRPr>
          </a:p>
        </p:txBody>
      </p:sp>
      <p:graphicFrame>
        <p:nvGraphicFramePr>
          <p:cNvPr id="501" name="Table 2"/>
          <p:cNvGraphicFramePr/>
          <p:nvPr>
            <p:extLst>
              <p:ext uri="{D42A27DB-BD31-4B8C-83A1-F6EECF244321}">
                <p14:modId xmlns:p14="http://schemas.microsoft.com/office/powerpoint/2010/main" val="447461860"/>
              </p:ext>
            </p:extLst>
          </p:nvPr>
        </p:nvGraphicFramePr>
        <p:xfrm>
          <a:off x="323640" y="1123920"/>
          <a:ext cx="8568720" cy="5404680"/>
        </p:xfrm>
        <a:graphic>
          <a:graphicData uri="http://schemas.openxmlformats.org/drawingml/2006/table">
            <a:tbl>
              <a:tblPr/>
              <a:tblGrid>
                <a:gridCol w="4363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14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14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18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124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Наименование 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2022 год 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(руб.)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2023 год  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(руб.)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2024 год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 (руб.)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57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Общегосударственные вопросы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4 542,5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4 004,5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4 200,7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31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Национальная оборона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70,4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72,5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74,8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59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449,7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299,8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299,8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40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Национальная экономика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1 569,4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1 585,4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1 654,9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31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Жилищно-коммунальное хозяйство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3 885,6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5 935,3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4 118,4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31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Охрана окружающей среды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12,2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12,2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12,2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31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Образование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35 138,8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30 706,6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34 644,6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31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Культура, кинематография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1 892,6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1 945,7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2 583,6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31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Здравоохранение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40,8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27,3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27,3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31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Социальная политика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1 280,9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1 343,6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1 298,5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31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Физическая культура и спорт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1 185,4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1 174,9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1 174,9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31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Средства массовой информации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58,5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58,4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58,4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378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Обслуживание государственного и муниципального долга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231,7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256,5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262,5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7264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215880"/>
          </a:xfrm>
        </p:spPr>
        <p:txBody>
          <a:bodyPr>
            <a:no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управления Администрации городского округа Лобня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РАБОТЫ:</a:t>
            </a:r>
          </a:p>
          <a:p>
            <a:pPr marL="0" indent="355600" algn="ctr">
              <a:buNone/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Понедельник-четверг с 9</a:t>
            </a:r>
            <a:r>
              <a:rPr lang="ru-RU" sz="12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18</a:t>
            </a:r>
            <a:r>
              <a:rPr lang="ru-RU" sz="12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>
              <a:buNone/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с 9</a:t>
            </a:r>
            <a:r>
              <a:rPr lang="ru-RU" sz="12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16</a:t>
            </a:r>
            <a:r>
              <a:rPr lang="ru-RU" sz="12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>
              <a:buNone/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Суббота, воскресенье – выходной</a:t>
            </a:r>
          </a:p>
          <a:p>
            <a:pPr marL="0" indent="355600" algn="ctr">
              <a:buNone/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с 13</a:t>
            </a:r>
            <a:r>
              <a:rPr lang="ru-RU" sz="12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13</a:t>
            </a:r>
            <a:r>
              <a:rPr lang="ru-RU" sz="12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141730, Московская область, г. Лобня,  ул. Ленина, д. 7а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8(495)577-00-07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САЙТ: 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лобня.рф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 lobnfu@mail.ru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ЛИЧНОГО ПРИЕМА ГРАЖДАН: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 с 14</a:t>
            </a:r>
            <a:r>
              <a:rPr lang="ru-RU" sz="12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18</a:t>
            </a:r>
            <a:r>
              <a:rPr lang="ru-RU" sz="12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управления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 с 14</a:t>
            </a:r>
            <a:r>
              <a:rPr lang="ru-RU" sz="12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18</a:t>
            </a:r>
            <a:r>
              <a:rPr lang="ru-RU" sz="12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управления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понедельник-четверг с 9</a:t>
            </a:r>
            <a:r>
              <a:rPr lang="ru-RU" sz="12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13</a:t>
            </a:r>
            <a:r>
              <a:rPr lang="ru-RU" sz="12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с 9</a:t>
            </a:r>
            <a:r>
              <a:rPr lang="ru-RU" sz="12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16</a:t>
            </a:r>
            <a:r>
              <a:rPr lang="ru-RU" sz="1200" baseline="30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algn="ctr" eaLnBrk="1" hangingPunct="1">
              <a:defRPr/>
            </a:pPr>
            <a:endParaRPr lang="ru-RU" sz="11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18209" y="476672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0572192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9d035d7d-02e5-4a00-8b62-9a556aabc7b5">english</DirectSourceMarket>
    <ApprovalStatus xmlns="9d035d7d-02e5-4a00-8b62-9a556aabc7b5">InProgress</ApprovalStatus>
    <MarketSpecific xmlns="9d035d7d-02e5-4a00-8b62-9a556aabc7b5" xsi:nil="true"/>
    <PrimaryImageGen xmlns="9d035d7d-02e5-4a00-8b62-9a556aabc7b5">true</PrimaryImageGen>
    <ThumbnailAssetId xmlns="9d035d7d-02e5-4a00-8b62-9a556aabc7b5" xsi:nil="true"/>
    <LegacyData xmlns="9d035d7d-02e5-4a00-8b62-9a556aabc7b5">Manager:;BuildStatus:Publish Pending;MockupPath:</LegacyData>
    <NumericId xmlns="9d035d7d-02e5-4a00-8b62-9a556aabc7b5">-1</NumericId>
    <TPFriendlyName xmlns="9d035d7d-02e5-4a00-8b62-9a556aabc7b5">Современный шаблон с голубым оформлением</TPFriendlyName>
    <BusinessGroup xmlns="9d035d7d-02e5-4a00-8b62-9a556aabc7b5" xsi:nil="true"/>
    <APEditor xmlns="9d035d7d-02e5-4a00-8b62-9a556aabc7b5">
      <UserInfo>
        <DisplayName>REDMOND\v-luannv</DisplayName>
        <AccountId>103</AccountId>
        <AccountType/>
      </UserInfo>
    </APEditor>
    <SourceTitle xmlns="9d035d7d-02e5-4a00-8b62-9a556aabc7b5">Contemporary blue design template</SourceTitle>
    <OpenTemplate xmlns="9d035d7d-02e5-4a00-8b62-9a556aabc7b5">true</OpenTemplate>
    <UALocComments xmlns="9d035d7d-02e5-4a00-8b62-9a556aabc7b5" xsi:nil="true"/>
    <ParentAssetId xmlns="9d035d7d-02e5-4a00-8b62-9a556aabc7b5" xsi:nil="true"/>
    <PublishStatusLookup xmlns="9d035d7d-02e5-4a00-8b62-9a556aabc7b5">
      <Value>85885</Value>
      <Value>402733</Value>
    </PublishStatusLookup>
    <IntlLangReviewDate xmlns="9d035d7d-02e5-4a00-8b62-9a556aabc7b5" xsi:nil="true"/>
    <LastPublishResultLookup xmlns="9d035d7d-02e5-4a00-8b62-9a556aabc7b5" xsi:nil="true"/>
    <MachineTranslated xmlns="9d035d7d-02e5-4a00-8b62-9a556aabc7b5">false</MachineTranslated>
    <Providers xmlns="9d035d7d-02e5-4a00-8b62-9a556aabc7b5" xsi:nil="true"/>
    <OriginalSourceMarket xmlns="9d035d7d-02e5-4a00-8b62-9a556aabc7b5">english</OriginalSourceMarket>
    <TPInstallLocation xmlns="9d035d7d-02e5-4a00-8b62-9a556aabc7b5">{My Templates}</TPInstallLocation>
    <ClipArtFilename xmlns="9d035d7d-02e5-4a00-8b62-9a556aabc7b5" xsi:nil="true"/>
    <APDescription xmlns="9d035d7d-02e5-4a00-8b62-9a556aabc7b5" xsi:nil="true"/>
    <ContentItem xmlns="9d035d7d-02e5-4a00-8b62-9a556aabc7b5" xsi:nil="true"/>
    <PublishTargets xmlns="9d035d7d-02e5-4a00-8b62-9a556aabc7b5">OfficeOnline</PublishTargets>
    <TimesCloned xmlns="9d035d7d-02e5-4a00-8b62-9a556aabc7b5" xsi:nil="true"/>
    <LastHandOff xmlns="9d035d7d-02e5-4a00-8b62-9a556aabc7b5" xsi:nil="true"/>
    <Provider xmlns="9d035d7d-02e5-4a00-8b62-9a556aabc7b5">EY006220130</Provider>
    <AcquiredFrom xmlns="9d035d7d-02e5-4a00-8b62-9a556aabc7b5" xsi:nil="true"/>
    <AssetStart xmlns="9d035d7d-02e5-4a00-8b62-9a556aabc7b5">2009-01-02T00:00:00+00:00</AssetStart>
    <FriendlyTitle xmlns="9d035d7d-02e5-4a00-8b62-9a556aabc7b5" xsi:nil="true"/>
    <ArtSampleDocs xmlns="9d035d7d-02e5-4a00-8b62-9a556aabc7b5" xsi:nil="true"/>
    <TPClientViewer xmlns="9d035d7d-02e5-4a00-8b62-9a556aabc7b5">Microsoft Office PowerPoint</TPClientViewer>
    <UACurrentWords xmlns="9d035d7d-02e5-4a00-8b62-9a556aabc7b5">0</UACurrentWords>
    <UALocRecommendation xmlns="9d035d7d-02e5-4a00-8b62-9a556aabc7b5">Localize</UALocRecommendation>
    <Manager xmlns="9d035d7d-02e5-4a00-8b62-9a556aabc7b5" xsi:nil="true"/>
    <IsDeleted xmlns="9d035d7d-02e5-4a00-8b62-9a556aabc7b5">false</IsDeleted>
    <ShowIn xmlns="9d035d7d-02e5-4a00-8b62-9a556aabc7b5">Show everywhere</ShowIn>
    <UANotes xmlns="9d035d7d-02e5-4a00-8b62-9a556aabc7b5">online only. Removed PPT 12 design template appver per bug AWS Intl Support bug 22543 as it was causing problems with download.. O14_beta1</UANotes>
    <TemplateStatus xmlns="9d035d7d-02e5-4a00-8b62-9a556aabc7b5" xsi:nil="true"/>
    <VoteCount xmlns="9d035d7d-02e5-4a00-8b62-9a556aabc7b5" xsi:nil="true"/>
    <CSXHash xmlns="9d035d7d-02e5-4a00-8b62-9a556aabc7b5" xsi:nil="true"/>
    <OOCacheId xmlns="9d035d7d-02e5-4a00-8b62-9a556aabc7b5" xsi:nil="true"/>
    <Downloads xmlns="9d035d7d-02e5-4a00-8b62-9a556aabc7b5">0</Downloads>
    <DSATActionTaken xmlns="9d035d7d-02e5-4a00-8b62-9a556aabc7b5" xsi:nil="true"/>
    <CSXSubmissionMarket xmlns="9d035d7d-02e5-4a00-8b62-9a556aabc7b5" xsi:nil="true"/>
    <AssetExpire xmlns="9d035d7d-02e5-4a00-8b62-9a556aabc7b5">2029-05-12T00:00:00+00:00</AssetExpire>
    <TPExecutable xmlns="9d035d7d-02e5-4a00-8b62-9a556aabc7b5" xsi:nil="true"/>
    <SubmitterId xmlns="9d035d7d-02e5-4a00-8b62-9a556aabc7b5" xsi:nil="true"/>
    <EditorialTags xmlns="9d035d7d-02e5-4a00-8b62-9a556aabc7b5" xsi:nil="true"/>
    <AssetType xmlns="9d035d7d-02e5-4a00-8b62-9a556aabc7b5">TP</AssetType>
    <BugNumber xmlns="9d035d7d-02e5-4a00-8b62-9a556aabc7b5">426091. 537272</BugNumber>
    <ApprovalLog xmlns="9d035d7d-02e5-4a00-8b62-9a556aabc7b5" xsi:nil="true"/>
    <CSXUpdate xmlns="9d035d7d-02e5-4a00-8b62-9a556aabc7b5">false</CSXUpdate>
    <CSXSubmissionDate xmlns="9d035d7d-02e5-4a00-8b62-9a556aabc7b5" xsi:nil="true"/>
    <Milestone xmlns="9d035d7d-02e5-4a00-8b62-9a556aabc7b5" xsi:nil="true"/>
    <TPComponent xmlns="9d035d7d-02e5-4a00-8b62-9a556aabc7b5">PPTFiles</TPComponent>
    <OriginAsset xmlns="9d035d7d-02e5-4a00-8b62-9a556aabc7b5" xsi:nil="true"/>
    <Component xmlns="91e8d559-4d54-460d-ba58-5d5027f88b4d" xsi:nil="true"/>
    <Description0 xmlns="91e8d559-4d54-460d-ba58-5d5027f88b4d" xsi:nil="true"/>
    <AssetId xmlns="9d035d7d-02e5-4a00-8b62-9a556aabc7b5">TP010073846</AssetId>
    <TPApplication xmlns="9d035d7d-02e5-4a00-8b62-9a556aabc7b5">PowerPoint</TPApplication>
    <TPLaunchHelpLink xmlns="9d035d7d-02e5-4a00-8b62-9a556aabc7b5" xsi:nil="true"/>
    <IntlLocPriority xmlns="9d035d7d-02e5-4a00-8b62-9a556aabc7b5" xsi:nil="true"/>
    <PolicheckWords xmlns="9d035d7d-02e5-4a00-8b62-9a556aabc7b5" xsi:nil="true"/>
    <CrawlForDependencies xmlns="9d035d7d-02e5-4a00-8b62-9a556aabc7b5">false</CrawlForDependencies>
    <PlannedPubDate xmlns="9d035d7d-02e5-4a00-8b62-9a556aabc7b5" xsi:nil="true"/>
    <IntlLangReviewer xmlns="9d035d7d-02e5-4a00-8b62-9a556aabc7b5" xsi:nil="true"/>
    <HandoffToMSDN xmlns="9d035d7d-02e5-4a00-8b62-9a556aabc7b5" xsi:nil="true"/>
    <TrustLevel xmlns="9d035d7d-02e5-4a00-8b62-9a556aabc7b5">1 Microsoft Managed Content</TrustLevel>
    <IsSearchable xmlns="9d035d7d-02e5-4a00-8b62-9a556aabc7b5">false</IsSearchable>
    <TPNamespace xmlns="9d035d7d-02e5-4a00-8b62-9a556aabc7b5">POWERPNT</TPNamespace>
    <TemplateTemplateType xmlns="9d035d7d-02e5-4a00-8b62-9a556aabc7b5">PowerPoint 12 Default</TemplateTemplateType>
    <Markets xmlns="9d035d7d-02e5-4a00-8b62-9a556aabc7b5"/>
    <IntlLangReview xmlns="9d035d7d-02e5-4a00-8b62-9a556aabc7b5" xsi:nil="true"/>
    <UAProjectedTotalWords xmlns="9d035d7d-02e5-4a00-8b62-9a556aabc7b5" xsi:nil="true"/>
    <AverageRating xmlns="9d035d7d-02e5-4a00-8b62-9a556aabc7b5" xsi:nil="true"/>
    <OutputCachingOn xmlns="9d035d7d-02e5-4a00-8b62-9a556aabc7b5">false</OutputCachingOn>
    <APAuthor xmlns="9d035d7d-02e5-4a00-8b62-9a556aabc7b5">
      <UserInfo>
        <DisplayName>REDMOND\cynvey</DisplayName>
        <AccountId>241</AccountId>
        <AccountType/>
      </UserInfo>
    </APAuthor>
    <TPAppVersion xmlns="9d035d7d-02e5-4a00-8b62-9a556aabc7b5">12</TPAppVersion>
    <TPCommandLine xmlns="9d035d7d-02e5-4a00-8b62-9a556aabc7b5">{PP} /n {FilePath}</TPCommandLine>
    <EditorialStatus xmlns="9d035d7d-02e5-4a00-8b62-9a556aabc7b5" xsi:nil="true"/>
    <TPLaunchHelpLinkType xmlns="9d035d7d-02e5-4a00-8b62-9a556aabc7b5" xsi:nil="true"/>
    <LastModifiedDateTime xmlns="9d035d7d-02e5-4a00-8b62-9a556aabc7b5" xsi:nil="true"/>
    <BlockPublish xmlns="9d035d7d-02e5-4a00-8b62-9a556aabc7b5" xsi:nil="true"/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LocProcessedForMarketsLookup xmlns="9d035d7d-02e5-4a00-8b62-9a556aabc7b5" xsi:nil="true"/>
    <LocOverallHandbackStatusLookup xmlns="9d035d7d-02e5-4a00-8b62-9a556aabc7b5" xsi:nil="true"/>
    <LocLastLocAttemptVersionLookup xmlns="9d035d7d-02e5-4a00-8b62-9a556aabc7b5">70672</LocLastLocAttemptVersionLookup>
    <LocNewPublishedVersionLookup xmlns="9d035d7d-02e5-4a00-8b62-9a556aabc7b5" xsi:nil="true"/>
    <LocProcessedForHandoffsLookup xmlns="9d035d7d-02e5-4a00-8b62-9a556aabc7b5" xsi:nil="true"/>
    <CampaignTagsTaxHTField0 xmlns="9d035d7d-02e5-4a00-8b62-9a556aabc7b5">
      <Terms xmlns="http://schemas.microsoft.com/office/infopath/2007/PartnerControls"/>
    </CampaignTagsTaxHTField0>
    <LocLastLocAttemptVersionTypeLookup xmlns="9d035d7d-02e5-4a00-8b62-9a556aabc7b5" xsi:nil="true"/>
    <LocOverallLocStatusLookup xmlns="9d035d7d-02e5-4a00-8b62-9a556aabc7b5" xsi:nil="true"/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LocPublishedDependentAssetsLookup xmlns="9d035d7d-02e5-4a00-8b62-9a556aabc7b5" xsi:nil="true"/>
    <LocPublishedLinkedAssetsLookup xmlns="9d035d7d-02e5-4a00-8b62-9a556aabc7b5" xsi:nil="true"/>
    <RecommendationsModifier xmlns="9d035d7d-02e5-4a00-8b62-9a556aabc7b5" xsi:nil="true"/>
    <LocManualTestRequired xmlns="9d035d7d-02e5-4a00-8b62-9a556aabc7b5" xsi:nil="true"/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OverallPreviewStatusLookup xmlns="9d035d7d-02e5-4a00-8b62-9a556aabc7b5" xsi:nil="true"/>
    <LocOverallPublishStatusLookup xmlns="9d035d7d-02e5-4a00-8b62-9a556aabc7b5" xsi:nil="true"/>
    <OriginalRelease xmlns="9d035d7d-02e5-4a00-8b62-9a556aabc7b5">14</OriginalRelease>
    <LocMarketGroupTiers2 xmlns="9d035d7d-02e5-4a00-8b62-9a556aabc7b5" xsi:nil="true"/>
  </documentManagement>
</p:properties>
</file>

<file path=customXml/itemProps1.xml><?xml version="1.0" encoding="utf-8"?>
<ds:datastoreItem xmlns:ds="http://schemas.openxmlformats.org/officeDocument/2006/customXml" ds:itemID="{85D30E9B-310B-4F3A-9B4A-1CB6002FAE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B1C781-CD00-44A1-B706-8C1032A9F44A}">
  <ds:schemaRefs>
    <ds:schemaRef ds:uri="http://schemas.microsoft.com/office/2006/documentManagement/types"/>
    <ds:schemaRef ds:uri="http://purl.org/dc/dcmitype/"/>
    <ds:schemaRef ds:uri="9d035d7d-02e5-4a00-8b62-9a556aabc7b5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91e8d559-4d54-460d-ba58-5d5027f88b4d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17924</Words>
  <Application>Microsoft Office PowerPoint</Application>
  <PresentationFormat>Экран (4:3)</PresentationFormat>
  <Paragraphs>4593</Paragraphs>
  <Slides>96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96</vt:i4>
      </vt:variant>
    </vt:vector>
  </HeadingPairs>
  <TitlesOfParts>
    <vt:vector size="97" baseType="lpstr">
      <vt:lpstr>Тема Office</vt:lpstr>
      <vt:lpstr>Бюджет  для граждан</vt:lpstr>
      <vt:lpstr>Содержание</vt:lpstr>
      <vt:lpstr>Основные понятия и определения</vt:lpstr>
      <vt:lpstr>Основные задачи и приоритеты  бюджетной политики  на 2022 год и на плановый период 2023 и 2024 годов</vt:lpstr>
      <vt:lpstr>Основные задачи и приоритеты налоговой политики на 2022 год и  на плановый период 2023 и 2024 годов</vt:lpstr>
      <vt:lpstr>Нормативы зачисления налогов в бюджет,  уплачиваемые физическими лицами</vt:lpstr>
      <vt:lpstr>Информация о налоговых льготах и ставках налогов</vt:lpstr>
      <vt:lpstr>Информация о налоговых льготах и ставках налогов</vt:lpstr>
      <vt:lpstr>Объемы выпадающих доходов  бюджета городского округа Лобня  от предоставленных налоговых льгот</vt:lpstr>
      <vt:lpstr>Основные показатели прогноза социально –экономического развития  городского округа Лобня  Московской области на 2022 - 2024 годы</vt:lpstr>
      <vt:lpstr>Основные показатели прогноза социально – экономического развития  городского округа Лобня Московской области на 2022 – 2024 годы</vt:lpstr>
      <vt:lpstr>Презентация PowerPoint</vt:lpstr>
      <vt:lpstr>Основные параметры бюджета городского округа Лобня за 2019-2024 годы </vt:lpstr>
      <vt:lpstr>Динамика изменений основных параметров бюджета  городского округа Лобня, тыс. рублей</vt:lpstr>
      <vt:lpstr>Структура доходов бюджета городского округа Лобня</vt:lpstr>
      <vt:lpstr>Объем и структура налоговых, неналоговых доходов и  межбюджетных трансфертов в 2020-2024 годах, тыс. рублей </vt:lpstr>
      <vt:lpstr>Объем и структура налоговых, неналоговых доходов и  межбюджетных трансфертов в 2020-2024 годах, тыс. рублей </vt:lpstr>
      <vt:lpstr>Объем и структура налоговых, неналоговых доходов и  межбюджетных трансфертов в 2020-2024 годах, тыс. рублей </vt:lpstr>
      <vt:lpstr>Объем и структура налоговых, неналоговых доходов и  межбюджетных трансфертов в 2020-2024 годах, тыс. рублей </vt:lpstr>
      <vt:lpstr>Объем и структура налоговых, неналоговых доходов и  межбюджетных трансфертов в 2020-2024 годах, тыс. рублей </vt:lpstr>
      <vt:lpstr>Объем и структура налоговых, неналоговых доходов и  межбюджетных трансфертов в 2020-2024 годах, тыс. рублей </vt:lpstr>
      <vt:lpstr>Объем и структура налоговых, неналоговых доходов и  межбюджетных трансфертов в 2020-2024 годах, тыс. рублей </vt:lpstr>
      <vt:lpstr>Объем и структура налоговых, неналоговых доходов и  межбюджетных трансфертов в 2020-2024 годах, тыс. рублей </vt:lpstr>
      <vt:lpstr>Объем и структура налоговых, неналоговых доходов и  межбюджетных трансфертов в 2020-2024 годах, тыс. рублей </vt:lpstr>
      <vt:lpstr>Объем и структура налоговых, неналоговых доходов и  межбюджетных трансфертов в 2020-2024 годах, тыс. рублей </vt:lpstr>
      <vt:lpstr>Объем и структура налоговых, неналоговых доходов и  межбюджетных трансфертов в 2020-2024 годах, тыс. рублей </vt:lpstr>
      <vt:lpstr>Объем и структура налоговых, неналоговых доходов и  межбюджетных трансфертов в 2020-2024 годах, тыс. рублей </vt:lpstr>
      <vt:lpstr>Объем и структура налоговых, неналоговых доходов и  межбюджетных трансфертов в 2020-2024 годах, тыс. рублей </vt:lpstr>
      <vt:lpstr>Объем и структура налоговых, неналоговых доходов и  межбюджетных трансфертов в 2020-2024 годах, тыс. рублей </vt:lpstr>
      <vt:lpstr>Объем и структура налоговых, неналоговых доходов и  межбюджетных трансфертов в 2020-2024 годах, тыс. рублей </vt:lpstr>
      <vt:lpstr>Объем и структура налоговых, неналоговых доходов и  межбюджетных трансфертов в 2020-2024 годах, тыс. рублей </vt:lpstr>
      <vt:lpstr>Объем и структура налоговых, неналоговых доходов и  межбюджетных трансфертов в 2020-2024 годах, тыс. рублей </vt:lpstr>
      <vt:lpstr>Объем и структура налоговых, неналоговых доходов и  межбюджетных трансфертов в 2020-2024 годах, тыс. рублей </vt:lpstr>
      <vt:lpstr>Объем и структура налоговых, неналоговых доходов и  межбюджетных трансфертов в 2020-2024 годах, тыс. рублей </vt:lpstr>
      <vt:lpstr>Объем и структура налоговых, неналоговых доходов и  межбюджетных трансфертов в 2020-2024 годах, тыс. рублей </vt:lpstr>
      <vt:lpstr>Объем и структура налоговых, неналоговых доходов и  межбюджетных трансфертов в 2020-2024 годах, тыс. рублей </vt:lpstr>
      <vt:lpstr>Объем и структура налоговых, неналоговых доходов и  межбюджетных трансфертов в 2020-2024 годах, тыс. рублей </vt:lpstr>
      <vt:lpstr>Динамика налоговых и  неналоговых доходов,  млн. рублей  </vt:lpstr>
      <vt:lpstr>Объем поступлений налоговых доходов, млн. рублей </vt:lpstr>
      <vt:lpstr>Крупнейшие налогоплательщики бюджета городского округа Лобня</vt:lpstr>
      <vt:lpstr>Объем поступлений неналоговых доходов, млн. рублей </vt:lpstr>
      <vt:lpstr>Объем безвозмездных поступлений, млн. рублей</vt:lpstr>
      <vt:lpstr>Объем доходов городского округа Лобня на душу населения, руб.</vt:lpstr>
      <vt:lpstr>Информация об удельном объеме налоговых и неналоговых доходов на душу населения в городских округах Московской области с численностью постоянного населения от 55 тыс. до 120 тыс. человек на 01.01.2021г. </vt:lpstr>
      <vt:lpstr>Муниципальный долг городского округа Лобня, млн. рублей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бюджета по муниципальным программам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Показатели муниципальной программы «Здравоохранение»</vt:lpstr>
      <vt:lpstr>Показатели муниципальной программы «Культура»</vt:lpstr>
      <vt:lpstr>Показатели муниципальной программы «Культура»</vt:lpstr>
      <vt:lpstr>Показатели муниципальной программы «Культура»</vt:lpstr>
      <vt:lpstr>Показатели муниципальной программы «Образование»</vt:lpstr>
      <vt:lpstr>Показатели муниципальной программы «Образование»</vt:lpstr>
      <vt:lpstr>Показатели муниципальной программы  «Социальная защита населения»</vt:lpstr>
      <vt:lpstr>Презентация PowerPoint</vt:lpstr>
      <vt:lpstr>Показатели муниципальной программы «Спорт»</vt:lpstr>
      <vt:lpstr>Показатели муниципальной программы «Спорт»</vt:lpstr>
      <vt:lpstr>Показатели муниципальной программы  «Развитие сельского хозяйства»</vt:lpstr>
      <vt:lpstr>Показатели муниципальной программы «Безопасность»</vt:lpstr>
      <vt:lpstr>Показатели муниципальной программы «Безопасность»</vt:lpstr>
      <vt:lpstr>Показатели муниципальной программы «Безопасность»</vt:lpstr>
      <vt:lpstr>Показатели муниципальной программы «Жилище»</vt:lpstr>
      <vt:lpstr>Презентация PowerPoint</vt:lpstr>
      <vt:lpstr>Показатели муниципальной программы «Предпринимательство»</vt:lpstr>
      <vt:lpstr>Показатели муниципальной программы «Предпринимательство»</vt:lpstr>
      <vt:lpstr>Показатели муниципальной программы «Предпринимательство»</vt:lpstr>
      <vt:lpstr>Показатели муниципальной программы «Управление имуществом и муниципальными финансами»</vt:lpstr>
      <vt:lpstr>Показатели муниципальной программы «Управление имуществом и муниципальными финансами»</vt:lpstr>
      <vt:lpstr>Показатели муниципальной программы  «Развитие институтов гражданского общества, повышение  эффективности местного самоуправления и реализации молодежной политики»</vt:lpstr>
      <vt:lpstr>Показатели муниципальной программы  «Развитие и функционирование дорожно-транспортного комплекса»</vt:lpstr>
      <vt:lpstr>Показатели муниципальной программы  «Цифровое муниципальное образование»</vt:lpstr>
      <vt:lpstr>Показатели муниципальной программы  «Цифровое муниципальное образование»</vt:lpstr>
      <vt:lpstr>Показатели муниципальной программы  «Цифровое муниципальное образование»</vt:lpstr>
      <vt:lpstr>Показатели муниципальной программы «Архитектура и градостроительство»</vt:lpstr>
      <vt:lpstr>Показатели муниципальной программы «Формирование современной комфортной городской среды»</vt:lpstr>
      <vt:lpstr>Показатели муниципальной программы «Формирование современной комфортной городской среды»</vt:lpstr>
      <vt:lpstr>Показатели муниципальной программы  «Строительство объектов социальной инфраструктуры»</vt:lpstr>
      <vt:lpstr>Показатели муниципальной программы «Переселение граждан из аварийного жилищного фонда»</vt:lpstr>
      <vt:lpstr>Презентация PowerPoint</vt:lpstr>
      <vt:lpstr>Презентация PowerPoint</vt:lpstr>
      <vt:lpstr>Меры социальной поддержки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2018-10-12T06:57:15Z</dcterms:created>
  <dcterms:modified xsi:type="dcterms:W3CDTF">2022-04-12T14:38:55Z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ID">
    <vt:lpwstr>1049</vt:lpwstr>
  </property>
  <property fmtid="{D5CDD505-2E9C-101B-9397-08002B2CF9AE}" pid="3" name="Order">
    <vt:r8>6803600</vt:r8>
  </property>
  <property fmtid="{D5CDD505-2E9C-101B-9397-08002B2CF9AE}" pid="4" name="ContentTypeId">
    <vt:lpwstr>0x010100BB2780C3CC07BD4BAA623FF9571645580400D1570604EA743043A2641365C0E91715</vt:lpwstr>
  </property>
  <property fmtid="{D5CDD505-2E9C-101B-9397-08002B2CF9AE}" pid="5" name="ImageGenCounter">
    <vt:i4>0</vt:i4>
  </property>
  <property fmtid="{D5CDD505-2E9C-101B-9397-08002B2CF9AE}" pid="6" name="APTrustLevel">
    <vt:r8>1</vt:r8>
  </property>
  <property fmtid="{D5CDD505-2E9C-101B-9397-08002B2CF9AE}" pid="7" name="ViolationReportStatus">
    <vt:lpwstr>None</vt:lpwstr>
  </property>
  <property fmtid="{D5CDD505-2E9C-101B-9397-08002B2CF9AE}" pid="8" name="ImageGenStatus">
    <vt:i4>0</vt:i4>
  </property>
  <property fmtid="{D5CDD505-2E9C-101B-9397-08002B2CF9AE}" pid="9" name="PolicheckStatus">
    <vt:i4>0</vt:i4>
  </property>
  <property fmtid="{D5CDD505-2E9C-101B-9397-08002B2CF9AE}" pid="10" name="Applications">
    <vt:lpwstr>53;#PowerPoint 12;#67;#Template 12;#427;#Template 14;#484;#PowerPoint - Design Templt 14;#407;#PowerPoint 14;#55;#PowerPoint - Design Templt 12</vt:lpwstr>
  </property>
  <property fmtid="{D5CDD505-2E9C-101B-9397-08002B2CF9AE}" pid="11" name="PolicheckCounter">
    <vt:i4>0</vt:i4>
  </property>
</Properties>
</file>