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  <p:sldMasterId id="2147483784" r:id="rId2"/>
  </p:sldMasterIdLst>
  <p:notesMasterIdLst>
    <p:notesMasterId r:id="rId78"/>
  </p:notesMasterIdLst>
  <p:sldIdLst>
    <p:sldId id="273" r:id="rId3"/>
    <p:sldId id="327" r:id="rId4"/>
    <p:sldId id="274" r:id="rId5"/>
    <p:sldId id="275" r:id="rId6"/>
    <p:sldId id="276" r:id="rId7"/>
    <p:sldId id="277" r:id="rId8"/>
    <p:sldId id="32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72" r:id="rId28"/>
    <p:sldId id="334" r:id="rId29"/>
    <p:sldId id="335" r:id="rId30"/>
    <p:sldId id="261" r:id="rId31"/>
    <p:sldId id="262" r:id="rId32"/>
    <p:sldId id="263" r:id="rId33"/>
    <p:sldId id="258" r:id="rId34"/>
    <p:sldId id="259" r:id="rId35"/>
    <p:sldId id="265" r:id="rId36"/>
    <p:sldId id="267" r:id="rId37"/>
    <p:sldId id="268" r:id="rId38"/>
    <p:sldId id="329" r:id="rId39"/>
    <p:sldId id="269" r:id="rId40"/>
    <p:sldId id="270" r:id="rId41"/>
    <p:sldId id="271" r:id="rId42"/>
    <p:sldId id="332" r:id="rId43"/>
    <p:sldId id="333" r:id="rId44"/>
    <p:sldId id="331" r:id="rId45"/>
    <p:sldId id="330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37" r:id="rId75"/>
    <p:sldId id="336" r:id="rId76"/>
    <p:sldId id="326" r:id="rId77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08" autoAdjust="0"/>
  </p:normalViewPr>
  <p:slideViewPr>
    <p:cSldViewPr snapToGrid="0">
      <p:cViewPr varScale="1">
        <p:scale>
          <a:sx n="109" d="100"/>
          <a:sy n="109" d="100"/>
        </p:scale>
        <p:origin x="-594" y="-78"/>
      </p:cViewPr>
      <p:guideLst>
        <p:guide orient="horz" pos="2160"/>
        <p:guide pos="3840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9213165075313"/>
          <c:y val="2.3276498031407744E-2"/>
          <c:w val="0.871078667249927"/>
          <c:h val="0.933764758925596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841458999350123E-2"/>
                  <c:y val="-3.166059466447279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94-4750-9D71-0A4ACB54CE43}"/>
                </c:ext>
              </c:extLst>
            </c:dLbl>
            <c:dLbl>
              <c:idx val="1"/>
              <c:layout>
                <c:manualLayout>
                  <c:x val="-2.1144457263947303E-2"/>
                  <c:y val="1.094530674808270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3400796.8</c:v>
                </c:pt>
                <c:pt idx="1">
                  <c:v>3315018.1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94-4750-9D71-0A4ACB54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8940035162324797E-4"/>
                  <c:y val="1.507619383397982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94-4750-9D71-0A4ACB54CE43}"/>
                </c:ext>
              </c:extLst>
            </c:dLbl>
            <c:dLbl>
              <c:idx val="1"/>
              <c:layout>
                <c:manualLayout>
                  <c:x val="8.0768319782910606E-3"/>
                  <c:y val="-1.22131419438497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3502985.3</c:v>
                </c:pt>
                <c:pt idx="1">
                  <c:v>3385527.2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94-4750-9D71-0A4ACB54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432098765432098E-3"/>
                  <c:y val="4.488619892662670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B94-4750-9D71-0A4ACB54CE43}"/>
                </c:ext>
              </c:extLst>
            </c:dLbl>
            <c:dLbl>
              <c:idx val="1"/>
              <c:layout>
                <c:manualLayout>
                  <c:x val="9.2165048692760491E-3"/>
                  <c:y val="2.555639485407851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-134587</c:v>
                </c:pt>
                <c:pt idx="1">
                  <c:v>-70509.100000000006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B94-4750-9D71-0A4ACB54CE4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мун.долг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53846118902298E-3"/>
                  <c:y val="1.10453360949278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B94-4750-9D71-0A4ACB54CE43}"/>
                </c:ext>
              </c:extLst>
            </c:dLbl>
            <c:dLbl>
              <c:idx val="1"/>
              <c:layout>
                <c:manualLayout>
                  <c:x val="-1.5432464705255461E-3"/>
                  <c:y val="7.1720139460179416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B94-4750-9D71-0A4ACB54CE4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Уточненный план</c:v>
                </c:pt>
                <c:pt idx="1">
                  <c:v>Факт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336548.6</c:v>
                </c:pt>
                <c:pt idx="1">
                  <c:v>234282.1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B94-4750-9D71-0A4ACB54C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9528448"/>
        <c:axId val="159529984"/>
      </c:barChart>
      <c:catAx>
        <c:axId val="15952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529984"/>
        <c:crosses val="autoZero"/>
        <c:auto val="1"/>
        <c:lblAlgn val="ctr"/>
        <c:lblOffset val="100"/>
        <c:noMultiLvlLbl val="0"/>
      </c:catAx>
      <c:valAx>
        <c:axId val="1595299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crossAx val="159528448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ayout>
        <c:manualLayout>
          <c:xMode val="edge"/>
          <c:yMode val="edge"/>
          <c:x val="0.1283472456116396"/>
          <c:y val="0.95707766469721633"/>
          <c:w val="0.84233180101042282"/>
          <c:h val="4.29223353027836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81499671302359"/>
          <c:y val="4.2959812258691263E-2"/>
          <c:w val="0.67931339636756993"/>
          <c:h val="0.86352520218162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991205996663722E-3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DF9-4315-810E-3BEE3CF39758}"/>
                </c:ext>
              </c:extLst>
            </c:dLbl>
            <c:dLbl>
              <c:idx val="1"/>
              <c:layout>
                <c:manualLayout>
                  <c:x val="0"/>
                  <c:y val="8.0139581696624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F9-4315-810E-3BEE3CF39758}"/>
                </c:ext>
              </c:extLst>
            </c:dLbl>
            <c:dLbl>
              <c:idx val="2"/>
              <c:layout>
                <c:manualLayout>
                  <c:x val="-1.099120599666352E-3"/>
                  <c:y val="-3.771274432782322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1126304.8</c:v>
                </c:pt>
                <c:pt idx="1">
                  <c:v>1256471.1000000001</c:v>
                </c:pt>
                <c:pt idx="2">
                  <c:v>1334258.8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F9-4315-810E-3BEE3CF39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982411993327041E-3"/>
                  <c:y val="1.50850977311292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F9-4315-810E-3BEE3CF39758}"/>
                </c:ext>
              </c:extLst>
            </c:dLbl>
            <c:dLbl>
              <c:idx val="1"/>
              <c:layout>
                <c:manualLayout>
                  <c:x val="-1.099120599666352E-3"/>
                  <c:y val="1.27280512106404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F9-4315-810E-3BEE3CF39758}"/>
                </c:ext>
              </c:extLst>
            </c:dLbl>
            <c:dLbl>
              <c:idx val="2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237234.5</c:v>
                </c:pt>
                <c:pt idx="1">
                  <c:v>240123</c:v>
                </c:pt>
                <c:pt idx="2">
                  <c:v>216411.7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DF9-4315-810E-3BEE3CF3975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2728051210640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F9-4315-810E-3BEE3CF39758}"/>
                </c:ext>
              </c:extLst>
            </c:dLbl>
            <c:dLbl>
              <c:idx val="1"/>
              <c:layout>
                <c:manualLayout>
                  <c:x val="0"/>
                  <c:y val="1.037100469015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F9-4315-810E-3BEE3CF39758}"/>
                </c:ext>
              </c:extLst>
            </c:dLbl>
            <c:dLbl>
              <c:idx val="2"/>
              <c:layout>
                <c:manualLayout>
                  <c:x val="-4.3964823986654081E-3"/>
                  <c:y val="-1.4142279122933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F9-4315-810E-3BEE3CF397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1450619</c:v>
                </c:pt>
                <c:pt idx="1">
                  <c:v>1460824.7</c:v>
                </c:pt>
                <c:pt idx="2">
                  <c:v>1764347.6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F9-4315-810E-3BEE3CF39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662272"/>
        <c:axId val="186700928"/>
      </c:barChart>
      <c:catAx>
        <c:axId val="18666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86700928"/>
        <c:crosses val="autoZero"/>
        <c:auto val="1"/>
        <c:lblAlgn val="ctr"/>
        <c:lblOffset val="100"/>
        <c:noMultiLvlLbl val="0"/>
      </c:catAx>
      <c:valAx>
        <c:axId val="18670092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86662272"/>
        <c:crosses val="autoZero"/>
        <c:crossBetween val="between"/>
      </c:valAx>
      <c:spPr>
        <a:noFill/>
        <a:ln w="27211">
          <a:noFill/>
        </a:ln>
      </c:spPr>
    </c:plotArea>
    <c:legend>
      <c:legendPos val="r"/>
      <c:layout>
        <c:manualLayout>
          <c:xMode val="edge"/>
          <c:yMode val="edge"/>
          <c:x val="0.82878156948277393"/>
          <c:y val="0.20651321288367241"/>
          <c:w val="0.17121843051722613"/>
          <c:h val="0.61801068787804991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86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15735514714611E-2"/>
                  <c:y val="3.60358315339063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CA-41AA-B18F-A45EA8A414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175000</c:v>
                </c:pt>
                <c:pt idx="1">
                  <c:v>32939.5</c:v>
                </c:pt>
                <c:pt idx="2">
                  <c:v>0</c:v>
                </c:pt>
                <c:pt idx="3">
                  <c:v>12220.8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C1-4BB5-83ED-484DFBA7912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2018 год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3857850490486832E-3"/>
                  <c:y val="-7.20716630678126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CA-41AA-B18F-A45EA8A414A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175000</c:v>
                </c:pt>
                <c:pt idx="1">
                  <c:v>25210.799999999999</c:v>
                </c:pt>
                <c:pt idx="2">
                  <c:v>0</c:v>
                </c:pt>
                <c:pt idx="3">
                  <c:v>13162.3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1C1-4BB5-83ED-484DFBA7912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2019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банковские кредиты</c:v>
                </c:pt>
                <c:pt idx="1">
                  <c:v>муниципальные гарантии</c:v>
                </c:pt>
                <c:pt idx="2">
                  <c:v>расходы на исполнение мун.гарантий</c:v>
                </c:pt>
                <c:pt idx="3">
                  <c:v>расходы на обслуживание мун.долга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206000</c:v>
                </c:pt>
                <c:pt idx="1">
                  <c:v>28282.1</c:v>
                </c:pt>
                <c:pt idx="2">
                  <c:v>0</c:v>
                </c:pt>
                <c:pt idx="3">
                  <c:v>7932.1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1-4BB5-83ED-484DFBA7912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4315392"/>
        <c:axId val="194316928"/>
      </c:barChart>
      <c:catAx>
        <c:axId val="19431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94316928"/>
        <c:crosses val="autoZero"/>
        <c:auto val="1"/>
        <c:lblAlgn val="ctr"/>
        <c:lblOffset val="100"/>
        <c:noMultiLvlLbl val="0"/>
      </c:catAx>
      <c:valAx>
        <c:axId val="194316928"/>
        <c:scaling>
          <c:orientation val="minMax"/>
        </c:scaling>
        <c:delete val="0"/>
        <c:axPos val="l"/>
        <c:numFmt formatCode="#,##0.0" sourceLinked="1"/>
        <c:majorTickMark val="none"/>
        <c:minorTickMark val="none"/>
        <c:tickLblPos val="nextTo"/>
        <c:crossAx val="19431539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75652336043197E-2"/>
          <c:y val="6.7181648937303232E-2"/>
          <c:w val="0.64647856408274773"/>
          <c:h val="0.891385884455900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 </c:v>
                </c:pt>
              </c:strCache>
            </c:strRef>
          </c:tx>
          <c:explosion val="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44-460C-8B0F-3574E11341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44-460C-8B0F-3574E11341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44-460C-8B0F-3574E11341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44-460C-8B0F-3574E11341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344-460C-8B0F-3574E11341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344-460C-8B0F-3574E113413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344-460C-8B0F-3574E113413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344-460C-8B0F-3574E113413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344-460C-8B0F-3574E113413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3344-460C-8B0F-3574E113413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3344-460C-8B0F-3574E113413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3344-460C-8B0F-3574E113413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3344-460C-8B0F-3574E113413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9.4</c:v>
                </c:pt>
                <c:pt idx="1">
                  <c:v>0.2</c:v>
                </c:pt>
                <c:pt idx="2">
                  <c:v>0.8</c:v>
                </c:pt>
                <c:pt idx="3">
                  <c:v>5.3</c:v>
                </c:pt>
                <c:pt idx="4">
                  <c:v>12.9</c:v>
                </c:pt>
                <c:pt idx="5">
                  <c:v>0.1</c:v>
                </c:pt>
                <c:pt idx="6">
                  <c:v>57.4</c:v>
                </c:pt>
                <c:pt idx="7">
                  <c:v>5</c:v>
                </c:pt>
                <c:pt idx="8">
                  <c:v>0.4</c:v>
                </c:pt>
                <c:pt idx="9">
                  <c:v>3.2</c:v>
                </c:pt>
                <c:pt idx="10">
                  <c:v>4.9000000000000004</c:v>
                </c:pt>
                <c:pt idx="11">
                  <c:v>0.2</c:v>
                </c:pt>
                <c:pt idx="12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3344-460C-8B0F-3574E11341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       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Средства массовой информации</c:v>
                </c:pt>
                <c:pt idx="12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344-460C-8B0F-3574E113413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158132154768448"/>
          <c:y val="0"/>
          <c:w val="0.30841867845231552"/>
          <c:h val="0.995475355687809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700447135624919"/>
          <c:y val="0.25700495634986448"/>
          <c:w val="0.39984283636793599"/>
          <c:h val="0.7205698035132174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B585-405C-AB36-955C902A3419}"/>
              </c:ext>
            </c:extLst>
          </c:dPt>
          <c:dPt>
            <c:idx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B585-405C-AB36-955C902A3419}"/>
              </c:ext>
            </c:extLst>
          </c:dPt>
          <c:dPt>
            <c:idx val="2"/>
            <c:bubble3D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585-405C-AB36-955C902A3419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B585-405C-AB36-955C902A3419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B585-405C-AB36-955C902A3419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B585-405C-AB36-955C902A3419}"/>
              </c:ext>
            </c:extLst>
          </c:dPt>
          <c:dPt>
            <c:idx val="6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B585-405C-AB36-955C902A3419}"/>
              </c:ext>
            </c:extLst>
          </c:dPt>
          <c:dPt>
            <c:idx val="7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B585-405C-AB36-955C902A3419}"/>
              </c:ext>
            </c:extLst>
          </c:dPt>
          <c:dPt>
            <c:idx val="8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B585-405C-AB36-955C902A3419}"/>
              </c:ext>
            </c:extLst>
          </c:dPt>
          <c:dPt>
            <c:idx val="9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B585-405C-AB36-955C902A3419}"/>
              </c:ext>
            </c:extLst>
          </c:dPt>
          <c:dPt>
            <c:idx val="1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B585-405C-AB36-955C902A3419}"/>
              </c:ext>
            </c:extLst>
          </c:dPt>
          <c:dPt>
            <c:idx val="1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B585-405C-AB36-955C902A3419}"/>
              </c:ext>
            </c:extLst>
          </c:dPt>
          <c:dLbls>
            <c:dLbl>
              <c:idx val="1"/>
              <c:layout>
                <c:manualLayout>
                  <c:x val="-1.867190319142687E-3"/>
                  <c:y val="-8.755192884388993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«Содержание и развитие инженерной инфраструктуры и энергоэффективности в городском округе Лобня»;           27 234,00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585-405C-AB36-955C902A3419}"/>
                </c:ext>
              </c:extLst>
            </c:dLbl>
            <c:dLbl>
              <c:idx val="2"/>
              <c:layout>
                <c:manualLayout>
                  <c:x val="0.16350081141806799"/>
                  <c:y val="-0.162858947937935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85-405C-AB36-955C902A3419}"/>
                </c:ext>
              </c:extLst>
            </c:dLbl>
            <c:dLbl>
              <c:idx val="3"/>
              <c:layout>
                <c:manualLayout>
                  <c:x val="0.11544294864922534"/>
                  <c:y val="-3.32429563009262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«Предпринимательство городского округа Лобня» ;          7 795,20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B585-405C-AB36-955C902A3419}"/>
                </c:ext>
              </c:extLst>
            </c:dLbl>
            <c:dLbl>
              <c:idx val="7"/>
              <c:layout>
                <c:manualLayout>
                  <c:x val="-7.6500633114475344E-2"/>
                  <c:y val="5.994586893812311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85-405C-AB36-955C902A3419}"/>
                </c:ext>
              </c:extLst>
            </c:dLbl>
            <c:dLbl>
              <c:idx val="8"/>
              <c:layout>
                <c:manualLayout>
                  <c:x val="-4.9440493509645508E-2"/>
                  <c:y val="-1.7344845586456086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«Транспортная система городского округа Лобня»;        133 512,80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585-405C-AB36-955C902A3419}"/>
                </c:ext>
              </c:extLst>
            </c:dLbl>
            <c:dLbl>
              <c:idx val="10"/>
              <c:layout>
                <c:manualLayout>
                  <c:x val="-0.15680810922099245"/>
                  <c:y val="-3.54256330017318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85-405C-AB36-955C902A341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«Безопасность городского округа Лобня»</c:v>
                </c:pt>
                <c:pt idx="1">
                  <c:v>«Содержание и развитие инженерной инфраструктуры и энергоэффективности в городском округе Лобня»</c:v>
                </c:pt>
                <c:pt idx="2">
                  <c:v>«Физическая культура, спорт и молодежная политика городского округа Лобня»</c:v>
                </c:pt>
                <c:pt idx="3">
                  <c:v>«Предпринимательство городского округа Лобня» </c:v>
                </c:pt>
                <c:pt idx="4">
                  <c:v>«Экология и охрана окружающей среды»</c:v>
                </c:pt>
                <c:pt idx="5">
                  <c:v>«Культура городского округа Лобня»</c:v>
                </c:pt>
                <c:pt idx="6">
                  <c:v>«Образование городского округа Лобня»</c:v>
                </c:pt>
                <c:pt idx="7">
                  <c:v>«Социальная Лобня»</c:v>
                </c:pt>
                <c:pt idx="8">
                  <c:v>«Транспортная система городского округа Лобня»</c:v>
                </c:pt>
                <c:pt idx="9">
                  <c:v>«Муниципальное управление»</c:v>
                </c:pt>
                <c:pt idx="10">
                  <c:v>"Формирование современной комфортной городской среды на территории городского округа Лобня»</c:v>
                </c:pt>
                <c:pt idx="11">
                  <c:v>«Жилище»</c:v>
                </c:pt>
              </c:strCache>
            </c:strRef>
          </c:cat>
          <c:val>
            <c:numRef>
              <c:f>Лист1!$B$2:$B$13</c:f>
              <c:numCache>
                <c:formatCode>#,##0.00</c:formatCode>
                <c:ptCount val="12"/>
                <c:pt idx="0">
                  <c:v>31653</c:v>
                </c:pt>
                <c:pt idx="1">
                  <c:v>27234</c:v>
                </c:pt>
                <c:pt idx="2">
                  <c:v>165298.1</c:v>
                </c:pt>
                <c:pt idx="3">
                  <c:v>7795.2</c:v>
                </c:pt>
                <c:pt idx="4">
                  <c:v>2966.2</c:v>
                </c:pt>
                <c:pt idx="5">
                  <c:v>205877.6</c:v>
                </c:pt>
                <c:pt idx="6">
                  <c:v>1881357.5</c:v>
                </c:pt>
                <c:pt idx="7">
                  <c:v>81626.399999999994</c:v>
                </c:pt>
                <c:pt idx="8">
                  <c:v>133512.79999999999</c:v>
                </c:pt>
                <c:pt idx="9">
                  <c:v>315299.8</c:v>
                </c:pt>
                <c:pt idx="10">
                  <c:v>424208.3</c:v>
                </c:pt>
                <c:pt idx="11">
                  <c:v>34270.5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B585-405C-AB36-955C902A341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extLst xmlns:c16r2="http://schemas.microsoft.com/office/drawing/2015/06/chart"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B585-405C-AB36-955C902A3419}"/>
                    </c:ext>
                  </c:extLst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B585-405C-AB36-955C902A3419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B585-405C-AB36-955C902A3419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B585-405C-AB36-955C902A3419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6-B585-405C-AB36-955C902A3419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8-B585-405C-AB36-955C902A3419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A-B585-405C-AB36-955C902A3419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C-B585-405C-AB36-955C902A3419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E-B585-405C-AB36-955C902A3419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0-B585-405C-AB36-955C902A3419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2-B585-405C-AB36-955C902A3419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4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>
                    <c:ext uri="{CE6537A1-D6FC-4f65-9D91-7224C49458BB}"/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«Безопасность городского округа Лобня»</c:v>
                      </c:pt>
                      <c:pt idx="1">
                        <c:v>«Содержание и развитие инженерной инфраструктуры и энергоэффективности в городском округе Лобня»</c:v>
                      </c:pt>
                      <c:pt idx="2">
                        <c:v>«Физическая культура, спорт и молодежная политика городского округа Лобня»</c:v>
                      </c:pt>
                      <c:pt idx="3">
                        <c:v>«Предпринимательство города Лобня» </c:v>
                      </c:pt>
                      <c:pt idx="4">
                        <c:v>«Экология и охрана окружающей среды»</c:v>
                      </c:pt>
                      <c:pt idx="5">
                        <c:v>«Культура городского округа Лобня»</c:v>
                      </c:pt>
                      <c:pt idx="6">
                        <c:v>«Образование городского округа Лобня»</c:v>
                      </c:pt>
                      <c:pt idx="7">
                        <c:v>«Социальная Лобня»</c:v>
                      </c:pt>
                      <c:pt idx="8">
                        <c:v>«Транспортная система городского округа Лобня»</c:v>
                      </c:pt>
                      <c:pt idx="9">
                        <c:v>«Муниципальное управление»</c:v>
                      </c:pt>
                      <c:pt idx="10">
                        <c:v>"Формирование современной городской среды городского округа Лобня»</c:v>
                      </c:pt>
                      <c:pt idx="11">
                        <c:v>«Жилище»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Лист1!$C$2:$C$13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5-B585-405C-AB36-955C902A3419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Лист1!$D$1</c15:sqref>
                        </c15:formulaRef>
                      </c:ext>
                    </c:extLst>
                    <c:strCache>
                      <c:ptCount val="1"/>
                      <c:pt idx="0">
                        <c:v>Столбец2</c:v>
                      </c:pt>
                    </c:strCache>
                  </c:strRef>
                </c:tx>
                <c:dPt>
                  <c:idx val="0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Off val="40000"/>
                          </a:schemeClr>
                        </a:gs>
                        <a:gs pos="0">
                          <a:schemeClr val="accent1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7-B585-405C-AB36-955C902A3419}"/>
                    </c:ext>
                  </c:extLst>
                </c:dPt>
                <c:dPt>
                  <c:idx val="1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Off val="40000"/>
                          </a:schemeClr>
                        </a:gs>
                        <a:gs pos="0">
                          <a:schemeClr val="accent2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9-B585-405C-AB36-955C902A3419}"/>
                    </c:ext>
                  </c:extLst>
                </c:dPt>
                <c:dPt>
                  <c:idx val="2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Off val="40000"/>
                          </a:schemeClr>
                        </a:gs>
                        <a:gs pos="0">
                          <a:schemeClr val="accent3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B-B585-405C-AB36-955C902A3419}"/>
                    </c:ext>
                  </c:extLst>
                </c:dPt>
                <c:dPt>
                  <c:idx val="3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  <a:gs pos="0">
                          <a:schemeClr val="accent4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B585-405C-AB36-955C902A3419}"/>
                    </c:ext>
                  </c:extLst>
                </c:dPt>
                <c:dPt>
                  <c:idx val="4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  <a:gs pos="0">
                          <a:schemeClr val="accent5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B585-405C-AB36-955C902A3419}"/>
                    </c:ext>
                  </c:extLst>
                </c:dPt>
                <c:dPt>
                  <c:idx val="5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  <a:gs pos="0">
                          <a:schemeClr val="accent6"/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1-B585-405C-AB36-955C902A3419}"/>
                    </c:ext>
                  </c:extLst>
                </c:dPt>
                <c:dPt>
                  <c:idx val="6"/>
                  <c:bubble3D val="0"/>
                  <c:spPr>
                    <a:gradFill>
                      <a:gsLst>
                        <a:gs pos="100000">
                          <a:schemeClr val="accent1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1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3-B585-405C-AB36-955C902A3419}"/>
                    </c:ext>
                  </c:extLst>
                </c:dPt>
                <c:dPt>
                  <c:idx val="7"/>
                  <c:bubble3D val="0"/>
                  <c:spPr>
                    <a:gradFill>
                      <a:gsLst>
                        <a:gs pos="100000">
                          <a:schemeClr val="accent2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2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5-B585-405C-AB36-955C902A3419}"/>
                    </c:ext>
                  </c:extLst>
                </c:dPt>
                <c:dPt>
                  <c:idx val="8"/>
                  <c:bubble3D val="0"/>
                  <c:spPr>
                    <a:gradFill>
                      <a:gsLst>
                        <a:gs pos="100000">
                          <a:schemeClr val="accent3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3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7-B585-405C-AB36-955C902A3419}"/>
                    </c:ext>
                  </c:extLst>
                </c:dPt>
                <c:dPt>
                  <c:idx val="9"/>
                  <c:bubble3D val="0"/>
                  <c:spPr>
                    <a:gradFill>
                      <a:gsLst>
                        <a:gs pos="100000">
                          <a:schemeClr val="accent4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4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9-B585-405C-AB36-955C902A3419}"/>
                    </c:ext>
                  </c:extLst>
                </c:dPt>
                <c:dPt>
                  <c:idx val="10"/>
                  <c:bubble3D val="0"/>
                  <c:spPr>
                    <a:gradFill>
                      <a:gsLst>
                        <a:gs pos="100000">
                          <a:schemeClr val="accent5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5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B-B585-405C-AB36-955C902A3419}"/>
                    </c:ext>
                  </c:extLst>
                </c:dPt>
                <c:dPt>
                  <c:idx val="11"/>
                  <c:bubble3D val="0"/>
                  <c:spPr>
                    <a:gradFill>
                      <a:gsLst>
                        <a:gs pos="100000">
                          <a:schemeClr val="accent6">
                            <a:lumMod val="60000"/>
                            <a:lumMod val="60000"/>
                            <a:lumOff val="40000"/>
                          </a:schemeClr>
                        </a:gs>
                        <a:gs pos="0">
                          <a:schemeClr val="accent6">
                            <a:lumMod val="60000"/>
                          </a:schemeClr>
                        </a:gs>
                      </a:gsLst>
                      <a:lin ang="5400000" scaled="0"/>
                    </a:gra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D-B585-405C-AB36-955C902A3419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ru-RU"/>
                    </a:p>
                  </c:txPr>
                  <c:dLblPos val="bestFi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dk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Лист1!$A$2:$A$13</c15:sqref>
                        </c15:formulaRef>
                      </c:ext>
                    </c:extLst>
                    <c:strCache>
                      <c:ptCount val="12"/>
                      <c:pt idx="0">
                        <c:v>«Безопасность городского округа Лобня»</c:v>
                      </c:pt>
                      <c:pt idx="1">
                        <c:v>«Содержание и развитие инженерной инфраструктуры и энергоэффективности в городском округе Лобня»</c:v>
                      </c:pt>
                      <c:pt idx="2">
                        <c:v>«Физическая культура, спорт и молодежная политика городского округа Лобня»</c:v>
                      </c:pt>
                      <c:pt idx="3">
                        <c:v>«Предпринимательство города Лобня» </c:v>
                      </c:pt>
                      <c:pt idx="4">
                        <c:v>«Экология и охрана окружающей среды»</c:v>
                      </c:pt>
                      <c:pt idx="5">
                        <c:v>«Культура городского округа Лобня»</c:v>
                      </c:pt>
                      <c:pt idx="6">
                        <c:v>«Образование городского округа Лобня»</c:v>
                      </c:pt>
                      <c:pt idx="7">
                        <c:v>«Социальная Лобня»</c:v>
                      </c:pt>
                      <c:pt idx="8">
                        <c:v>«Транспортная система городского округа Лобня»</c:v>
                      </c:pt>
                      <c:pt idx="9">
                        <c:v>«Муниципальное управление»</c:v>
                      </c:pt>
                      <c:pt idx="10">
                        <c:v>"Формирование современной городской среды городского округа Лобня»</c:v>
                      </c:pt>
                      <c:pt idx="11">
                        <c:v>«Жилище»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Лист1!$D$2:$D$13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88.8</c:v>
                      </c:pt>
                      <c:pt idx="1">
                        <c:v>91.7</c:v>
                      </c:pt>
                      <c:pt idx="2">
                        <c:v>94.9</c:v>
                      </c:pt>
                      <c:pt idx="3">
                        <c:v>98.3</c:v>
                      </c:pt>
                      <c:pt idx="4">
                        <c:v>97.1</c:v>
                      </c:pt>
                      <c:pt idx="5">
                        <c:v>99.9</c:v>
                      </c:pt>
                      <c:pt idx="6">
                        <c:v>96.7</c:v>
                      </c:pt>
                      <c:pt idx="7">
                        <c:v>94.4</c:v>
                      </c:pt>
                      <c:pt idx="8">
                        <c:v>94.9</c:v>
                      </c:pt>
                      <c:pt idx="9">
                        <c:v>94</c:v>
                      </c:pt>
                      <c:pt idx="10">
                        <c:v>95.6</c:v>
                      </c:pt>
                      <c:pt idx="11">
                        <c:v>88.3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B585-405C-AB36-955C902A3419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EB03D3-0273-4CDC-86B6-4EA26EEFEDF0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4A1C91C-5333-4634-ABDD-F8B34CE7EBC8}">
      <dgm:prSet/>
      <dgm:spPr/>
      <dgm:t>
        <a:bodyPr/>
        <a:lstStyle/>
        <a:p>
          <a:pPr algn="l" rtl="0"/>
          <a:r>
            <a:rPr lang="ru-RU" dirty="0"/>
            <a:t>на предупреждение и ликвидацию последствий ЧС   13 011,7 тыс. рублей</a:t>
          </a:r>
        </a:p>
      </dgm:t>
    </dgm:pt>
    <dgm:pt modelId="{E53CC061-76B4-483D-8555-5180234B4E42}" type="parTrans" cxnId="{71FCEDCB-EF34-48D8-AC5F-BA3E64DDF513}">
      <dgm:prSet/>
      <dgm:spPr/>
      <dgm:t>
        <a:bodyPr/>
        <a:lstStyle/>
        <a:p>
          <a:endParaRPr lang="ru-RU"/>
        </a:p>
      </dgm:t>
    </dgm:pt>
    <dgm:pt modelId="{98CA8AC6-1C42-46DE-A7A1-E997CE18D515}" type="sibTrans" cxnId="{71FCEDCB-EF34-48D8-AC5F-BA3E64DDF513}">
      <dgm:prSet/>
      <dgm:spPr/>
      <dgm:t>
        <a:bodyPr/>
        <a:lstStyle/>
        <a:p>
          <a:endParaRPr lang="ru-RU"/>
        </a:p>
      </dgm:t>
    </dgm:pt>
    <dgm:pt modelId="{0D52429D-D2D3-4CE5-A9D3-B089ADEC058F}">
      <dgm:prSet/>
      <dgm:spPr/>
      <dgm:t>
        <a:bodyPr/>
        <a:lstStyle/>
        <a:p>
          <a:pPr algn="l" rtl="0"/>
          <a:r>
            <a:rPr lang="ru-RU" dirty="0"/>
            <a:t>на содержание и ремонт дорог общего пользования, обеспечение безопасности движения 125 572,3 тыс. рублей, в том числе за счет бюджета Московской области 40 244,5 тыс. рублей</a:t>
          </a:r>
        </a:p>
      </dgm:t>
    </dgm:pt>
    <dgm:pt modelId="{FF80BC23-36AB-4744-B34C-AA7390241509}" type="parTrans" cxnId="{215F2273-6272-4449-AAB5-25C224148F80}">
      <dgm:prSet/>
      <dgm:spPr/>
      <dgm:t>
        <a:bodyPr/>
        <a:lstStyle/>
        <a:p>
          <a:endParaRPr lang="ru-RU"/>
        </a:p>
      </dgm:t>
    </dgm:pt>
    <dgm:pt modelId="{3373A0C8-0AE3-4910-A46F-749D506CE2C0}" type="sibTrans" cxnId="{215F2273-6272-4449-AAB5-25C224148F80}">
      <dgm:prSet/>
      <dgm:spPr/>
      <dgm:t>
        <a:bodyPr/>
        <a:lstStyle/>
        <a:p>
          <a:endParaRPr lang="ru-RU"/>
        </a:p>
      </dgm:t>
    </dgm:pt>
    <dgm:pt modelId="{EDAEE844-6FED-40F1-B68A-3B64BB58422C}">
      <dgm:prSet/>
      <dgm:spPr/>
      <dgm:t>
        <a:bodyPr/>
        <a:lstStyle/>
        <a:p>
          <a:pPr algn="l" rtl="0"/>
          <a:r>
            <a:rPr lang="ru-RU" dirty="0"/>
            <a:t>на ремонт асфальтового покрытия дворовых территорий 37 187,6 тыс. рублей</a:t>
          </a:r>
        </a:p>
      </dgm:t>
    </dgm:pt>
    <dgm:pt modelId="{F5B6D03A-654A-4597-A893-B382AD053C60}" type="parTrans" cxnId="{28A5B4FF-6912-4D01-A6BB-73790B1F0404}">
      <dgm:prSet/>
      <dgm:spPr/>
      <dgm:t>
        <a:bodyPr/>
        <a:lstStyle/>
        <a:p>
          <a:endParaRPr lang="ru-RU"/>
        </a:p>
      </dgm:t>
    </dgm:pt>
    <dgm:pt modelId="{E0ADA145-0AE3-4C0C-B061-BD0C9A672CAF}" type="sibTrans" cxnId="{28A5B4FF-6912-4D01-A6BB-73790B1F0404}">
      <dgm:prSet/>
      <dgm:spPr/>
      <dgm:t>
        <a:bodyPr/>
        <a:lstStyle/>
        <a:p>
          <a:endParaRPr lang="ru-RU"/>
        </a:p>
      </dgm:t>
    </dgm:pt>
    <dgm:pt modelId="{347B3006-FC82-455F-A376-1F4B9AE264A6}">
      <dgm:prSet/>
      <dgm:spPr/>
      <dgm:t>
        <a:bodyPr/>
        <a:lstStyle/>
        <a:p>
          <a:pPr algn="l" rtl="0"/>
          <a:r>
            <a:rPr lang="ru-RU" dirty="0"/>
            <a:t>на создание условий для обеспечения комфортного проживания жителей в многоквартирных домах 21 750,6 тыс. рублей</a:t>
          </a:r>
        </a:p>
      </dgm:t>
    </dgm:pt>
    <dgm:pt modelId="{17CF27B3-BFAC-4EBB-88D2-B05F242C89AE}" type="parTrans" cxnId="{4D6E348C-38B3-466F-AADE-8A0A7BAC8FCA}">
      <dgm:prSet/>
      <dgm:spPr/>
      <dgm:t>
        <a:bodyPr/>
        <a:lstStyle/>
        <a:p>
          <a:endParaRPr lang="ru-RU"/>
        </a:p>
      </dgm:t>
    </dgm:pt>
    <dgm:pt modelId="{C5B4DD10-A92C-42EC-8D9B-9C11FDB2CD89}" type="sibTrans" cxnId="{4D6E348C-38B3-466F-AADE-8A0A7BAC8FCA}">
      <dgm:prSet/>
      <dgm:spPr/>
      <dgm:t>
        <a:bodyPr/>
        <a:lstStyle/>
        <a:p>
          <a:endParaRPr lang="ru-RU"/>
        </a:p>
      </dgm:t>
    </dgm:pt>
    <dgm:pt modelId="{4FEBC82B-DF29-4E15-A63B-61505EF13921}">
      <dgm:prSet/>
      <dgm:spPr/>
      <dgm:t>
        <a:bodyPr/>
        <a:lstStyle/>
        <a:p>
          <a:pPr algn="l" rtl="0"/>
          <a:r>
            <a:rPr lang="ru-RU" dirty="0"/>
            <a:t>на содержание и развитие инженерной инфраструктуры и энергоэффективности                     26 021,1 тыс. рублей</a:t>
          </a:r>
        </a:p>
      </dgm:t>
    </dgm:pt>
    <dgm:pt modelId="{4BE389BD-E5BF-4D4D-8825-BA86FC04E975}" type="parTrans" cxnId="{98CB9D0E-C321-40C8-9798-18527EA9F788}">
      <dgm:prSet/>
      <dgm:spPr/>
      <dgm:t>
        <a:bodyPr/>
        <a:lstStyle/>
        <a:p>
          <a:endParaRPr lang="ru-RU"/>
        </a:p>
      </dgm:t>
    </dgm:pt>
    <dgm:pt modelId="{1F205F8F-5FE0-48D7-BDE8-117238092880}" type="sibTrans" cxnId="{98CB9D0E-C321-40C8-9798-18527EA9F788}">
      <dgm:prSet/>
      <dgm:spPr/>
      <dgm:t>
        <a:bodyPr/>
        <a:lstStyle/>
        <a:p>
          <a:endParaRPr lang="ru-RU"/>
        </a:p>
      </dgm:t>
    </dgm:pt>
    <dgm:pt modelId="{EF53A741-6B86-43A9-9861-0226813D2057}">
      <dgm:prSet/>
      <dgm:spPr/>
      <dgm:t>
        <a:bodyPr/>
        <a:lstStyle/>
        <a:p>
          <a:pPr algn="l" rtl="0"/>
          <a:r>
            <a:rPr lang="ru-RU" dirty="0"/>
            <a:t>на санитарное содержание территории города 30 495,3 тыс. рублей</a:t>
          </a:r>
        </a:p>
      </dgm:t>
    </dgm:pt>
    <dgm:pt modelId="{D94AA40A-B85D-4FE3-8AFA-E3E9404F4A80}" type="parTrans" cxnId="{60559500-F652-4026-BF7D-DDEC3B5733C7}">
      <dgm:prSet/>
      <dgm:spPr/>
      <dgm:t>
        <a:bodyPr/>
        <a:lstStyle/>
        <a:p>
          <a:endParaRPr lang="ru-RU"/>
        </a:p>
      </dgm:t>
    </dgm:pt>
    <dgm:pt modelId="{893A089B-C9FA-4B9D-8541-6F47D6E63DE1}" type="sibTrans" cxnId="{60559500-F652-4026-BF7D-DDEC3B5733C7}">
      <dgm:prSet/>
      <dgm:spPr/>
      <dgm:t>
        <a:bodyPr/>
        <a:lstStyle/>
        <a:p>
          <a:endParaRPr lang="ru-RU"/>
        </a:p>
      </dgm:t>
    </dgm:pt>
    <dgm:pt modelId="{80085EBC-CC34-4411-A205-95233FA37937}">
      <dgm:prSet/>
      <dgm:spPr/>
      <dgm:t>
        <a:bodyPr/>
        <a:lstStyle/>
        <a:p>
          <a:pPr algn="l" rtl="0"/>
          <a:r>
            <a:rPr lang="ru-RU" dirty="0"/>
            <a:t>на обустройство и содержание дворовых территорий, включая установку и модернизацию детских игровых, спортивных и иных площадок 31 427,8 тыс. рублей</a:t>
          </a:r>
        </a:p>
      </dgm:t>
    </dgm:pt>
    <dgm:pt modelId="{FB055A17-5027-4143-B8AD-206255B942AD}" type="parTrans" cxnId="{07E7D74D-5402-4818-87C8-83569145FCD6}">
      <dgm:prSet/>
      <dgm:spPr/>
      <dgm:t>
        <a:bodyPr/>
        <a:lstStyle/>
        <a:p>
          <a:endParaRPr lang="ru-RU"/>
        </a:p>
      </dgm:t>
    </dgm:pt>
    <dgm:pt modelId="{A9E4DF4A-4C34-43F0-81F1-420742CB4A5E}" type="sibTrans" cxnId="{07E7D74D-5402-4818-87C8-83569145FCD6}">
      <dgm:prSet/>
      <dgm:spPr/>
      <dgm:t>
        <a:bodyPr/>
        <a:lstStyle/>
        <a:p>
          <a:endParaRPr lang="ru-RU"/>
        </a:p>
      </dgm:t>
    </dgm:pt>
    <dgm:pt modelId="{D1DD038B-DDBB-4958-AEED-515FB1564947}" type="pres">
      <dgm:prSet presAssocID="{C2EB03D3-0273-4CDC-86B6-4EA26EEFED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326C8C-5324-4BF6-8DF5-AE8E6152B067}" type="pres">
      <dgm:prSet presAssocID="{D4A1C91C-5333-4634-ABDD-F8B34CE7EBC8}" presName="linNode" presStyleCnt="0"/>
      <dgm:spPr/>
    </dgm:pt>
    <dgm:pt modelId="{F02B1DBF-CFCF-44F2-A02E-138B14F3E763}" type="pres">
      <dgm:prSet presAssocID="{D4A1C91C-5333-4634-ABDD-F8B34CE7EBC8}" presName="parentText" presStyleLbl="node1" presStyleIdx="0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D1FDD-CC57-4E14-B3BE-B67FD2A207AF}" type="pres">
      <dgm:prSet presAssocID="{98CA8AC6-1C42-46DE-A7A1-E997CE18D515}" presName="sp" presStyleCnt="0"/>
      <dgm:spPr/>
    </dgm:pt>
    <dgm:pt modelId="{6FCE43F5-6BE8-435C-BA63-1CA9965D4106}" type="pres">
      <dgm:prSet presAssocID="{0D52429D-D2D3-4CE5-A9D3-B089ADEC058F}" presName="linNode" presStyleCnt="0"/>
      <dgm:spPr/>
    </dgm:pt>
    <dgm:pt modelId="{8E35EBFA-D55F-4756-9BEC-0F9F438E1CC6}" type="pres">
      <dgm:prSet presAssocID="{0D52429D-D2D3-4CE5-A9D3-B089ADEC058F}" presName="parentText" presStyleLbl="node1" presStyleIdx="1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BC964-B000-4AD3-B540-6A5E2D540F41}" type="pres">
      <dgm:prSet presAssocID="{3373A0C8-0AE3-4910-A46F-749D506CE2C0}" presName="sp" presStyleCnt="0"/>
      <dgm:spPr/>
    </dgm:pt>
    <dgm:pt modelId="{1F689303-5FB8-4A82-8BA6-7078A4377795}" type="pres">
      <dgm:prSet presAssocID="{EDAEE844-6FED-40F1-B68A-3B64BB58422C}" presName="linNode" presStyleCnt="0"/>
      <dgm:spPr/>
    </dgm:pt>
    <dgm:pt modelId="{82728B6E-B3BB-4951-A05D-C190203B074F}" type="pres">
      <dgm:prSet presAssocID="{EDAEE844-6FED-40F1-B68A-3B64BB58422C}" presName="parentText" presStyleLbl="node1" presStyleIdx="2" presStyleCnt="7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164125-5894-4C4F-893D-4A9F887E8B28}" type="pres">
      <dgm:prSet presAssocID="{E0ADA145-0AE3-4C0C-B061-BD0C9A672CAF}" presName="sp" presStyleCnt="0"/>
      <dgm:spPr/>
    </dgm:pt>
    <dgm:pt modelId="{D39F528A-DA88-4200-A43E-875C10535BE0}" type="pres">
      <dgm:prSet presAssocID="{347B3006-FC82-455F-A376-1F4B9AE264A6}" presName="linNode" presStyleCnt="0"/>
      <dgm:spPr/>
    </dgm:pt>
    <dgm:pt modelId="{B26F7C5F-901C-4E66-8F70-EAEFEB912FD3}" type="pres">
      <dgm:prSet presAssocID="{347B3006-FC82-455F-A376-1F4B9AE264A6}" presName="parentText" presStyleLbl="node1" presStyleIdx="3" presStyleCnt="7" custScaleX="277778" custLinFactNeighborX="-136" custLinFactNeighborY="-382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41C04-3405-475E-8E59-5C03BCE987D0}" type="pres">
      <dgm:prSet presAssocID="{C5B4DD10-A92C-42EC-8D9B-9C11FDB2CD89}" presName="sp" presStyleCnt="0"/>
      <dgm:spPr/>
    </dgm:pt>
    <dgm:pt modelId="{AB1575D6-7BEC-411E-A035-0CB5BF57AC99}" type="pres">
      <dgm:prSet presAssocID="{4FEBC82B-DF29-4E15-A63B-61505EF13921}" presName="linNode" presStyleCnt="0"/>
      <dgm:spPr/>
    </dgm:pt>
    <dgm:pt modelId="{44C9AAD3-6E90-420D-9600-C741EE8B20D4}" type="pres">
      <dgm:prSet presAssocID="{4FEBC82B-DF29-4E15-A63B-61505EF13921}" presName="parentText" presStyleLbl="node1" presStyleIdx="4" presStyleCnt="7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5BDF9-B8AD-4194-B7ED-358142198A01}" type="pres">
      <dgm:prSet presAssocID="{1F205F8F-5FE0-48D7-BDE8-117238092880}" presName="sp" presStyleCnt="0"/>
      <dgm:spPr/>
    </dgm:pt>
    <dgm:pt modelId="{6766697E-D06B-486B-A1D4-857F0F324088}" type="pres">
      <dgm:prSet presAssocID="{EF53A741-6B86-43A9-9861-0226813D2057}" presName="linNode" presStyleCnt="0"/>
      <dgm:spPr/>
    </dgm:pt>
    <dgm:pt modelId="{0D9A0793-F331-48C6-96B1-460C9A4F4387}" type="pres">
      <dgm:prSet presAssocID="{EF53A741-6B86-43A9-9861-0226813D2057}" presName="parentText" presStyleLbl="node1" presStyleIdx="5" presStyleCnt="7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93F01-3DA4-4EF3-AFEB-8F6C9821383A}" type="pres">
      <dgm:prSet presAssocID="{893A089B-C9FA-4B9D-8541-6F47D6E63DE1}" presName="sp" presStyleCnt="0"/>
      <dgm:spPr/>
    </dgm:pt>
    <dgm:pt modelId="{A8561C83-8C51-45BD-A459-FFB46DBE4E19}" type="pres">
      <dgm:prSet presAssocID="{80085EBC-CC34-4411-A205-95233FA37937}" presName="linNode" presStyleCnt="0"/>
      <dgm:spPr/>
    </dgm:pt>
    <dgm:pt modelId="{6BC0116C-FFD5-400A-8D75-E3F383CEB032}" type="pres">
      <dgm:prSet presAssocID="{80085EBC-CC34-4411-A205-95233FA37937}" presName="parentText" presStyleLbl="node1" presStyleIdx="6" presStyleCnt="7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CEDCB-EF34-48D8-AC5F-BA3E64DDF513}" srcId="{C2EB03D3-0273-4CDC-86B6-4EA26EEFEDF0}" destId="{D4A1C91C-5333-4634-ABDD-F8B34CE7EBC8}" srcOrd="0" destOrd="0" parTransId="{E53CC061-76B4-483D-8555-5180234B4E42}" sibTransId="{98CA8AC6-1C42-46DE-A7A1-E997CE18D515}"/>
    <dgm:cxn modelId="{60559500-F652-4026-BF7D-DDEC3B5733C7}" srcId="{C2EB03D3-0273-4CDC-86B6-4EA26EEFEDF0}" destId="{EF53A741-6B86-43A9-9861-0226813D2057}" srcOrd="5" destOrd="0" parTransId="{D94AA40A-B85D-4FE3-8AFA-E3E9404F4A80}" sibTransId="{893A089B-C9FA-4B9D-8541-6F47D6E63DE1}"/>
    <dgm:cxn modelId="{7F105662-3F31-4BA7-814C-6997BF8F746F}" type="presOf" srcId="{4FEBC82B-DF29-4E15-A63B-61505EF13921}" destId="{44C9AAD3-6E90-420D-9600-C741EE8B20D4}" srcOrd="0" destOrd="0" presId="urn:microsoft.com/office/officeart/2005/8/layout/vList5"/>
    <dgm:cxn modelId="{BEED7553-AC79-4ED2-9C62-D9917EA7C987}" type="presOf" srcId="{347B3006-FC82-455F-A376-1F4B9AE264A6}" destId="{B26F7C5F-901C-4E66-8F70-EAEFEB912FD3}" srcOrd="0" destOrd="0" presId="urn:microsoft.com/office/officeart/2005/8/layout/vList5"/>
    <dgm:cxn modelId="{862E8EEF-EDE4-4286-AA07-E69939D553F6}" type="presOf" srcId="{0D52429D-D2D3-4CE5-A9D3-B089ADEC058F}" destId="{8E35EBFA-D55F-4756-9BEC-0F9F438E1CC6}" srcOrd="0" destOrd="0" presId="urn:microsoft.com/office/officeart/2005/8/layout/vList5"/>
    <dgm:cxn modelId="{D49FF66A-A602-4696-A41A-A3F2FBDF9292}" type="presOf" srcId="{C2EB03D3-0273-4CDC-86B6-4EA26EEFEDF0}" destId="{D1DD038B-DDBB-4958-AEED-515FB1564947}" srcOrd="0" destOrd="0" presId="urn:microsoft.com/office/officeart/2005/8/layout/vList5"/>
    <dgm:cxn modelId="{1FC40509-60B3-44CF-9D65-0B1140A93C7F}" type="presOf" srcId="{80085EBC-CC34-4411-A205-95233FA37937}" destId="{6BC0116C-FFD5-400A-8D75-E3F383CEB032}" srcOrd="0" destOrd="0" presId="urn:microsoft.com/office/officeart/2005/8/layout/vList5"/>
    <dgm:cxn modelId="{28A5B4FF-6912-4D01-A6BB-73790B1F0404}" srcId="{C2EB03D3-0273-4CDC-86B6-4EA26EEFEDF0}" destId="{EDAEE844-6FED-40F1-B68A-3B64BB58422C}" srcOrd="2" destOrd="0" parTransId="{F5B6D03A-654A-4597-A893-B382AD053C60}" sibTransId="{E0ADA145-0AE3-4C0C-B061-BD0C9A672CAF}"/>
    <dgm:cxn modelId="{98CB9D0E-C321-40C8-9798-18527EA9F788}" srcId="{C2EB03D3-0273-4CDC-86B6-4EA26EEFEDF0}" destId="{4FEBC82B-DF29-4E15-A63B-61505EF13921}" srcOrd="4" destOrd="0" parTransId="{4BE389BD-E5BF-4D4D-8825-BA86FC04E975}" sibTransId="{1F205F8F-5FE0-48D7-BDE8-117238092880}"/>
    <dgm:cxn modelId="{4D6E348C-38B3-466F-AADE-8A0A7BAC8FCA}" srcId="{C2EB03D3-0273-4CDC-86B6-4EA26EEFEDF0}" destId="{347B3006-FC82-455F-A376-1F4B9AE264A6}" srcOrd="3" destOrd="0" parTransId="{17CF27B3-BFAC-4EBB-88D2-B05F242C89AE}" sibTransId="{C5B4DD10-A92C-42EC-8D9B-9C11FDB2CD89}"/>
    <dgm:cxn modelId="{01E6BEE8-064F-4ADE-A124-D74B09047161}" type="presOf" srcId="{D4A1C91C-5333-4634-ABDD-F8B34CE7EBC8}" destId="{F02B1DBF-CFCF-44F2-A02E-138B14F3E763}" srcOrd="0" destOrd="0" presId="urn:microsoft.com/office/officeart/2005/8/layout/vList5"/>
    <dgm:cxn modelId="{215F2273-6272-4449-AAB5-25C224148F80}" srcId="{C2EB03D3-0273-4CDC-86B6-4EA26EEFEDF0}" destId="{0D52429D-D2D3-4CE5-A9D3-B089ADEC058F}" srcOrd="1" destOrd="0" parTransId="{FF80BC23-36AB-4744-B34C-AA7390241509}" sibTransId="{3373A0C8-0AE3-4910-A46F-749D506CE2C0}"/>
    <dgm:cxn modelId="{2D52D3E8-809C-415C-9095-B7DFA8AC4DD5}" type="presOf" srcId="{EDAEE844-6FED-40F1-B68A-3B64BB58422C}" destId="{82728B6E-B3BB-4951-A05D-C190203B074F}" srcOrd="0" destOrd="0" presId="urn:microsoft.com/office/officeart/2005/8/layout/vList5"/>
    <dgm:cxn modelId="{07E7D74D-5402-4818-87C8-83569145FCD6}" srcId="{C2EB03D3-0273-4CDC-86B6-4EA26EEFEDF0}" destId="{80085EBC-CC34-4411-A205-95233FA37937}" srcOrd="6" destOrd="0" parTransId="{FB055A17-5027-4143-B8AD-206255B942AD}" sibTransId="{A9E4DF4A-4C34-43F0-81F1-420742CB4A5E}"/>
    <dgm:cxn modelId="{F13CE4D0-4B01-4C17-8252-0F49D2C3DB44}" type="presOf" srcId="{EF53A741-6B86-43A9-9861-0226813D2057}" destId="{0D9A0793-F331-48C6-96B1-460C9A4F4387}" srcOrd="0" destOrd="0" presId="urn:microsoft.com/office/officeart/2005/8/layout/vList5"/>
    <dgm:cxn modelId="{7887412C-459D-40ED-8A7B-5454397A1FB0}" type="presParOf" srcId="{D1DD038B-DDBB-4958-AEED-515FB1564947}" destId="{0E326C8C-5324-4BF6-8DF5-AE8E6152B067}" srcOrd="0" destOrd="0" presId="urn:microsoft.com/office/officeart/2005/8/layout/vList5"/>
    <dgm:cxn modelId="{EBE95EC6-E18A-4489-8BA6-DF971FA6C637}" type="presParOf" srcId="{0E326C8C-5324-4BF6-8DF5-AE8E6152B067}" destId="{F02B1DBF-CFCF-44F2-A02E-138B14F3E763}" srcOrd="0" destOrd="0" presId="urn:microsoft.com/office/officeart/2005/8/layout/vList5"/>
    <dgm:cxn modelId="{2A90F520-4DCA-481F-89ED-B93F9FB629AE}" type="presParOf" srcId="{D1DD038B-DDBB-4958-AEED-515FB1564947}" destId="{C29D1FDD-CC57-4E14-B3BE-B67FD2A207AF}" srcOrd="1" destOrd="0" presId="urn:microsoft.com/office/officeart/2005/8/layout/vList5"/>
    <dgm:cxn modelId="{914990E7-A668-4D70-A00A-5580B17CD5E2}" type="presParOf" srcId="{D1DD038B-DDBB-4958-AEED-515FB1564947}" destId="{6FCE43F5-6BE8-435C-BA63-1CA9965D4106}" srcOrd="2" destOrd="0" presId="urn:microsoft.com/office/officeart/2005/8/layout/vList5"/>
    <dgm:cxn modelId="{E8B234B6-E986-4939-BAFA-19C9BD721B6C}" type="presParOf" srcId="{6FCE43F5-6BE8-435C-BA63-1CA9965D4106}" destId="{8E35EBFA-D55F-4756-9BEC-0F9F438E1CC6}" srcOrd="0" destOrd="0" presId="urn:microsoft.com/office/officeart/2005/8/layout/vList5"/>
    <dgm:cxn modelId="{1A0EF139-854A-4691-A428-33D008AD8A21}" type="presParOf" srcId="{D1DD038B-DDBB-4958-AEED-515FB1564947}" destId="{0FABC964-B000-4AD3-B540-6A5E2D540F41}" srcOrd="3" destOrd="0" presId="urn:microsoft.com/office/officeart/2005/8/layout/vList5"/>
    <dgm:cxn modelId="{8F4CFD4E-3AEB-4EF2-A617-E55BA02B36D2}" type="presParOf" srcId="{D1DD038B-DDBB-4958-AEED-515FB1564947}" destId="{1F689303-5FB8-4A82-8BA6-7078A4377795}" srcOrd="4" destOrd="0" presId="urn:microsoft.com/office/officeart/2005/8/layout/vList5"/>
    <dgm:cxn modelId="{B245F632-1BA4-4857-BC10-3C96E081A875}" type="presParOf" srcId="{1F689303-5FB8-4A82-8BA6-7078A4377795}" destId="{82728B6E-B3BB-4951-A05D-C190203B074F}" srcOrd="0" destOrd="0" presId="urn:microsoft.com/office/officeart/2005/8/layout/vList5"/>
    <dgm:cxn modelId="{1A001FBA-0969-4F2A-9935-A168DB328212}" type="presParOf" srcId="{D1DD038B-DDBB-4958-AEED-515FB1564947}" destId="{27164125-5894-4C4F-893D-4A9F887E8B28}" srcOrd="5" destOrd="0" presId="urn:microsoft.com/office/officeart/2005/8/layout/vList5"/>
    <dgm:cxn modelId="{8250CAF8-00CD-4458-8D94-69689F4C0FCF}" type="presParOf" srcId="{D1DD038B-DDBB-4958-AEED-515FB1564947}" destId="{D39F528A-DA88-4200-A43E-875C10535BE0}" srcOrd="6" destOrd="0" presId="urn:microsoft.com/office/officeart/2005/8/layout/vList5"/>
    <dgm:cxn modelId="{76DA3C29-56F7-4D65-A4D1-A56FB489E51D}" type="presParOf" srcId="{D39F528A-DA88-4200-A43E-875C10535BE0}" destId="{B26F7C5F-901C-4E66-8F70-EAEFEB912FD3}" srcOrd="0" destOrd="0" presId="urn:microsoft.com/office/officeart/2005/8/layout/vList5"/>
    <dgm:cxn modelId="{29089195-80A8-41CC-924D-9C2887D440D9}" type="presParOf" srcId="{D1DD038B-DDBB-4958-AEED-515FB1564947}" destId="{59241C04-3405-475E-8E59-5C03BCE987D0}" srcOrd="7" destOrd="0" presId="urn:microsoft.com/office/officeart/2005/8/layout/vList5"/>
    <dgm:cxn modelId="{1396541A-C961-45F4-8D40-E44EF3443C63}" type="presParOf" srcId="{D1DD038B-DDBB-4958-AEED-515FB1564947}" destId="{AB1575D6-7BEC-411E-A035-0CB5BF57AC99}" srcOrd="8" destOrd="0" presId="urn:microsoft.com/office/officeart/2005/8/layout/vList5"/>
    <dgm:cxn modelId="{69457A0C-84EB-4349-B02F-BE6E6AC7E1D0}" type="presParOf" srcId="{AB1575D6-7BEC-411E-A035-0CB5BF57AC99}" destId="{44C9AAD3-6E90-420D-9600-C741EE8B20D4}" srcOrd="0" destOrd="0" presId="urn:microsoft.com/office/officeart/2005/8/layout/vList5"/>
    <dgm:cxn modelId="{DB6A4924-8372-44B1-BE61-FC2B3287C022}" type="presParOf" srcId="{D1DD038B-DDBB-4958-AEED-515FB1564947}" destId="{1FD5BDF9-B8AD-4194-B7ED-358142198A01}" srcOrd="9" destOrd="0" presId="urn:microsoft.com/office/officeart/2005/8/layout/vList5"/>
    <dgm:cxn modelId="{66122E54-9D3F-46C4-8946-B590CDE9A21A}" type="presParOf" srcId="{D1DD038B-DDBB-4958-AEED-515FB1564947}" destId="{6766697E-D06B-486B-A1D4-857F0F324088}" srcOrd="10" destOrd="0" presId="urn:microsoft.com/office/officeart/2005/8/layout/vList5"/>
    <dgm:cxn modelId="{3E4FDB50-CBA1-4CD1-AF6D-83BD48D7BDFF}" type="presParOf" srcId="{6766697E-D06B-486B-A1D4-857F0F324088}" destId="{0D9A0793-F331-48C6-96B1-460C9A4F4387}" srcOrd="0" destOrd="0" presId="urn:microsoft.com/office/officeart/2005/8/layout/vList5"/>
    <dgm:cxn modelId="{B9E3B561-9C77-4EB8-BF95-AC37B22A5511}" type="presParOf" srcId="{D1DD038B-DDBB-4958-AEED-515FB1564947}" destId="{0DF93F01-3DA4-4EF3-AFEB-8F6C9821383A}" srcOrd="11" destOrd="0" presId="urn:microsoft.com/office/officeart/2005/8/layout/vList5"/>
    <dgm:cxn modelId="{7823D07C-240E-4122-8B83-3C7D25E5102A}" type="presParOf" srcId="{D1DD038B-DDBB-4958-AEED-515FB1564947}" destId="{A8561C83-8C51-45BD-A459-FFB46DBE4E19}" srcOrd="12" destOrd="0" presId="urn:microsoft.com/office/officeart/2005/8/layout/vList5"/>
    <dgm:cxn modelId="{54E2A6E5-0DF9-4607-B85D-983E22DB6249}" type="presParOf" srcId="{A8561C83-8C51-45BD-A459-FFB46DBE4E19}" destId="{6BC0116C-FFD5-400A-8D75-E3F383CEB03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EA708B-E905-40D4-A231-647F41CF7B87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2E8C335-4B90-4EEE-BD7F-ADB0D1079DD6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23 943,8 тыс. рублей</a:t>
          </a:r>
        </a:p>
      </dgm:t>
    </dgm:pt>
    <dgm:pt modelId="{C069ED6C-E72A-4E00-8AB6-75D1393CD976}" type="par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37BED29-7BAA-49C0-A553-9C5285656639}" type="sibTrans" cxnId="{790FC229-C891-4E65-ABA1-7969056570D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16F408B-E045-41F3-B08D-5CF69B0127AA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- 37 251,1 тыс. рублей</a:t>
          </a:r>
        </a:p>
      </dgm:t>
    </dgm:pt>
    <dgm:pt modelId="{B1966BA3-AC57-4423-BF9B-AECB3CC3F728}" type="par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104DCD4-A12B-41A1-A31A-DB98E89B923F}" type="sibTrans" cxnId="{FEFA277E-F0B4-48DC-BEE2-CEC7B005D7CF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8206DDE-A922-454B-AE39-0377A6964BE5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- 2 771,4 тыс. рублей</a:t>
          </a:r>
        </a:p>
      </dgm:t>
    </dgm:pt>
    <dgm:pt modelId="{5A935606-EE86-4926-9B82-2D4DA99C4C7D}" type="par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F71A8EE-23F4-47C4-8FA1-9C760AD2A59A}" type="sibTrans" cxnId="{C234CC14-B59D-42E3-A862-05FE72B11E48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9E5F1FF-EA25-4381-B7BE-1BE1239FBEFC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устройство и капитальный ремонт электросетевого хозяйства систем наружного и архитектурно-художественного освещения в рамках реализации приоритетного проекта «Светлый город»  -   114 994,3 тыс. рублей</a:t>
          </a:r>
        </a:p>
      </dgm:t>
    </dgm:pt>
    <dgm:pt modelId="{38F40A04-B935-44C4-BBFF-959431098CF0}" type="par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948B484-9344-4CBB-956F-47DD4EA64CCE}" type="sibTrans" cxnId="{4F82BED6-6710-414A-83A2-D0767DA560F0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AEB7C7E2-CB61-49AA-80AE-7DBFFB03D62E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50 587,8 тыс. рублей за счет целевой субвенции из областного бюджета, за счет средств местного бюджета 854,6 тыс. рублей</a:t>
          </a:r>
        </a:p>
      </dgm:t>
    </dgm:pt>
    <dgm:pt modelId="{C0B121D5-3CAD-43A1-9DBB-FEF6B8E32D58}" type="par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38BBF750-CF82-41C0-8E31-CB945BEF0A75}" type="sibTrans" cxnId="{FF9D91F3-314E-4B08-B62A-54AAD2409E0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A26605F-5D4B-401E-A2C8-74C077222A6E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части родительской платы за содержание детей в детских дошкольных учреждениях  направлено 31 203,9 тыс. рублей</a:t>
          </a:r>
        </a:p>
      </dgm:t>
    </dgm:pt>
    <dgm:pt modelId="{8CA51940-E67D-48A1-A477-D654907C2658}" type="par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24FB3315-194E-4200-A4B2-0312893841AE}" type="sibTrans" cxnId="{214758C7-9154-45AB-A6A6-FC25E8C1CFE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F30C862-3D79-4222-BE32-B30A1D11835B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- 12 656,9 тыс. рублей, из них из бюджета Московской области - 4 337,6 тыс. рублей, из бюджета Российской Федерации - 5 091,8 тыс. рублей </a:t>
          </a:r>
        </a:p>
      </dgm:t>
    </dgm:pt>
    <dgm:pt modelId="{500880D3-BC85-46CB-B0D5-17C130AF333C}" type="par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05FC726C-A020-4C03-BEB3-34996C4C0BDB}" type="sibTrans" cxnId="{87CE1A4C-AE3D-4582-9319-0FAF025A10D6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BF02896B-9C00-4866-8280-EF385030DA9C}">
      <dgm:prSet custT="1"/>
      <dgm:spPr/>
      <dgm:t>
        <a:bodyPr/>
        <a:lstStyle/>
        <a:p>
          <a:pPr algn="l" rtl="0"/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- 14 612,6 тыс. рублей</a:t>
          </a:r>
        </a:p>
      </dgm:t>
    </dgm:pt>
    <dgm:pt modelId="{E5110E8A-DA47-4AC6-8DE8-BA12BB1C5DE5}" type="par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42C2980D-4457-4F51-8DDB-006BE256241F}" type="sibTrans" cxnId="{1DB7DA93-B9BA-4713-BD3E-9C7075EC9C43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BDF99E-60E9-489C-85CA-1BAF2FC56B32}" type="pres">
      <dgm:prSet presAssocID="{C2EA708B-E905-40D4-A231-647F41CF7B8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56DB03-8642-491C-8857-02C2CC1AF1E5}" type="pres">
      <dgm:prSet presAssocID="{A2E8C335-4B90-4EEE-BD7F-ADB0D1079DD6}" presName="linNode" presStyleCnt="0"/>
      <dgm:spPr/>
    </dgm:pt>
    <dgm:pt modelId="{D41238A0-8AB6-4B57-82B5-BF647B875DFB}" type="pres">
      <dgm:prSet presAssocID="{A2E8C335-4B90-4EEE-BD7F-ADB0D1079DD6}" presName="parentText" presStyleLbl="node1" presStyleIdx="0" presStyleCnt="8" custScaleX="277778" custLinFactNeighborX="17531" custLinFactNeighborY="33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B8629-E8C3-4630-8ADD-11C4AD13335D}" type="pres">
      <dgm:prSet presAssocID="{237BED29-7BAA-49C0-A553-9C5285656639}" presName="sp" presStyleCnt="0"/>
      <dgm:spPr/>
    </dgm:pt>
    <dgm:pt modelId="{9C3FB98C-8D8B-45B7-BC32-EB26ED725518}" type="pres">
      <dgm:prSet presAssocID="{816F408B-E045-41F3-B08D-5CF69B0127AA}" presName="linNode" presStyleCnt="0"/>
      <dgm:spPr/>
    </dgm:pt>
    <dgm:pt modelId="{1E1EBF25-E48A-4A36-A87E-9797A9F56F06}" type="pres">
      <dgm:prSet presAssocID="{816F408B-E045-41F3-B08D-5CF69B0127AA}" presName="parentText" presStyleLbl="node1" presStyleIdx="1" presStyleCnt="8" custScaleX="277778" custLinFactNeighborX="-136" custLinFactNeighborY="-4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E295D-2007-4A88-A276-9C0F695D9E03}" type="pres">
      <dgm:prSet presAssocID="{2104DCD4-A12B-41A1-A31A-DB98E89B923F}" presName="sp" presStyleCnt="0"/>
      <dgm:spPr/>
    </dgm:pt>
    <dgm:pt modelId="{298994B3-6CAA-456D-AA65-296939BE235D}" type="pres">
      <dgm:prSet presAssocID="{88206DDE-A922-454B-AE39-0377A6964BE5}" presName="linNode" presStyleCnt="0"/>
      <dgm:spPr/>
    </dgm:pt>
    <dgm:pt modelId="{D1D1E964-585D-4729-8075-5CF7033B5B7E}" type="pres">
      <dgm:prSet presAssocID="{88206DDE-A922-454B-AE39-0377A6964BE5}" presName="parentText" presStyleLbl="node1" presStyleIdx="2" presStyleCnt="8" custScaleX="277778" custLinFactNeighborX="2219" custLinFactNeighborY="-89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06863-C792-41CF-87DE-009E3A0C87B5}" type="pres">
      <dgm:prSet presAssocID="{9F71A8EE-23F4-47C4-8FA1-9C760AD2A59A}" presName="sp" presStyleCnt="0"/>
      <dgm:spPr/>
    </dgm:pt>
    <dgm:pt modelId="{8302F680-946F-4D5C-90D6-7AFCA566385F}" type="pres">
      <dgm:prSet presAssocID="{99E5F1FF-EA25-4381-B7BE-1BE1239FBEFC}" presName="linNode" presStyleCnt="0"/>
      <dgm:spPr/>
    </dgm:pt>
    <dgm:pt modelId="{2EAF3037-C738-4351-BE4F-9BB4C1C0557A}" type="pres">
      <dgm:prSet presAssocID="{99E5F1FF-EA25-4381-B7BE-1BE1239FBEFC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A972C1-BAE1-4798-A6E7-A7A864F27080}" type="pres">
      <dgm:prSet presAssocID="{E948B484-9344-4CBB-956F-47DD4EA64CCE}" presName="sp" presStyleCnt="0"/>
      <dgm:spPr/>
    </dgm:pt>
    <dgm:pt modelId="{80698157-F758-429A-84B7-666308F76528}" type="pres">
      <dgm:prSet presAssocID="{AEB7C7E2-CB61-49AA-80AE-7DBFFB03D62E}" presName="linNode" presStyleCnt="0"/>
      <dgm:spPr/>
    </dgm:pt>
    <dgm:pt modelId="{545FB469-7708-4C7D-A7A2-9600C0B1F8D3}" type="pres">
      <dgm:prSet presAssocID="{AEB7C7E2-CB61-49AA-80AE-7DBFFB03D62E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10ADC-B067-4219-BB47-0130C2517879}" type="pres">
      <dgm:prSet presAssocID="{38BBF750-CF82-41C0-8E31-CB945BEF0A75}" presName="sp" presStyleCnt="0"/>
      <dgm:spPr/>
    </dgm:pt>
    <dgm:pt modelId="{5244A4C5-E6A2-4A26-9CA5-3149A5B3C0B9}" type="pres">
      <dgm:prSet presAssocID="{6A26605F-5D4B-401E-A2C8-74C077222A6E}" presName="linNode" presStyleCnt="0"/>
      <dgm:spPr/>
    </dgm:pt>
    <dgm:pt modelId="{006504BD-5F15-4418-AC2F-0E9603EFF1DD}" type="pres">
      <dgm:prSet presAssocID="{6A26605F-5D4B-401E-A2C8-74C077222A6E}" presName="parentText" presStyleLbl="node1" presStyleIdx="5" presStyleCnt="8" custScaleX="277778" custLinFactNeighborX="2789" custLinFactNeighborY="16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61AEF6-9ED0-437E-88A9-7B6DE56E1CFA}" type="pres">
      <dgm:prSet presAssocID="{24FB3315-194E-4200-A4B2-0312893841AE}" presName="sp" presStyleCnt="0"/>
      <dgm:spPr/>
    </dgm:pt>
    <dgm:pt modelId="{F9BDFF34-1CE6-4E6C-A7F6-DDBAF3FCB169}" type="pres">
      <dgm:prSet presAssocID="{0F30C862-3D79-4222-BE32-B30A1D11835B}" presName="linNode" presStyleCnt="0"/>
      <dgm:spPr/>
    </dgm:pt>
    <dgm:pt modelId="{1BCCAD72-4ACD-4A83-ADCE-ACD6024CA196}" type="pres">
      <dgm:prSet presAssocID="{0F30C862-3D79-4222-BE32-B30A1D11835B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C78F75-220F-49C8-9D8C-A6D47FF4146E}" type="pres">
      <dgm:prSet presAssocID="{05FC726C-A020-4C03-BEB3-34996C4C0BDB}" presName="sp" presStyleCnt="0"/>
      <dgm:spPr/>
    </dgm:pt>
    <dgm:pt modelId="{7C2596DC-D8EF-47C4-ABDE-02CB80B54B25}" type="pres">
      <dgm:prSet presAssocID="{BF02896B-9C00-4866-8280-EF385030DA9C}" presName="linNode" presStyleCnt="0"/>
      <dgm:spPr/>
    </dgm:pt>
    <dgm:pt modelId="{F249DF20-4651-459B-9162-6150D6D156C7}" type="pres">
      <dgm:prSet presAssocID="{BF02896B-9C00-4866-8280-EF385030DA9C}" presName="parentText" presStyleLbl="node1" presStyleIdx="7" presStyleCnt="8" custScaleX="277778" custLinFactNeighborX="1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758C7-9154-45AB-A6A6-FC25E8C1CFE6}" srcId="{C2EA708B-E905-40D4-A231-647F41CF7B87}" destId="{6A26605F-5D4B-401E-A2C8-74C077222A6E}" srcOrd="5" destOrd="0" parTransId="{8CA51940-E67D-48A1-A477-D654907C2658}" sibTransId="{24FB3315-194E-4200-A4B2-0312893841AE}"/>
    <dgm:cxn modelId="{645DF40E-CF9A-4D39-B6E4-700D28F93C76}" type="presOf" srcId="{88206DDE-A922-454B-AE39-0377A6964BE5}" destId="{D1D1E964-585D-4729-8075-5CF7033B5B7E}" srcOrd="0" destOrd="0" presId="urn:microsoft.com/office/officeart/2005/8/layout/vList5"/>
    <dgm:cxn modelId="{FF9D91F3-314E-4B08-B62A-54AAD2409E01}" srcId="{C2EA708B-E905-40D4-A231-647F41CF7B87}" destId="{AEB7C7E2-CB61-49AA-80AE-7DBFFB03D62E}" srcOrd="4" destOrd="0" parTransId="{C0B121D5-3CAD-43A1-9DBB-FEF6B8E32D58}" sibTransId="{38BBF750-CF82-41C0-8E31-CB945BEF0A75}"/>
    <dgm:cxn modelId="{FEFA277E-F0B4-48DC-BEE2-CEC7B005D7CF}" srcId="{C2EA708B-E905-40D4-A231-647F41CF7B87}" destId="{816F408B-E045-41F3-B08D-5CF69B0127AA}" srcOrd="1" destOrd="0" parTransId="{B1966BA3-AC57-4423-BF9B-AECB3CC3F728}" sibTransId="{2104DCD4-A12B-41A1-A31A-DB98E89B923F}"/>
    <dgm:cxn modelId="{D35D735D-21DB-4C05-B001-DEC23B4DF8DC}" type="presOf" srcId="{816F408B-E045-41F3-B08D-5CF69B0127AA}" destId="{1E1EBF25-E48A-4A36-A87E-9797A9F56F06}" srcOrd="0" destOrd="0" presId="urn:microsoft.com/office/officeart/2005/8/layout/vList5"/>
    <dgm:cxn modelId="{B055682A-C386-42D9-96DF-940C6D473E40}" type="presOf" srcId="{99E5F1FF-EA25-4381-B7BE-1BE1239FBEFC}" destId="{2EAF3037-C738-4351-BE4F-9BB4C1C0557A}" srcOrd="0" destOrd="0" presId="urn:microsoft.com/office/officeart/2005/8/layout/vList5"/>
    <dgm:cxn modelId="{0B6A76DA-5F3E-4222-B643-A0F06562AD31}" type="presOf" srcId="{0F30C862-3D79-4222-BE32-B30A1D11835B}" destId="{1BCCAD72-4ACD-4A83-ADCE-ACD6024CA196}" srcOrd="0" destOrd="0" presId="urn:microsoft.com/office/officeart/2005/8/layout/vList5"/>
    <dgm:cxn modelId="{4A0AFD82-D067-4652-BBA6-3B9EB3713E1E}" type="presOf" srcId="{C2EA708B-E905-40D4-A231-647F41CF7B87}" destId="{FEBDF99E-60E9-489C-85CA-1BAF2FC56B32}" srcOrd="0" destOrd="0" presId="urn:microsoft.com/office/officeart/2005/8/layout/vList5"/>
    <dgm:cxn modelId="{4F82BED6-6710-414A-83A2-D0767DA560F0}" srcId="{C2EA708B-E905-40D4-A231-647F41CF7B87}" destId="{99E5F1FF-EA25-4381-B7BE-1BE1239FBEFC}" srcOrd="3" destOrd="0" parTransId="{38F40A04-B935-44C4-BBFF-959431098CF0}" sibTransId="{E948B484-9344-4CBB-956F-47DD4EA64CCE}"/>
    <dgm:cxn modelId="{B7A4D434-D76D-4A48-A3DD-21847AFF2D6E}" type="presOf" srcId="{6A26605F-5D4B-401E-A2C8-74C077222A6E}" destId="{006504BD-5F15-4418-AC2F-0E9603EFF1DD}" srcOrd="0" destOrd="0" presId="urn:microsoft.com/office/officeart/2005/8/layout/vList5"/>
    <dgm:cxn modelId="{86AFF16A-4A58-444F-AD86-672F12DE16DC}" type="presOf" srcId="{AEB7C7E2-CB61-49AA-80AE-7DBFFB03D62E}" destId="{545FB469-7708-4C7D-A7A2-9600C0B1F8D3}" srcOrd="0" destOrd="0" presId="urn:microsoft.com/office/officeart/2005/8/layout/vList5"/>
    <dgm:cxn modelId="{87CE1A4C-AE3D-4582-9319-0FAF025A10D6}" srcId="{C2EA708B-E905-40D4-A231-647F41CF7B87}" destId="{0F30C862-3D79-4222-BE32-B30A1D11835B}" srcOrd="6" destOrd="0" parTransId="{500880D3-BC85-46CB-B0D5-17C130AF333C}" sibTransId="{05FC726C-A020-4C03-BEB3-34996C4C0BDB}"/>
    <dgm:cxn modelId="{C234CC14-B59D-42E3-A862-05FE72B11E48}" srcId="{C2EA708B-E905-40D4-A231-647F41CF7B87}" destId="{88206DDE-A922-454B-AE39-0377A6964BE5}" srcOrd="2" destOrd="0" parTransId="{5A935606-EE86-4926-9B82-2D4DA99C4C7D}" sibTransId="{9F71A8EE-23F4-47C4-8FA1-9C760AD2A59A}"/>
    <dgm:cxn modelId="{266AFE76-828A-44B7-9E6A-5B2C6453BAAA}" type="presOf" srcId="{BF02896B-9C00-4866-8280-EF385030DA9C}" destId="{F249DF20-4651-459B-9162-6150D6D156C7}" srcOrd="0" destOrd="0" presId="urn:microsoft.com/office/officeart/2005/8/layout/vList5"/>
    <dgm:cxn modelId="{D9389D33-45E4-41C1-B9DA-70F28D81077D}" type="presOf" srcId="{A2E8C335-4B90-4EEE-BD7F-ADB0D1079DD6}" destId="{D41238A0-8AB6-4B57-82B5-BF647B875DFB}" srcOrd="0" destOrd="0" presId="urn:microsoft.com/office/officeart/2005/8/layout/vList5"/>
    <dgm:cxn modelId="{790FC229-C891-4E65-ABA1-7969056570D8}" srcId="{C2EA708B-E905-40D4-A231-647F41CF7B87}" destId="{A2E8C335-4B90-4EEE-BD7F-ADB0D1079DD6}" srcOrd="0" destOrd="0" parTransId="{C069ED6C-E72A-4E00-8AB6-75D1393CD976}" sibTransId="{237BED29-7BAA-49C0-A553-9C5285656639}"/>
    <dgm:cxn modelId="{1DB7DA93-B9BA-4713-BD3E-9C7075EC9C43}" srcId="{C2EA708B-E905-40D4-A231-647F41CF7B87}" destId="{BF02896B-9C00-4866-8280-EF385030DA9C}" srcOrd="7" destOrd="0" parTransId="{E5110E8A-DA47-4AC6-8DE8-BA12BB1C5DE5}" sibTransId="{42C2980D-4457-4F51-8DDB-006BE256241F}"/>
    <dgm:cxn modelId="{19E42C92-4CA4-43DB-8AAC-1B507FDD3B8A}" type="presParOf" srcId="{FEBDF99E-60E9-489C-85CA-1BAF2FC56B32}" destId="{4056DB03-8642-491C-8857-02C2CC1AF1E5}" srcOrd="0" destOrd="0" presId="urn:microsoft.com/office/officeart/2005/8/layout/vList5"/>
    <dgm:cxn modelId="{3E981E89-C7A2-40C7-9CBF-72E3ECC2F94D}" type="presParOf" srcId="{4056DB03-8642-491C-8857-02C2CC1AF1E5}" destId="{D41238A0-8AB6-4B57-82B5-BF647B875DFB}" srcOrd="0" destOrd="0" presId="urn:microsoft.com/office/officeart/2005/8/layout/vList5"/>
    <dgm:cxn modelId="{B4851B48-9110-4BBB-AC3A-DFC909A83575}" type="presParOf" srcId="{FEBDF99E-60E9-489C-85CA-1BAF2FC56B32}" destId="{33CB8629-E8C3-4630-8ADD-11C4AD13335D}" srcOrd="1" destOrd="0" presId="urn:microsoft.com/office/officeart/2005/8/layout/vList5"/>
    <dgm:cxn modelId="{ED869109-D834-4B90-B850-66F03AC4C9A5}" type="presParOf" srcId="{FEBDF99E-60E9-489C-85CA-1BAF2FC56B32}" destId="{9C3FB98C-8D8B-45B7-BC32-EB26ED725518}" srcOrd="2" destOrd="0" presId="urn:microsoft.com/office/officeart/2005/8/layout/vList5"/>
    <dgm:cxn modelId="{508BFCDB-1684-43D5-9B72-1A4074F4EF7E}" type="presParOf" srcId="{9C3FB98C-8D8B-45B7-BC32-EB26ED725518}" destId="{1E1EBF25-E48A-4A36-A87E-9797A9F56F06}" srcOrd="0" destOrd="0" presId="urn:microsoft.com/office/officeart/2005/8/layout/vList5"/>
    <dgm:cxn modelId="{8257A9C8-12B5-4285-B908-E3099DD0C03A}" type="presParOf" srcId="{FEBDF99E-60E9-489C-85CA-1BAF2FC56B32}" destId="{BF2E295D-2007-4A88-A276-9C0F695D9E03}" srcOrd="3" destOrd="0" presId="urn:microsoft.com/office/officeart/2005/8/layout/vList5"/>
    <dgm:cxn modelId="{098C1F55-4043-49A6-A54B-B46DBE0DEDFA}" type="presParOf" srcId="{FEBDF99E-60E9-489C-85CA-1BAF2FC56B32}" destId="{298994B3-6CAA-456D-AA65-296939BE235D}" srcOrd="4" destOrd="0" presId="urn:microsoft.com/office/officeart/2005/8/layout/vList5"/>
    <dgm:cxn modelId="{F7D9ED56-2C3C-4379-B9E8-AEB9FD731585}" type="presParOf" srcId="{298994B3-6CAA-456D-AA65-296939BE235D}" destId="{D1D1E964-585D-4729-8075-5CF7033B5B7E}" srcOrd="0" destOrd="0" presId="urn:microsoft.com/office/officeart/2005/8/layout/vList5"/>
    <dgm:cxn modelId="{FDE7717D-74C5-44BB-AA52-CA39C288A955}" type="presParOf" srcId="{FEBDF99E-60E9-489C-85CA-1BAF2FC56B32}" destId="{DED06863-C792-41CF-87DE-009E3A0C87B5}" srcOrd="5" destOrd="0" presId="urn:microsoft.com/office/officeart/2005/8/layout/vList5"/>
    <dgm:cxn modelId="{766800AE-3C4C-484C-B24A-FD67061B877D}" type="presParOf" srcId="{FEBDF99E-60E9-489C-85CA-1BAF2FC56B32}" destId="{8302F680-946F-4D5C-90D6-7AFCA566385F}" srcOrd="6" destOrd="0" presId="urn:microsoft.com/office/officeart/2005/8/layout/vList5"/>
    <dgm:cxn modelId="{73BC5823-0B06-447B-A337-D8B3F2D3202F}" type="presParOf" srcId="{8302F680-946F-4D5C-90D6-7AFCA566385F}" destId="{2EAF3037-C738-4351-BE4F-9BB4C1C0557A}" srcOrd="0" destOrd="0" presId="urn:microsoft.com/office/officeart/2005/8/layout/vList5"/>
    <dgm:cxn modelId="{7375B117-11E4-4600-8180-293A4B27143A}" type="presParOf" srcId="{FEBDF99E-60E9-489C-85CA-1BAF2FC56B32}" destId="{E7A972C1-BAE1-4798-A6E7-A7A864F27080}" srcOrd="7" destOrd="0" presId="urn:microsoft.com/office/officeart/2005/8/layout/vList5"/>
    <dgm:cxn modelId="{5A027391-0BDB-4493-858C-8DB15957635B}" type="presParOf" srcId="{FEBDF99E-60E9-489C-85CA-1BAF2FC56B32}" destId="{80698157-F758-429A-84B7-666308F76528}" srcOrd="8" destOrd="0" presId="urn:microsoft.com/office/officeart/2005/8/layout/vList5"/>
    <dgm:cxn modelId="{39ECFC2D-1343-4E33-B680-4C937DDDDDB3}" type="presParOf" srcId="{80698157-F758-429A-84B7-666308F76528}" destId="{545FB469-7708-4C7D-A7A2-9600C0B1F8D3}" srcOrd="0" destOrd="0" presId="urn:microsoft.com/office/officeart/2005/8/layout/vList5"/>
    <dgm:cxn modelId="{C7172C4D-08F6-47D4-85E5-BABE4BCF1D44}" type="presParOf" srcId="{FEBDF99E-60E9-489C-85CA-1BAF2FC56B32}" destId="{01A10ADC-B067-4219-BB47-0130C2517879}" srcOrd="9" destOrd="0" presId="urn:microsoft.com/office/officeart/2005/8/layout/vList5"/>
    <dgm:cxn modelId="{4C8D9D5B-3B93-4D15-9EC3-75A2FFE41C7F}" type="presParOf" srcId="{FEBDF99E-60E9-489C-85CA-1BAF2FC56B32}" destId="{5244A4C5-E6A2-4A26-9CA5-3149A5B3C0B9}" srcOrd="10" destOrd="0" presId="urn:microsoft.com/office/officeart/2005/8/layout/vList5"/>
    <dgm:cxn modelId="{318ABCD1-3D4E-4949-8192-0817A9AC496F}" type="presParOf" srcId="{5244A4C5-E6A2-4A26-9CA5-3149A5B3C0B9}" destId="{006504BD-5F15-4418-AC2F-0E9603EFF1DD}" srcOrd="0" destOrd="0" presId="urn:microsoft.com/office/officeart/2005/8/layout/vList5"/>
    <dgm:cxn modelId="{7CD1F0BE-49E1-48CC-B364-B037E1E635AF}" type="presParOf" srcId="{FEBDF99E-60E9-489C-85CA-1BAF2FC56B32}" destId="{4461AEF6-9ED0-437E-88A9-7B6DE56E1CFA}" srcOrd="11" destOrd="0" presId="urn:microsoft.com/office/officeart/2005/8/layout/vList5"/>
    <dgm:cxn modelId="{07B4963D-03C0-4D26-861E-251A91DFB228}" type="presParOf" srcId="{FEBDF99E-60E9-489C-85CA-1BAF2FC56B32}" destId="{F9BDFF34-1CE6-4E6C-A7F6-DDBAF3FCB169}" srcOrd="12" destOrd="0" presId="urn:microsoft.com/office/officeart/2005/8/layout/vList5"/>
    <dgm:cxn modelId="{7400141D-8142-4F25-8230-310F85911937}" type="presParOf" srcId="{F9BDFF34-1CE6-4E6C-A7F6-DDBAF3FCB169}" destId="{1BCCAD72-4ACD-4A83-ADCE-ACD6024CA196}" srcOrd="0" destOrd="0" presId="urn:microsoft.com/office/officeart/2005/8/layout/vList5"/>
    <dgm:cxn modelId="{3C1E3B79-FAF3-45AD-AEBA-062639763DAC}" type="presParOf" srcId="{FEBDF99E-60E9-489C-85CA-1BAF2FC56B32}" destId="{32C78F75-220F-49C8-9D8C-A6D47FF4146E}" srcOrd="13" destOrd="0" presId="urn:microsoft.com/office/officeart/2005/8/layout/vList5"/>
    <dgm:cxn modelId="{B1BDCA79-0C17-4EAF-B208-848B0A753EF3}" type="presParOf" srcId="{FEBDF99E-60E9-489C-85CA-1BAF2FC56B32}" destId="{7C2596DC-D8EF-47C4-ABDE-02CB80B54B25}" srcOrd="14" destOrd="0" presId="urn:microsoft.com/office/officeart/2005/8/layout/vList5"/>
    <dgm:cxn modelId="{83735A1A-999A-4CC0-99C1-B5A1FE1E929A}" type="presParOf" srcId="{7C2596DC-D8EF-47C4-ABDE-02CB80B54B25}" destId="{F249DF20-4651-459B-9162-6150D6D156C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5F0928-2210-4B8B-9978-4297E193778F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03356-12DE-4A4F-9A82-C2C3402BDC2F}">
      <dgm:prSet/>
      <dgm:spPr/>
      <dgm:t>
        <a:bodyPr/>
        <a:lstStyle/>
        <a:p>
          <a:pPr rtl="0"/>
          <a:r>
            <a:rPr lang="ru-RU" dirty="0"/>
            <a:t>Протяженность дорожной сети городского округа Лобня составляет 123 км. Для того, чтобы дороги общего пользования содержались в нормативном состоянии, круглогодично проводится комплекс работ: очистка проезжей части дорог и тротуаров от снега зимой, от мусора и пыли – летом, покраска бордюрного камня и элементов обустройства весной и осенью, ямочный ремонт.</a:t>
          </a:r>
        </a:p>
      </dgm:t>
    </dgm:pt>
    <dgm:pt modelId="{E00B07CD-1FB9-4F2C-A698-C18EF432B1CB}" type="parTrans" cxnId="{C25FA618-5968-440D-9B08-21F9645829C4}">
      <dgm:prSet/>
      <dgm:spPr/>
      <dgm:t>
        <a:bodyPr/>
        <a:lstStyle/>
        <a:p>
          <a:endParaRPr lang="ru-RU"/>
        </a:p>
      </dgm:t>
    </dgm:pt>
    <dgm:pt modelId="{A5D0E316-A24F-441D-B281-9D52C8FDE7A6}" type="sibTrans" cxnId="{C25FA618-5968-440D-9B08-21F9645829C4}">
      <dgm:prSet/>
      <dgm:spPr/>
      <dgm:t>
        <a:bodyPr/>
        <a:lstStyle/>
        <a:p>
          <a:endParaRPr lang="ru-RU"/>
        </a:p>
      </dgm:t>
    </dgm:pt>
    <dgm:pt modelId="{F3C7AE30-D544-4722-9889-39F9CB7505DD}">
      <dgm:prSet/>
      <dgm:spPr/>
      <dgm:t>
        <a:bodyPr/>
        <a:lstStyle/>
        <a:p>
          <a:pPr rtl="0"/>
          <a:r>
            <a:rPr lang="ru-RU" dirty="0"/>
            <a:t>В течении строительного сезона 2019 года было выполнено более 15000 м² ямочного ремонта дорог общего пользования , внутриквартальных и дворовых территорий. Плановый ремонт дорожного полотна проводился традиционно в каждом микрорайоне города. Общая площадь ремонта за счет средств муниципального бюджета составила 28847м²</a:t>
          </a:r>
        </a:p>
      </dgm:t>
    </dgm:pt>
    <dgm:pt modelId="{DA504AA8-4D87-4448-9F61-E24BDB09B81B}" type="parTrans" cxnId="{9F456937-68D2-4AA4-9511-54676630DDA0}">
      <dgm:prSet/>
      <dgm:spPr/>
      <dgm:t>
        <a:bodyPr/>
        <a:lstStyle/>
        <a:p>
          <a:endParaRPr lang="ru-RU"/>
        </a:p>
      </dgm:t>
    </dgm:pt>
    <dgm:pt modelId="{3E51AC71-CF34-49B1-B2C3-0D58EA388C3E}" type="sibTrans" cxnId="{9F456937-68D2-4AA4-9511-54676630DDA0}">
      <dgm:prSet/>
      <dgm:spPr/>
      <dgm:t>
        <a:bodyPr/>
        <a:lstStyle/>
        <a:p>
          <a:endParaRPr lang="ru-RU"/>
        </a:p>
      </dgm:t>
    </dgm:pt>
    <dgm:pt modelId="{2CD2BCB1-AAF7-47C3-8F73-51BEE766D66E}" type="pres">
      <dgm:prSet presAssocID="{C85F0928-2210-4B8B-9978-4297E193778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4DD2B-EE01-4ED7-A094-6F3CC8A42C20}" type="pres">
      <dgm:prSet presAssocID="{BA103356-12DE-4A4F-9A82-C2C3402BDC2F}" presName="composite" presStyleCnt="0"/>
      <dgm:spPr/>
    </dgm:pt>
    <dgm:pt modelId="{A47B7F41-72F4-4C5D-BFFE-7E16E9474735}" type="pres">
      <dgm:prSet presAssocID="{BA103356-12DE-4A4F-9A82-C2C3402BDC2F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87DF910-5606-4439-9F0B-14E2338F616E}" type="pres">
      <dgm:prSet presAssocID="{BA103356-12DE-4A4F-9A82-C2C3402BDC2F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F549C1-E4B8-411D-9838-C61FA53A1668}" type="pres">
      <dgm:prSet presAssocID="{A5D0E316-A24F-441D-B281-9D52C8FDE7A6}" presName="spacing" presStyleCnt="0"/>
      <dgm:spPr/>
    </dgm:pt>
    <dgm:pt modelId="{00D1D48A-D6D8-467D-9D9C-C39B4264820A}" type="pres">
      <dgm:prSet presAssocID="{F3C7AE30-D544-4722-9889-39F9CB7505DD}" presName="composite" presStyleCnt="0"/>
      <dgm:spPr/>
    </dgm:pt>
    <dgm:pt modelId="{CAE03C2E-86AA-4A14-AC56-A5D119C71A01}" type="pres">
      <dgm:prSet presAssocID="{F3C7AE30-D544-4722-9889-39F9CB7505DD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66F1FC94-85D0-4B20-8D54-B5A483C66171}" type="pres">
      <dgm:prSet presAssocID="{F3C7AE30-D544-4722-9889-39F9CB7505DD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D6E2C-3094-4A73-BA34-A20A2F700714}" type="presOf" srcId="{BA103356-12DE-4A4F-9A82-C2C3402BDC2F}" destId="{887DF910-5606-4439-9F0B-14E2338F616E}" srcOrd="0" destOrd="0" presId="urn:microsoft.com/office/officeart/2005/8/layout/vList3"/>
    <dgm:cxn modelId="{F4F006DE-570E-49D3-80FA-BE3919EDE6CE}" type="presOf" srcId="{F3C7AE30-D544-4722-9889-39F9CB7505DD}" destId="{66F1FC94-85D0-4B20-8D54-B5A483C66171}" srcOrd="0" destOrd="0" presId="urn:microsoft.com/office/officeart/2005/8/layout/vList3"/>
    <dgm:cxn modelId="{3DD1509E-4737-41F5-854E-68618BF4332B}" type="presOf" srcId="{C85F0928-2210-4B8B-9978-4297E193778F}" destId="{2CD2BCB1-AAF7-47C3-8F73-51BEE766D66E}" srcOrd="0" destOrd="0" presId="urn:microsoft.com/office/officeart/2005/8/layout/vList3"/>
    <dgm:cxn modelId="{C25FA618-5968-440D-9B08-21F9645829C4}" srcId="{C85F0928-2210-4B8B-9978-4297E193778F}" destId="{BA103356-12DE-4A4F-9A82-C2C3402BDC2F}" srcOrd="0" destOrd="0" parTransId="{E00B07CD-1FB9-4F2C-A698-C18EF432B1CB}" sibTransId="{A5D0E316-A24F-441D-B281-9D52C8FDE7A6}"/>
    <dgm:cxn modelId="{9F456937-68D2-4AA4-9511-54676630DDA0}" srcId="{C85F0928-2210-4B8B-9978-4297E193778F}" destId="{F3C7AE30-D544-4722-9889-39F9CB7505DD}" srcOrd="1" destOrd="0" parTransId="{DA504AA8-4D87-4448-9F61-E24BDB09B81B}" sibTransId="{3E51AC71-CF34-49B1-B2C3-0D58EA388C3E}"/>
    <dgm:cxn modelId="{C357F1D8-49E3-4FCA-B23A-5D614EBE6B84}" type="presParOf" srcId="{2CD2BCB1-AAF7-47C3-8F73-51BEE766D66E}" destId="{D4B4DD2B-EE01-4ED7-A094-6F3CC8A42C20}" srcOrd="0" destOrd="0" presId="urn:microsoft.com/office/officeart/2005/8/layout/vList3"/>
    <dgm:cxn modelId="{B7877076-07CF-4F83-A023-A393F418921A}" type="presParOf" srcId="{D4B4DD2B-EE01-4ED7-A094-6F3CC8A42C20}" destId="{A47B7F41-72F4-4C5D-BFFE-7E16E9474735}" srcOrd="0" destOrd="0" presId="urn:microsoft.com/office/officeart/2005/8/layout/vList3"/>
    <dgm:cxn modelId="{A6B8D688-B00F-4A9A-A00A-32BC79B1B2A4}" type="presParOf" srcId="{D4B4DD2B-EE01-4ED7-A094-6F3CC8A42C20}" destId="{887DF910-5606-4439-9F0B-14E2338F616E}" srcOrd="1" destOrd="0" presId="urn:microsoft.com/office/officeart/2005/8/layout/vList3"/>
    <dgm:cxn modelId="{E0FCC6D5-A9B5-43E6-8BE0-4AA19EB0DB8F}" type="presParOf" srcId="{2CD2BCB1-AAF7-47C3-8F73-51BEE766D66E}" destId="{99F549C1-E4B8-411D-9838-C61FA53A1668}" srcOrd="1" destOrd="0" presId="urn:microsoft.com/office/officeart/2005/8/layout/vList3"/>
    <dgm:cxn modelId="{F162271C-A010-40BC-95B8-38A38992FC57}" type="presParOf" srcId="{2CD2BCB1-AAF7-47C3-8F73-51BEE766D66E}" destId="{00D1D48A-D6D8-467D-9D9C-C39B4264820A}" srcOrd="2" destOrd="0" presId="urn:microsoft.com/office/officeart/2005/8/layout/vList3"/>
    <dgm:cxn modelId="{41062CDA-712D-474B-8B15-8EDAB355BEC3}" type="presParOf" srcId="{00D1D48A-D6D8-467D-9D9C-C39B4264820A}" destId="{CAE03C2E-86AA-4A14-AC56-A5D119C71A01}" srcOrd="0" destOrd="0" presId="urn:microsoft.com/office/officeart/2005/8/layout/vList3"/>
    <dgm:cxn modelId="{E7D374FF-5011-45EE-BFBA-42BADC097AC3}" type="presParOf" srcId="{00D1D48A-D6D8-467D-9D9C-C39B4264820A}" destId="{66F1FC94-85D0-4B20-8D54-B5A483C6617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7E5BB5-DED4-46C3-9329-3D8A1837890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B56ACBE4-C8FF-4D9B-92C6-B84CB8796E87}">
      <dgm:prSet custT="1"/>
      <dgm:spPr/>
      <dgm:t>
        <a:bodyPr/>
        <a:lstStyle/>
        <a:p>
          <a:pPr algn="just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основной программе ремонта тротуаров за счет средств бюджета муниципального образования проведен ремонт 14 тротуаров, общей площадью 5356,5 м².  С привлечением софинансирования из бюджета Московской области выполнен ремонт 3 тротуаров, площадью 2280 м², по ул. Авиационная ул. 40 лет Октября, ул. Батарейная.  В рамках запуска МЦД с привлечением софинансирования из бюджета Московской области выполнен  ремонт 4 тротуаров по ул. Ленина, ул. Павлика Морозова, ул. Вокзальная, общей площадью 524 м².</a:t>
          </a:r>
        </a:p>
      </dgm:t>
    </dgm:pt>
    <dgm:pt modelId="{FAB7336C-8FB1-4D58-9D01-0309DBC492A3}" type="parTrans" cxnId="{1BB21A52-0F6E-4057-A028-82792E8D84D3}">
      <dgm:prSet/>
      <dgm:spPr/>
      <dgm:t>
        <a:bodyPr/>
        <a:lstStyle/>
        <a:p>
          <a:endParaRPr lang="ru-RU"/>
        </a:p>
      </dgm:t>
    </dgm:pt>
    <dgm:pt modelId="{B234AA1F-2A89-4B76-998F-B6C4E822F13C}" type="sibTrans" cxnId="{1BB21A52-0F6E-4057-A028-82792E8D84D3}">
      <dgm:prSet/>
      <dgm:spPr/>
      <dgm:t>
        <a:bodyPr/>
        <a:lstStyle/>
        <a:p>
          <a:endParaRPr lang="ru-RU"/>
        </a:p>
      </dgm:t>
    </dgm:pt>
    <dgm:pt modelId="{2C54A02D-6DFB-4701-93F9-2BA181BFB92E}">
      <dgm:prSet custT="1"/>
      <dgm:spPr/>
      <dgm:t>
        <a:bodyPr/>
        <a:lstStyle/>
        <a:p>
          <a:pPr algn="just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усиления безопасности пешеходов и соблюдения скоростного режима автотранспорта в городском округе было обустроено 74 новых искусственных дорожных неровностей, установлено новых и заменено поврежденных 310 дорожных знаков. Обустроено 11 пешеходных переходов плавным понижением и тактильной плиткой. </a:t>
          </a:r>
        </a:p>
      </dgm:t>
    </dgm:pt>
    <dgm:pt modelId="{8BB4E611-03C6-4773-A255-394739271587}" type="parTrans" cxnId="{E82369C4-E392-4CD9-A983-22A7F801E8E2}">
      <dgm:prSet/>
      <dgm:spPr/>
      <dgm:t>
        <a:bodyPr/>
        <a:lstStyle/>
        <a:p>
          <a:endParaRPr lang="ru-RU"/>
        </a:p>
      </dgm:t>
    </dgm:pt>
    <dgm:pt modelId="{FFE0F58E-9409-4BDE-8A8E-7A765A309FFF}" type="sibTrans" cxnId="{E82369C4-E392-4CD9-A983-22A7F801E8E2}">
      <dgm:prSet/>
      <dgm:spPr/>
      <dgm:t>
        <a:bodyPr/>
        <a:lstStyle/>
        <a:p>
          <a:endParaRPr lang="ru-RU"/>
        </a:p>
      </dgm:t>
    </dgm:pt>
    <dgm:pt modelId="{CC6E957E-1D35-424B-93D8-9AB4E9299BEF}">
      <dgm:prSet custT="1"/>
      <dgm:spPr/>
      <dgm:t>
        <a:bodyPr/>
        <a:lstStyle/>
        <a:p>
          <a:pPr algn="just" rtl="0"/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строительства и ремонта парковочного пространства городского округа обустроены парковки на ул. Мирная, Молодежная , Заречная, парковка ЛЦГБ. С привлечением софинансирования  из бюджета Московской области , в рамках запуска МЦД ,обустроена перехватывающая парковка по ул. Ленина, площадью 2700 м². Общая площадь строительства и ремонта парковок составила 15073,5 м².</a:t>
          </a:r>
        </a:p>
      </dgm:t>
    </dgm:pt>
    <dgm:pt modelId="{C9626B35-6199-4BA1-81AE-0756637C5519}" type="parTrans" cxnId="{934D5D84-4093-44D1-B99E-6C97CE94D9BC}">
      <dgm:prSet/>
      <dgm:spPr/>
      <dgm:t>
        <a:bodyPr/>
        <a:lstStyle/>
        <a:p>
          <a:endParaRPr lang="ru-RU"/>
        </a:p>
      </dgm:t>
    </dgm:pt>
    <dgm:pt modelId="{E14F62E2-0D18-4ED0-A39C-3DA67818298A}" type="sibTrans" cxnId="{934D5D84-4093-44D1-B99E-6C97CE94D9BC}">
      <dgm:prSet/>
      <dgm:spPr/>
      <dgm:t>
        <a:bodyPr/>
        <a:lstStyle/>
        <a:p>
          <a:endParaRPr lang="ru-RU"/>
        </a:p>
      </dgm:t>
    </dgm:pt>
    <dgm:pt modelId="{5FD258D7-FEB4-47FF-AD39-468E34E9F71D}" type="pres">
      <dgm:prSet presAssocID="{487E5BB5-DED4-46C3-9329-3D8A1837890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CD74B-0A4B-4064-B518-9CE624A80F02}" type="pres">
      <dgm:prSet presAssocID="{B56ACBE4-C8FF-4D9B-92C6-B84CB8796E87}" presName="composite" presStyleCnt="0"/>
      <dgm:spPr/>
    </dgm:pt>
    <dgm:pt modelId="{7414C846-9868-46C1-B523-D98235108BF1}" type="pres">
      <dgm:prSet presAssocID="{B56ACBE4-C8FF-4D9B-92C6-B84CB8796E87}" presName="imgShp" presStyleLbl="fgImgPlace1" presStyleIdx="0" presStyleCnt="3" custLinFactNeighborX="-55784" custLinFactNeighborY="297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5D4E2B3-7453-40F0-A9DC-F1BC2798C83B}" type="pres">
      <dgm:prSet presAssocID="{B56ACBE4-C8FF-4D9B-92C6-B84CB8796E87}" presName="txShp" presStyleLbl="node1" presStyleIdx="0" presStyleCnt="3" custScaleX="127763" custScaleY="1243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5BAAC-BD99-439D-B6B7-51BE7E441513}" type="pres">
      <dgm:prSet presAssocID="{B234AA1F-2A89-4B76-998F-B6C4E822F13C}" presName="spacing" presStyleCnt="0"/>
      <dgm:spPr/>
    </dgm:pt>
    <dgm:pt modelId="{9E99635A-B90F-47B0-AA59-EC44B286EA6A}" type="pres">
      <dgm:prSet presAssocID="{2C54A02D-6DFB-4701-93F9-2BA181BFB92E}" presName="composite" presStyleCnt="0"/>
      <dgm:spPr/>
    </dgm:pt>
    <dgm:pt modelId="{EB6975BB-B5D6-439B-B61E-8901F93CE598}" type="pres">
      <dgm:prSet presAssocID="{2C54A02D-6DFB-4701-93F9-2BA181BFB92E}" presName="imgShp" presStyleLbl="fgImgPlace1" presStyleIdx="1" presStyleCnt="3" custLinFactNeighborX="-44682" custLinFactNeighborY="-688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6D0D5F55-B49D-4E60-BBCB-B3EAE20D049A}" type="pres">
      <dgm:prSet presAssocID="{2C54A02D-6DFB-4701-93F9-2BA181BFB92E}" presName="txShp" presStyleLbl="node1" presStyleIdx="1" presStyleCnt="3" custScaleX="121384" custScaleY="135049" custLinFactNeighborX="2638" custLinFactNeighborY="-3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FC2B4-B7BB-4E72-9EB9-7E6D4FAD5634}" type="pres">
      <dgm:prSet presAssocID="{FFE0F58E-9409-4BDE-8A8E-7A765A309FFF}" presName="spacing" presStyleCnt="0"/>
      <dgm:spPr/>
    </dgm:pt>
    <dgm:pt modelId="{449451A7-BCCF-4653-ABCF-A16DBFCFEAA8}" type="pres">
      <dgm:prSet presAssocID="{CC6E957E-1D35-424B-93D8-9AB4E9299BEF}" presName="composite" presStyleCnt="0"/>
      <dgm:spPr/>
    </dgm:pt>
    <dgm:pt modelId="{D5E1D382-F946-41E4-9E6E-9629B4F1A594}" type="pres">
      <dgm:prSet presAssocID="{CC6E957E-1D35-424B-93D8-9AB4E9299BEF}" presName="imgShp" presStyleLbl="fgImgPlace1" presStyleIdx="2" presStyleCnt="3" custLinFactNeighborX="-48463" custLinFactNeighborY="-804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7629688-7564-47B1-9DAB-9CAD8B2D6558}" type="pres">
      <dgm:prSet presAssocID="{CC6E957E-1D35-424B-93D8-9AB4E9299BEF}" presName="txShp" presStyleLbl="node1" presStyleIdx="2" presStyleCnt="3" custScaleX="126533" custLinFactNeighborX="1557" custLinFactNeighborY="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9F4982C-E1B3-458C-B8D9-3830250B7F96}" type="presOf" srcId="{CC6E957E-1D35-424B-93D8-9AB4E9299BEF}" destId="{07629688-7564-47B1-9DAB-9CAD8B2D6558}" srcOrd="0" destOrd="0" presId="urn:microsoft.com/office/officeart/2005/8/layout/vList3"/>
    <dgm:cxn modelId="{1BB21A52-0F6E-4057-A028-82792E8D84D3}" srcId="{487E5BB5-DED4-46C3-9329-3D8A18378908}" destId="{B56ACBE4-C8FF-4D9B-92C6-B84CB8796E87}" srcOrd="0" destOrd="0" parTransId="{FAB7336C-8FB1-4D58-9D01-0309DBC492A3}" sibTransId="{B234AA1F-2A89-4B76-998F-B6C4E822F13C}"/>
    <dgm:cxn modelId="{AF776493-7E5B-40D3-A50C-9E43D9809B20}" type="presOf" srcId="{B56ACBE4-C8FF-4D9B-92C6-B84CB8796E87}" destId="{B5D4E2B3-7453-40F0-A9DC-F1BC2798C83B}" srcOrd="0" destOrd="0" presId="urn:microsoft.com/office/officeart/2005/8/layout/vList3"/>
    <dgm:cxn modelId="{D5D52FBB-FA21-4FA1-B390-EEC35301568C}" type="presOf" srcId="{2C54A02D-6DFB-4701-93F9-2BA181BFB92E}" destId="{6D0D5F55-B49D-4E60-BBCB-B3EAE20D049A}" srcOrd="0" destOrd="0" presId="urn:microsoft.com/office/officeart/2005/8/layout/vList3"/>
    <dgm:cxn modelId="{934D5D84-4093-44D1-B99E-6C97CE94D9BC}" srcId="{487E5BB5-DED4-46C3-9329-3D8A18378908}" destId="{CC6E957E-1D35-424B-93D8-9AB4E9299BEF}" srcOrd="2" destOrd="0" parTransId="{C9626B35-6199-4BA1-81AE-0756637C5519}" sibTransId="{E14F62E2-0D18-4ED0-A39C-3DA67818298A}"/>
    <dgm:cxn modelId="{D334EAA9-4DBB-47CD-8BA8-484F34747B50}" type="presOf" srcId="{487E5BB5-DED4-46C3-9329-3D8A18378908}" destId="{5FD258D7-FEB4-47FF-AD39-468E34E9F71D}" srcOrd="0" destOrd="0" presId="urn:microsoft.com/office/officeart/2005/8/layout/vList3"/>
    <dgm:cxn modelId="{E82369C4-E392-4CD9-A983-22A7F801E8E2}" srcId="{487E5BB5-DED4-46C3-9329-3D8A18378908}" destId="{2C54A02D-6DFB-4701-93F9-2BA181BFB92E}" srcOrd="1" destOrd="0" parTransId="{8BB4E611-03C6-4773-A255-394739271587}" sibTransId="{FFE0F58E-9409-4BDE-8A8E-7A765A309FFF}"/>
    <dgm:cxn modelId="{11D8EAA4-ECE2-462B-86A2-C888577FCC1D}" type="presParOf" srcId="{5FD258D7-FEB4-47FF-AD39-468E34E9F71D}" destId="{2C7CD74B-0A4B-4064-B518-9CE624A80F02}" srcOrd="0" destOrd="0" presId="urn:microsoft.com/office/officeart/2005/8/layout/vList3"/>
    <dgm:cxn modelId="{7B800734-1720-4B5A-8CD0-F60640FCA0E9}" type="presParOf" srcId="{2C7CD74B-0A4B-4064-B518-9CE624A80F02}" destId="{7414C846-9868-46C1-B523-D98235108BF1}" srcOrd="0" destOrd="0" presId="urn:microsoft.com/office/officeart/2005/8/layout/vList3"/>
    <dgm:cxn modelId="{A11AAF05-AD15-4247-8212-3F0D0C0E93C1}" type="presParOf" srcId="{2C7CD74B-0A4B-4064-B518-9CE624A80F02}" destId="{B5D4E2B3-7453-40F0-A9DC-F1BC2798C83B}" srcOrd="1" destOrd="0" presId="urn:microsoft.com/office/officeart/2005/8/layout/vList3"/>
    <dgm:cxn modelId="{B0DD7015-A012-4FAF-9161-F4F2E7794247}" type="presParOf" srcId="{5FD258D7-FEB4-47FF-AD39-468E34E9F71D}" destId="{12D5BAAC-BD99-439D-B6B7-51BE7E441513}" srcOrd="1" destOrd="0" presId="urn:microsoft.com/office/officeart/2005/8/layout/vList3"/>
    <dgm:cxn modelId="{9038C617-39BA-4BBD-ACC9-6B65474E71D0}" type="presParOf" srcId="{5FD258D7-FEB4-47FF-AD39-468E34E9F71D}" destId="{9E99635A-B90F-47B0-AA59-EC44B286EA6A}" srcOrd="2" destOrd="0" presId="urn:microsoft.com/office/officeart/2005/8/layout/vList3"/>
    <dgm:cxn modelId="{E817004F-350F-4967-9287-2B340A2ED06D}" type="presParOf" srcId="{9E99635A-B90F-47B0-AA59-EC44B286EA6A}" destId="{EB6975BB-B5D6-439B-B61E-8901F93CE598}" srcOrd="0" destOrd="0" presId="urn:microsoft.com/office/officeart/2005/8/layout/vList3"/>
    <dgm:cxn modelId="{3D199EF5-3C29-46F2-8929-A1A123DD28C6}" type="presParOf" srcId="{9E99635A-B90F-47B0-AA59-EC44B286EA6A}" destId="{6D0D5F55-B49D-4E60-BBCB-B3EAE20D049A}" srcOrd="1" destOrd="0" presId="urn:microsoft.com/office/officeart/2005/8/layout/vList3"/>
    <dgm:cxn modelId="{C70AB79C-F58D-4381-849F-200D8A45107E}" type="presParOf" srcId="{5FD258D7-FEB4-47FF-AD39-468E34E9F71D}" destId="{578FC2B4-B7BB-4E72-9EB9-7E6D4FAD5634}" srcOrd="3" destOrd="0" presId="urn:microsoft.com/office/officeart/2005/8/layout/vList3"/>
    <dgm:cxn modelId="{F3E04DD7-16C3-421C-9E82-0C67A7CDF966}" type="presParOf" srcId="{5FD258D7-FEB4-47FF-AD39-468E34E9F71D}" destId="{449451A7-BCCF-4653-ABCF-A16DBFCFEAA8}" srcOrd="4" destOrd="0" presId="urn:microsoft.com/office/officeart/2005/8/layout/vList3"/>
    <dgm:cxn modelId="{18DFA836-F4AC-4C39-968F-A7AFBB2E0D25}" type="presParOf" srcId="{449451A7-BCCF-4653-ABCF-A16DBFCFEAA8}" destId="{D5E1D382-F946-41E4-9E6E-9629B4F1A594}" srcOrd="0" destOrd="0" presId="urn:microsoft.com/office/officeart/2005/8/layout/vList3"/>
    <dgm:cxn modelId="{34F00227-2929-4389-976E-FE6EA41C32DC}" type="presParOf" srcId="{449451A7-BCCF-4653-ABCF-A16DBFCFEAA8}" destId="{07629688-7564-47B1-9DAB-9CAD8B2D65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B1DBF-CFCF-44F2-A02E-138B14F3E763}">
      <dsp:nvSpPr>
        <dsp:cNvPr id="0" name=""/>
        <dsp:cNvSpPr/>
      </dsp:nvSpPr>
      <dsp:spPr>
        <a:xfrm>
          <a:off x="4205" y="466"/>
          <a:ext cx="8610656" cy="7477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предупреждение и ликвидацию последствий ЧС   13 011,7 тыс. рублей</a:t>
          </a:r>
        </a:p>
      </dsp:txBody>
      <dsp:txXfrm>
        <a:off x="40705" y="36966"/>
        <a:ext cx="8537656" cy="674713"/>
      </dsp:txXfrm>
    </dsp:sp>
    <dsp:sp modelId="{8E35EBFA-D55F-4756-9BEC-0F9F438E1CC6}">
      <dsp:nvSpPr>
        <dsp:cNvPr id="0" name=""/>
        <dsp:cNvSpPr/>
      </dsp:nvSpPr>
      <dsp:spPr>
        <a:xfrm>
          <a:off x="4205" y="785565"/>
          <a:ext cx="8610656" cy="747713"/>
        </a:xfrm>
        <a:prstGeom prst="roundRect">
          <a:avLst/>
        </a:prstGeom>
        <a:solidFill>
          <a:schemeClr val="accent2">
            <a:hueOff val="-494048"/>
            <a:satOff val="2367"/>
            <a:lumOff val="219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содержание и ремонт дорог общего пользования, обеспечение безопасности движения 125 572,3 тыс. рублей, в том числе за счет бюджета Московской области 40 244,5 тыс. рублей</a:t>
          </a:r>
        </a:p>
      </dsp:txBody>
      <dsp:txXfrm>
        <a:off x="40705" y="822065"/>
        <a:ext cx="8537656" cy="674713"/>
      </dsp:txXfrm>
    </dsp:sp>
    <dsp:sp modelId="{82728B6E-B3BB-4951-A05D-C190203B074F}">
      <dsp:nvSpPr>
        <dsp:cNvPr id="0" name=""/>
        <dsp:cNvSpPr/>
      </dsp:nvSpPr>
      <dsp:spPr>
        <a:xfrm>
          <a:off x="8410" y="1570664"/>
          <a:ext cx="8610656" cy="747713"/>
        </a:xfrm>
        <a:prstGeom prst="roundRect">
          <a:avLst/>
        </a:prstGeom>
        <a:solidFill>
          <a:schemeClr val="accent2">
            <a:hueOff val="-988095"/>
            <a:satOff val="4733"/>
            <a:lumOff val="437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ремонт асфальтового покрытия дворовых территорий 37 187,6 тыс. рублей</a:t>
          </a:r>
        </a:p>
      </dsp:txBody>
      <dsp:txXfrm>
        <a:off x="44910" y="1607164"/>
        <a:ext cx="8537656" cy="674713"/>
      </dsp:txXfrm>
    </dsp:sp>
    <dsp:sp modelId="{B26F7C5F-901C-4E66-8F70-EAEFEB912FD3}">
      <dsp:nvSpPr>
        <dsp:cNvPr id="0" name=""/>
        <dsp:cNvSpPr/>
      </dsp:nvSpPr>
      <dsp:spPr>
        <a:xfrm>
          <a:off x="0" y="2327185"/>
          <a:ext cx="8610656" cy="747713"/>
        </a:xfrm>
        <a:prstGeom prst="roundRect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создание условий для обеспечения комфортного проживания жителей в многоквартирных домах 21 750,6 тыс. рублей</a:t>
          </a:r>
        </a:p>
      </dsp:txBody>
      <dsp:txXfrm>
        <a:off x="36500" y="2363685"/>
        <a:ext cx="8537656" cy="674713"/>
      </dsp:txXfrm>
    </dsp:sp>
    <dsp:sp modelId="{44C9AAD3-6E90-420D-9600-C741EE8B20D4}">
      <dsp:nvSpPr>
        <dsp:cNvPr id="0" name=""/>
        <dsp:cNvSpPr/>
      </dsp:nvSpPr>
      <dsp:spPr>
        <a:xfrm>
          <a:off x="4205" y="3140861"/>
          <a:ext cx="8610656" cy="747713"/>
        </a:xfrm>
        <a:prstGeom prst="roundRect">
          <a:avLst/>
        </a:prstGeom>
        <a:solidFill>
          <a:schemeClr val="accent2">
            <a:hueOff val="-1976190"/>
            <a:satOff val="9467"/>
            <a:lumOff val="875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содержание и развитие инженерной инфраструктуры и энергоэффективности                     26 021,1 тыс. рублей</a:t>
          </a:r>
        </a:p>
      </dsp:txBody>
      <dsp:txXfrm>
        <a:off x="40705" y="3177361"/>
        <a:ext cx="8537656" cy="674713"/>
      </dsp:txXfrm>
    </dsp:sp>
    <dsp:sp modelId="{0D9A0793-F331-48C6-96B1-460C9A4F4387}">
      <dsp:nvSpPr>
        <dsp:cNvPr id="0" name=""/>
        <dsp:cNvSpPr/>
      </dsp:nvSpPr>
      <dsp:spPr>
        <a:xfrm>
          <a:off x="8410" y="3925960"/>
          <a:ext cx="8610656" cy="747713"/>
        </a:xfrm>
        <a:prstGeom prst="roundRect">
          <a:avLst/>
        </a:prstGeom>
        <a:solidFill>
          <a:schemeClr val="accent2">
            <a:hueOff val="-2470237"/>
            <a:satOff val="11833"/>
            <a:lumOff val="109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санитарное содержание территории города 30 495,3 тыс. рублей</a:t>
          </a:r>
        </a:p>
      </dsp:txBody>
      <dsp:txXfrm>
        <a:off x="44910" y="3962460"/>
        <a:ext cx="8537656" cy="674713"/>
      </dsp:txXfrm>
    </dsp:sp>
    <dsp:sp modelId="{6BC0116C-FFD5-400A-8D75-E3F383CEB032}">
      <dsp:nvSpPr>
        <dsp:cNvPr id="0" name=""/>
        <dsp:cNvSpPr/>
      </dsp:nvSpPr>
      <dsp:spPr>
        <a:xfrm>
          <a:off x="8410" y="4711059"/>
          <a:ext cx="8610656" cy="747713"/>
        </a:xfrm>
        <a:prstGeom prst="round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/>
            <a:t>на обустройство и содержание дворовых территорий, включая установку и модернизацию детских игровых, спортивных и иных площадок 31 427,8 тыс. рублей</a:t>
          </a:r>
        </a:p>
      </dsp:txBody>
      <dsp:txXfrm>
        <a:off x="44910" y="4747559"/>
        <a:ext cx="8537656" cy="6747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1238A0-8AB6-4B57-82B5-BF647B875DFB}">
      <dsp:nvSpPr>
        <dsp:cNvPr id="0" name=""/>
        <dsp:cNvSpPr/>
      </dsp:nvSpPr>
      <dsp:spPr>
        <a:xfrm>
          <a:off x="8605" y="21453"/>
          <a:ext cx="8810487" cy="64287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содержание и ремонт объектов системы наружного освещения направлено 23 943,8 тыс. рублей</a:t>
          </a:r>
        </a:p>
      </dsp:txBody>
      <dsp:txXfrm>
        <a:off x="39987" y="52835"/>
        <a:ext cx="8747723" cy="580108"/>
      </dsp:txXfrm>
    </dsp:sp>
    <dsp:sp modelId="{1E1EBF25-E48A-4A36-A87E-9797A9F56F06}">
      <dsp:nvSpPr>
        <dsp:cNvPr id="0" name=""/>
        <dsp:cNvSpPr/>
      </dsp:nvSpPr>
      <dsp:spPr>
        <a:xfrm>
          <a:off x="0" y="647290"/>
          <a:ext cx="8810487" cy="642872"/>
        </a:xfrm>
        <a:prstGeom prst="roundRect">
          <a:avLst/>
        </a:prstGeom>
        <a:solidFill>
          <a:schemeClr val="accent2">
            <a:hueOff val="-423469"/>
            <a:satOff val="2029"/>
            <a:lumOff val="187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за электроэнергию по уличному освещению - 37 251,1 тыс. рублей</a:t>
          </a:r>
        </a:p>
      </dsp:txBody>
      <dsp:txXfrm>
        <a:off x="31382" y="678672"/>
        <a:ext cx="8747723" cy="580108"/>
      </dsp:txXfrm>
    </dsp:sp>
    <dsp:sp modelId="{D1D1E964-585D-4729-8075-5CF7033B5B7E}">
      <dsp:nvSpPr>
        <dsp:cNvPr id="0" name=""/>
        <dsp:cNvSpPr/>
      </dsp:nvSpPr>
      <dsp:spPr>
        <a:xfrm>
          <a:off x="8605" y="1292792"/>
          <a:ext cx="8810487" cy="642872"/>
        </a:xfrm>
        <a:prstGeom prst="roundRect">
          <a:avLst/>
        </a:prstGeom>
        <a:solidFill>
          <a:schemeClr val="accent2">
            <a:hueOff val="-846939"/>
            <a:satOff val="4057"/>
            <a:lumOff val="37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модернизацию и развитие систем наружного освещения, ввод в строй новых объектов уличного освещения - 2 771,4 тыс. рублей</a:t>
          </a:r>
        </a:p>
      </dsp:txBody>
      <dsp:txXfrm>
        <a:off x="39987" y="1324174"/>
        <a:ext cx="8747723" cy="580108"/>
      </dsp:txXfrm>
    </dsp:sp>
    <dsp:sp modelId="{2EAF3037-C738-4351-BE4F-9BB4C1C0557A}">
      <dsp:nvSpPr>
        <dsp:cNvPr id="0" name=""/>
        <dsp:cNvSpPr/>
      </dsp:nvSpPr>
      <dsp:spPr>
        <a:xfrm>
          <a:off x="4302" y="2025262"/>
          <a:ext cx="8810487" cy="642872"/>
        </a:xfrm>
        <a:prstGeom prst="roundRect">
          <a:avLst/>
        </a:prstGeom>
        <a:solidFill>
          <a:schemeClr val="accent2">
            <a:hueOff val="-1270408"/>
            <a:satOff val="6086"/>
            <a:lumOff val="563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устройство и капитальный ремонт электросетевого хозяйства систем наружного и архитектурно-художественного освещения в рамках реализации приоритетного проекта «Светлый город»  -   114 994,3 тыс. рублей</a:t>
          </a:r>
        </a:p>
      </dsp:txBody>
      <dsp:txXfrm>
        <a:off x="35684" y="2056644"/>
        <a:ext cx="8747723" cy="580108"/>
      </dsp:txXfrm>
    </dsp:sp>
    <dsp:sp modelId="{545FB469-7708-4C7D-A7A2-9600C0B1F8D3}">
      <dsp:nvSpPr>
        <dsp:cNvPr id="0" name=""/>
        <dsp:cNvSpPr/>
      </dsp:nvSpPr>
      <dsp:spPr>
        <a:xfrm>
          <a:off x="4302" y="2700278"/>
          <a:ext cx="8810487" cy="642872"/>
        </a:xfrm>
        <a:prstGeom prst="roundRect">
          <a:avLst/>
        </a:prstGeom>
        <a:solidFill>
          <a:schemeClr val="accent2">
            <a:hueOff val="-1693877"/>
            <a:satOff val="8114"/>
            <a:lumOff val="750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питание отдельным категориям учащихся израсходовано 50 587,8 тыс. рублей за счет целевой субвенции из областного бюджета, за счет средств местного бюджета 854,6 тыс. рублей</a:t>
          </a:r>
        </a:p>
      </dsp:txBody>
      <dsp:txXfrm>
        <a:off x="35684" y="2731660"/>
        <a:ext cx="8747723" cy="580108"/>
      </dsp:txXfrm>
    </dsp:sp>
    <dsp:sp modelId="{006504BD-5F15-4418-AC2F-0E9603EFF1DD}">
      <dsp:nvSpPr>
        <dsp:cNvPr id="0" name=""/>
        <dsp:cNvSpPr/>
      </dsp:nvSpPr>
      <dsp:spPr>
        <a:xfrm>
          <a:off x="8605" y="3385915"/>
          <a:ext cx="8810487" cy="642872"/>
        </a:xfrm>
        <a:prstGeom prst="roundRect">
          <a:avLst/>
        </a:prstGeom>
        <a:solidFill>
          <a:schemeClr val="accent2">
            <a:hueOff val="-2117346"/>
            <a:satOff val="10143"/>
            <a:lumOff val="938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 компенсацию части родительской платы за содержание детей в детских дошкольных учреждениях  направлено 31 203,9 тыс. рублей</a:t>
          </a:r>
        </a:p>
      </dsp:txBody>
      <dsp:txXfrm>
        <a:off x="39987" y="3417297"/>
        <a:ext cx="8747723" cy="580108"/>
      </dsp:txXfrm>
    </dsp:sp>
    <dsp:sp modelId="{1BCCAD72-4ACD-4A83-ADCE-ACD6024CA196}">
      <dsp:nvSpPr>
        <dsp:cNvPr id="0" name=""/>
        <dsp:cNvSpPr/>
      </dsp:nvSpPr>
      <dsp:spPr>
        <a:xfrm>
          <a:off x="4302" y="4050311"/>
          <a:ext cx="8810487" cy="642872"/>
        </a:xfrm>
        <a:prstGeom prst="roundRect">
          <a:avLst/>
        </a:prstGeom>
        <a:solidFill>
          <a:schemeClr val="accent2">
            <a:hueOff val="-2540816"/>
            <a:satOff val="12171"/>
            <a:lumOff val="1126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поддержку творческой деятельности театров - 12 656,9 тыс. рублей, из них из бюджета Московской области - 4 337,6 тыс. рублей, из бюджета Российской Федерации - 5 091,8 тыс. рублей </a:t>
          </a:r>
        </a:p>
      </dsp:txBody>
      <dsp:txXfrm>
        <a:off x="35684" y="4081693"/>
        <a:ext cx="8747723" cy="580108"/>
      </dsp:txXfrm>
    </dsp:sp>
    <dsp:sp modelId="{F249DF20-4651-459B-9162-6150D6D156C7}">
      <dsp:nvSpPr>
        <dsp:cNvPr id="0" name=""/>
        <dsp:cNvSpPr/>
      </dsp:nvSpPr>
      <dsp:spPr>
        <a:xfrm>
          <a:off x="8605" y="4725328"/>
          <a:ext cx="8810487" cy="642872"/>
        </a:xfrm>
        <a:prstGeom prst="roundRect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на оплату льгот и субсидий на оплату жилого помещения и коммунальных услуг отдельным категориям граждан по решениям органов местного самоуправления - 14 612,6 тыс. рублей</a:t>
          </a:r>
        </a:p>
      </dsp:txBody>
      <dsp:txXfrm>
        <a:off x="39987" y="4756710"/>
        <a:ext cx="8747723" cy="580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DF910-5606-4439-9F0B-14E2338F616E}">
      <dsp:nvSpPr>
        <dsp:cNvPr id="0" name=""/>
        <dsp:cNvSpPr/>
      </dsp:nvSpPr>
      <dsp:spPr>
        <a:xfrm rot="10800000">
          <a:off x="2070345" y="2780"/>
          <a:ext cx="5845035" cy="23923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9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Протяженность дорожной сети городского округа Лобня составляет 123 км. Для того, чтобы дороги общего пользования содержались в нормативном состоянии, круглогодично проводится комплекс работ: очистка проезжей части дорог и тротуаров от снега зимой, от мусора и пыли – летом, покраска бордюрного камня и элементов обустройства весной и осенью, ямочный ремонт.</a:t>
          </a:r>
        </a:p>
      </dsp:txBody>
      <dsp:txXfrm rot="10800000">
        <a:off x="2668445" y="2780"/>
        <a:ext cx="5246935" cy="2392399"/>
      </dsp:txXfrm>
    </dsp:sp>
    <dsp:sp modelId="{A47B7F41-72F4-4C5D-BFFE-7E16E9474735}">
      <dsp:nvSpPr>
        <dsp:cNvPr id="0" name=""/>
        <dsp:cNvSpPr/>
      </dsp:nvSpPr>
      <dsp:spPr>
        <a:xfrm>
          <a:off x="874145" y="2780"/>
          <a:ext cx="2392399" cy="239239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F1FC94-85D0-4B20-8D54-B5A483C66171}">
      <dsp:nvSpPr>
        <dsp:cNvPr id="0" name=""/>
        <dsp:cNvSpPr/>
      </dsp:nvSpPr>
      <dsp:spPr>
        <a:xfrm rot="10800000">
          <a:off x="2070345" y="3109328"/>
          <a:ext cx="5845035" cy="23923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4982" tIns="60960" rIns="113792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В течении строительного сезона 2019 года было выполнено более 15000 м² ямочного ремонта дорог общего пользования , внутриквартальных и дворовых территорий. Плановый ремонт дорожного полотна проводился традиционно в каждом микрорайоне города. Общая площадь ремонта за счет средств муниципального бюджета составила 28847м²</a:t>
          </a:r>
        </a:p>
      </dsp:txBody>
      <dsp:txXfrm rot="10800000">
        <a:off x="2668445" y="3109328"/>
        <a:ext cx="5246935" cy="2392399"/>
      </dsp:txXfrm>
    </dsp:sp>
    <dsp:sp modelId="{CAE03C2E-86AA-4A14-AC56-A5D119C71A01}">
      <dsp:nvSpPr>
        <dsp:cNvPr id="0" name=""/>
        <dsp:cNvSpPr/>
      </dsp:nvSpPr>
      <dsp:spPr>
        <a:xfrm>
          <a:off x="874145" y="3109328"/>
          <a:ext cx="2392399" cy="23923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E2B3-7453-40F0-A9DC-F1BC2798C83B}">
      <dsp:nvSpPr>
        <dsp:cNvPr id="0" name=""/>
        <dsp:cNvSpPr/>
      </dsp:nvSpPr>
      <dsp:spPr>
        <a:xfrm rot="10800000">
          <a:off x="764530" y="3470"/>
          <a:ext cx="8639186" cy="159931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5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основной программе ремонта тротуаров за счет средств бюджета муниципального образования проведен ремонт 14 тротуаров, общей площадью 5356,5 м².  С привлечением софинансирования из бюджета Московской области выполнен ремонт 3 тротуаров, площадью 2280 м², по ул. Авиационная ул. 40 лет Октября, ул. Батарейная.  В рамках запуска МЦД с привлечением софинансирования из бюджета Московской области выполнен  ремонт 4 тротуаров по ул. Ленина, ул. Павлика Морозова, ул. Вокзальная, общей площадью 524 м².</a:t>
          </a:r>
        </a:p>
      </dsp:txBody>
      <dsp:txXfrm rot="10800000">
        <a:off x="1164357" y="3470"/>
        <a:ext cx="8239359" cy="1599310"/>
      </dsp:txXfrm>
    </dsp:sp>
    <dsp:sp modelId="{7414C846-9868-46C1-B523-D98235108BF1}">
      <dsp:nvSpPr>
        <dsp:cNvPr id="0" name=""/>
        <dsp:cNvSpPr/>
      </dsp:nvSpPr>
      <dsp:spPr>
        <a:xfrm>
          <a:off x="343114" y="198523"/>
          <a:ext cx="1285702" cy="128570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D5F55-B49D-4E60-BBCB-B3EAE20D049A}">
      <dsp:nvSpPr>
        <dsp:cNvPr id="0" name=""/>
        <dsp:cNvSpPr/>
      </dsp:nvSpPr>
      <dsp:spPr>
        <a:xfrm rot="10800000">
          <a:off x="1158579" y="1945738"/>
          <a:ext cx="8207845" cy="1736328"/>
        </a:xfrm>
        <a:prstGeom prst="homePlate">
          <a:avLst/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5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усиления безопасности пешеходов и соблюдения скоростного режима автотранспорта в городском округе было обустроено 74 новых искусственных дорожных неровностей, установлено новых и заменено поврежденных 310 дорожных знаков. Обустроено 11 пешеходных переходов плавным понижением и тактильной плиткой. </a:t>
          </a:r>
        </a:p>
      </dsp:txBody>
      <dsp:txXfrm rot="10800000">
        <a:off x="1592661" y="1945738"/>
        <a:ext cx="7773763" cy="1736328"/>
      </dsp:txXfrm>
    </dsp:sp>
    <dsp:sp modelId="{EB6975BB-B5D6-439B-B61E-8901F93CE598}">
      <dsp:nvSpPr>
        <dsp:cNvPr id="0" name=""/>
        <dsp:cNvSpPr/>
      </dsp:nvSpPr>
      <dsp:spPr>
        <a:xfrm>
          <a:off x="485852" y="2123377"/>
          <a:ext cx="1285702" cy="1285702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629688-7564-47B1-9DAB-9CAD8B2D6558}">
      <dsp:nvSpPr>
        <dsp:cNvPr id="0" name=""/>
        <dsp:cNvSpPr/>
      </dsp:nvSpPr>
      <dsp:spPr>
        <a:xfrm rot="10800000">
          <a:off x="911398" y="4107978"/>
          <a:ext cx="8556015" cy="1285702"/>
        </a:xfrm>
        <a:prstGeom prst="homePlate">
          <a:avLst/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6959" tIns="53340" rIns="99568" bIns="53340" numCol="1" spcCol="1270" anchor="ctr" anchorCtr="0">
          <a:noAutofit/>
        </a:bodyPr>
        <a:lstStyle/>
        <a:p>
          <a:pPr lvl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строительства и ремонта парковочного пространства городского округа обустроены парковки на ул. Мирная, Молодежная , Заречная, парковка ЛЦГБ. С привлечением софинансирования  из бюджета Московской области , в рамках запуска МЦД ,обустроена перехватывающая парковка по ул. Ленина, площадью 2700 м². Общая площадь строительства и ремонта парковок составила 15073,5 м².</a:t>
          </a:r>
        </a:p>
      </dsp:txBody>
      <dsp:txXfrm rot="10800000">
        <a:off x="1232823" y="4107978"/>
        <a:ext cx="8234590" cy="1285702"/>
      </dsp:txXfrm>
    </dsp:sp>
    <dsp:sp modelId="{D5E1D382-F946-41E4-9E6E-9629B4F1A594}">
      <dsp:nvSpPr>
        <dsp:cNvPr id="0" name=""/>
        <dsp:cNvSpPr/>
      </dsp:nvSpPr>
      <dsp:spPr>
        <a:xfrm>
          <a:off x="437240" y="4003322"/>
          <a:ext cx="1285702" cy="1285702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5B1D1-D811-43DF-A867-92DA64B0843C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8CF31-6CD4-4356-BAB1-DF481FCA3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02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3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08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73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83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446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47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941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04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8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211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99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8CF31-6CD4-4356-BAB1-DF481FCA3986}" type="slidenum">
              <a:rPr lang="ru-RU" smtClean="0"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622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64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01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31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756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913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125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747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595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208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99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03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6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73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1527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1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86162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386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006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63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94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01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2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3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93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8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658F0-5E9C-46E7-B6A3-6E98545924A7}" type="datetimeFigureOut">
              <a:rPr lang="ru-RU" smtClean="0"/>
              <a:t>14.08.2020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F3814AE-2AD2-4009-BF3D-B02DC88610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5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mailto:lobnfu@mail.ru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657922" y="762000"/>
            <a:ext cx="8430322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4800" b="1" dirty="0">
                <a:solidFill>
                  <a:schemeClr val="accent2">
                    <a:lumMod val="75000"/>
                  </a:schemeClr>
                </a:solidFill>
              </a:rPr>
              <a:t>БЮДЖЕТ ДЛЯ ГРАЖДАН</a:t>
            </a:r>
          </a:p>
        </p:txBody>
      </p:sp>
      <p:sp>
        <p:nvSpPr>
          <p:cNvPr id="5123" name="Rectangle 32"/>
          <p:cNvSpPr>
            <a:spLocks noGrp="1" noChangeArrowheads="1"/>
          </p:cNvSpPr>
          <p:nvPr>
            <p:ph type="body" idx="4294967295"/>
          </p:nvPr>
        </p:nvSpPr>
        <p:spPr bwMode="ltGray">
          <a:xfrm>
            <a:off x="735980" y="2183820"/>
            <a:ext cx="8575288" cy="2979195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на</a:t>
            </a:r>
            <a:r>
              <a:rPr lang="ru-RU" altLang="ru-RU" sz="2800" b="1" dirty="0">
                <a:solidFill>
                  <a:schemeClr val="accent2"/>
                </a:solidFill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</a:rPr>
              <a:t>основании проекта решения 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Совета депутатов города Лобня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«Об исполнении бюджета городского </a:t>
            </a:r>
          </a:p>
          <a:p>
            <a:pPr algn="ctr" eaLnBrk="1" hangingPunct="1">
              <a:buFontTx/>
              <a:buNone/>
            </a:pPr>
            <a:r>
              <a:rPr lang="ru-RU" altLang="ru-RU" sz="2800" b="1" dirty="0">
                <a:solidFill>
                  <a:schemeClr val="tx1"/>
                </a:solidFill>
              </a:rPr>
              <a:t>округа Лобня за 2019 год»</a:t>
            </a:r>
          </a:p>
          <a:p>
            <a:pPr algn="ctr" eaLnBrk="1" hangingPunct="1">
              <a:buFontTx/>
              <a:buNone/>
            </a:pPr>
            <a:endParaRPr lang="ru-RU" altLang="ru-RU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260928"/>
              </p:ext>
            </p:extLst>
          </p:nvPr>
        </p:nvGraphicFramePr>
        <p:xfrm>
          <a:off x="409575" y="367311"/>
          <a:ext cx="8915400" cy="5765394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03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97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90112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Основные параметры исполнения бюджета городского округа Лобня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за 2017-2019 годы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989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2 814 158,3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2 957 419,4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20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0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1 363 539,3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1 496 594,7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1 505 670,5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1 450 619,0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1 460 824,7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бюджета, всего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2 818 177,8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2 972 203,1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8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(в % к предыдущему году)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115,6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113,9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4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-4 019,5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-14 783,7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786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внутреннего финансирования дефицита бюджета, всего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4 019,5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14 783,7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70 509,1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349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31 000,0</a:t>
                      </a:r>
                      <a:endParaRPr kumimoji="0" lang="ru-RU" alt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80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58" name="Group 1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57395"/>
              </p:ext>
            </p:extLst>
          </p:nvPr>
        </p:nvGraphicFramePr>
        <p:xfrm>
          <a:off x="428626" y="598590"/>
          <a:ext cx="8915400" cy="5726272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69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7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4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40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2510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Крупнейшие налогоплательщики городского округа Лобня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269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Налогоплательщик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Удельный вес в общем объеме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налоговых платежей, (%)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129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2017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2018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2019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4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ОАО «Аэрофлот – российские авиалинии»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49,8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47,8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ООО «Рольф-Лоджистик»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4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Московская ДРП ЦДРП ОАО «РЖД»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5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ООО «Компания Металл Профиль»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30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ЗАО «Тетра Пак»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1,2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795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Организация ФЛ "ШАВАРА ЛИМИТЕД"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9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ЗАО «Тэлпрайс»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ЗАО «ЛЗФС»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636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Общество с ограниченной ответственностью "Агро-Авто"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ООО «ДЕЛЕР НФ И  БИ»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0,8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954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ЗИКА ОБЩЕСТВО С ОГРАНИЧЕННОЙ ОТВЕТСТВЕННОСТЬЮ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0,7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95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ГБУ МО "МОСАВТОДОР"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0,6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873" name="Group 7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066029"/>
              </p:ext>
            </p:extLst>
          </p:nvPr>
        </p:nvGraphicFramePr>
        <p:xfrm>
          <a:off x="419101" y="230210"/>
          <a:ext cx="10258423" cy="63274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391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1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582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86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0096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2651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4137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7629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24662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2017-2019 годы по доходам</a:t>
                      </a: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153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153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6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69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b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1 305 143,5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1 363 539,3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1 426 980,7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1 576 601,4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1 550 670,5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25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688 991,5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711 671,6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795 194,8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822 064,7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866 599,0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841 094,4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6 505,0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6 228,2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6 729,5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9 723,2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4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107 390,0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111 189,2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131 028,7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177 168,0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178 779,1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031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39 300,0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35 989,0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33 800,0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33 542,8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43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843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7 840,0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11 136,0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13 808,0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14 000,0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12 488,1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843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36 060,0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33 298,9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39 942,9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48 800,0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48 987,3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1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190 111,0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202 618,4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192 144,5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196 030,0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194 721,0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197 725,0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81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9 270,0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26" marB="4572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824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490" name="Group 3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460000"/>
              </p:ext>
            </p:extLst>
          </p:nvPr>
        </p:nvGraphicFramePr>
        <p:xfrm>
          <a:off x="428625" y="123826"/>
          <a:ext cx="10963274" cy="630937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40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751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26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949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89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75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0325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3866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2647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453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2017-2019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4" marB="45724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45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b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383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4" marB="45724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52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1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Задолженность и перерасчеты по отмененным налогам, сборам и иным платежам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575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167 523,0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173 119,4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169 010,0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183 828,3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153 637,4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148 047,2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52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30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21 415,0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24 196,9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23 925,7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25 855,6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24 775,0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25 553,8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73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713" name="Group 5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458428"/>
              </p:ext>
            </p:extLst>
          </p:nvPr>
        </p:nvGraphicFramePr>
        <p:xfrm>
          <a:off x="334538" y="434896"/>
          <a:ext cx="11586531" cy="61257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586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7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221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00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00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00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00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830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708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00043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96537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2017-2019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5030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b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5532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21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9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573,2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1 256,6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694,0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3 394,2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3 732,9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3 563,3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3 302,7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1 458,8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86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2 780,0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2 792,5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4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6 050,5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5 000,0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4 943,4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0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12 402,0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14 786,0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119,2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12 687,5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17 455,4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137,6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15 346,8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17 006,1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9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4 887,3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10 143,1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4 500,0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2 312,7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7 809,1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6 665,1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85,4</a:t>
                      </a:r>
                      <a:endParaRPr kumimoji="0" lang="ru-RU" altLang="ru-RU" sz="14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19" marB="4571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0147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876" name="Group 6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93075"/>
              </p:ext>
            </p:extLst>
          </p:nvPr>
        </p:nvGraphicFramePr>
        <p:xfrm>
          <a:off x="361950" y="183181"/>
          <a:ext cx="11268074" cy="649163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044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11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2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52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38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3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8527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7693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8216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9761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387769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бюджета городского округа Лобня за 2017-2019 годы по доходам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527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b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8106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4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alt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00" marB="4570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7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Исполнено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960" marR="60960" marT="45696" marB="45696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1 524 430,7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1 450 619,0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1 528 675,6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1 824 195,4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1 764 347,6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6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1 524 019,0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1 450 224,4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1 528 113,1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1 460 262,1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1 822 543,0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1 764 600,1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64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319 487,0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255 446,8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192 078,1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163 921,0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407 833,0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361 306,4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7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1 202 632,0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1 192 882,3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1 334 535,0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1 294 841,1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1 350 199,0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1 339 588,7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8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1 895,3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64 511,0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63 705,0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9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1 643,,1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1 643,2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342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797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-1 722,0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-1 739,2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-1 083,9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-1 083,9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- 2 608,6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84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692" marB="4569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2 829 574,2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2 814 158,3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2 955 656,3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2 957 419,4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3 400 796,8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3 315 018,1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696" marB="45696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767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7512" y="225631"/>
            <a:ext cx="8683034" cy="795647"/>
          </a:xfrm>
        </p:spPr>
        <p:txBody>
          <a:bodyPr>
            <a:noAutofit/>
          </a:bodyPr>
          <a:lstStyle/>
          <a:p>
            <a:pPr algn="ctr" eaLnBrk="1" fontAlgn="ctr" hangingPunct="1">
              <a:defRPr/>
            </a:pP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исполнения бюджета городского округа Лобня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2017-2019 годы по доходам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7895576"/>
              </p:ext>
            </p:extLst>
          </p:nvPr>
        </p:nvGraphicFramePr>
        <p:xfrm>
          <a:off x="427512" y="1449659"/>
          <a:ext cx="9954273" cy="4939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246624" y="1270568"/>
            <a:ext cx="9541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65992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975" name="Group 7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30873"/>
              </p:ext>
            </p:extLst>
          </p:nvPr>
        </p:nvGraphicFramePr>
        <p:xfrm>
          <a:off x="423553" y="258943"/>
          <a:ext cx="10292769" cy="630284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55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93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09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590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70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6943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147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2017-2019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0589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28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5" marB="45715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4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 И  НЕНАЛОГОВЫЕ ДОХОДЫ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1 363 539,3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1 496 594,7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1 550 670,5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0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711 671,6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822 064,7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841 094,4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0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 по подакцизным товарам (продукции), производимым на территории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6 146,8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6 729,5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9 690,0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0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  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111 189,2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126 500,0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178 779,1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0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40 244,2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35 600,0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33 542,8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096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5000%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09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 налогообложения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11 136,0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13 808,0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12 488,1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0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33 298,9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39 942,9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48 987,3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0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202 618,4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196 030,0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197 725,0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631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по делам, рассматриваемым в судах общей юрисдикции, мировыми судьями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9 883,9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10 813,0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11 923,1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33" marB="4573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6313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 за государственную регистрацию, а также за совершение прочих юридически значимых действий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u="none" strike="noStrike" kern="1200" cap="none" spc="-10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70,0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0" marB="45730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97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678" name="Group 3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886637"/>
              </p:ext>
            </p:extLst>
          </p:nvPr>
        </p:nvGraphicFramePr>
        <p:xfrm>
          <a:off x="392422" y="1494808"/>
          <a:ext cx="10145480" cy="494710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17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0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97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3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403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924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209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251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458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7" marB="45707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92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получаемые в виде арендной либо иной платы за передачу в возмездное пользование государственного и муниципального имущества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казенных), в </a:t>
                      </a:r>
                      <a:r>
                        <a:rPr kumimoji="0" lang="ru-RU" altLang="ru-RU" sz="1200" u="none" strike="noStrike" cap="none" spc="-10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.: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173 119,4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183 828,3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148 047,2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2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доходы, получаемые в виде арендной платы за земельные участки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154 850,7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166 014,2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128 104,2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доходы от сдачи в аренду имущества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18 268,7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17 814,1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97,5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19 939,6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08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плата по соглашениям об установлении сервитута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942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от государственных и муниципальных унитарных предприятий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305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доходы от использования имущества и прав, находящихся в государственной и муниципальной собственности (за исключением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24 196,9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25 855,6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106,9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25 553,8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9" marB="45709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8780342"/>
              </p:ext>
            </p:extLst>
          </p:nvPr>
        </p:nvGraphicFramePr>
        <p:xfrm>
          <a:off x="392422" y="486535"/>
          <a:ext cx="10134329" cy="100063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0134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9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2017-2019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5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3" marB="45723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6705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826" name="Group 4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87426"/>
              </p:ext>
            </p:extLst>
          </p:nvPr>
        </p:nvGraphicFramePr>
        <p:xfrm>
          <a:off x="423004" y="1198179"/>
          <a:ext cx="10137201" cy="510072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8554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1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809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7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4749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5284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5" marB="45735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8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Плата за негативное воздействие на окружающую среду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1 256,6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943,3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871,8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3 732,9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3 458,3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3 302,7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компенсации затрат государства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831,2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свыше 200 %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1 576,2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189,6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квартир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382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реализации имущества, находящегося в государственной и муниципальной собственности (за исключением движимого имущества бюджетных и автономных учреждений, а также имущества государственных и муниципальных унитарных предприятий, в том числе казенных)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3 083,7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2 792,5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1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земельных участков, находящихся в государственной и муниципальной собственности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4 943,4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10 315,8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00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14 786,0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17 455,4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17 006,1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97,4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2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 доходы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10 143,1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2 312,7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6 665,1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288,2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37" marB="45737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660029"/>
              </p:ext>
            </p:extLst>
          </p:nvPr>
        </p:nvGraphicFramePr>
        <p:xfrm>
          <a:off x="424327" y="181752"/>
          <a:ext cx="10151354" cy="100584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778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42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16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05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278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655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3291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6352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473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20753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налоговых и неналоговых доходов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2017-2019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0014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2" marB="45722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8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7990" y="287251"/>
            <a:ext cx="8376439" cy="4320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Times New Roman" panose="02020603050405020304" pitchFamily="18" charset="0"/>
              </a:rPr>
              <a:t>Содержание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90341"/>
              </p:ext>
            </p:extLst>
          </p:nvPr>
        </p:nvGraphicFramePr>
        <p:xfrm>
          <a:off x="707353" y="972277"/>
          <a:ext cx="8537008" cy="555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6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02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0030">
                <a:tc>
                  <a:txBody>
                    <a:bodyPr/>
                    <a:lstStyle/>
                    <a:p>
                      <a:pPr marL="4572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Pct val="97000"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Основные понятия и определения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 Основные направления бюджетной, налоговой и долговой  политики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3. Долговая политика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4. Выполнение основных показателей социально-экономического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городского округа Лобня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5. Выполнение основных характеристик бюджета городского округа Лобня за 2019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6. Основные характеристики бюджета городского округа Лобня за 2019 год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7. Основные параметры исполнения бюджета городского округа Лобня за 2017-2019 гг.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8. Исполнение бюджета городского округа Лобня за 2017-2019 г по доходам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9. Динамика</a:t>
                      </a:r>
                      <a:r>
                        <a:rPr lang="ru-RU" sz="1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исполнения бюджета городского округа Лобня за 2017-2019г по доходам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Динамика и структура налоговых и неналоговых доходов бюджета городского округа Лобня за 2017-2019 годы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Динамика и структура безвозмездных поступлений  бюджета городского округа Лобня за 2017-2019 года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Муниципальный долг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 Оценка потерь бюджета городского округа Лобня от предоставленных налоговых льгот в 2019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 Доходы на душу населения по муниципальным образованиям Московской области в 2019 г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бюджета по муниципальным программам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по муниципальным программам, с указанием достигнутых показателей </a:t>
                      </a: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Общественно-значимые объекты, реализуемые в городском округе Лобня в 2019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19.Меры социальной поддержки в 2019 году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</a:tr>
              <a:tr h="278130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20.Контактная информация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2560" marR="16256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056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010" name="Group 6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165990"/>
              </p:ext>
            </p:extLst>
          </p:nvPr>
        </p:nvGraphicFramePr>
        <p:xfrm>
          <a:off x="468352" y="385690"/>
          <a:ext cx="10270273" cy="58229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982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15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69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1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41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632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527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522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322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696930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Динамика и структура безвозмездных поступлений бюджета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городского округа Лобня за 2017-2019 годы </a:t>
                      </a:r>
                      <a:endParaRPr kumimoji="0" lang="ru-RU" altLang="ru-RU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702">
                <a:tc gridSpan="9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9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2017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2018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Исполнение 2019 год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Удельный вес,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0" marB="45710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6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1 450 619,0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1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1 460 824,7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100,7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1 764 347,6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121920" marR="121920" marT="45712" marB="45712"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33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1 450 224,4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1 460 262,1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1 764 600,1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120,8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255 446,8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17,6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163 921,0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11,2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64,2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361 306,4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20,5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220,4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45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 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1 192 882,3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1 294</a:t>
                      </a:r>
                      <a:r>
                        <a:rPr lang="ru-RU" sz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841,1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88,6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108,5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1 339 588,7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103,5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2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1 895,3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63 705,0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4 247,0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2 133,8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1 643,2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1 652,4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1817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3,3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703,7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21 324,2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6363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-1 739,2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u="none" strike="noStrike" cap="none" spc="-10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  <a:endParaRPr kumimoji="0" lang="ru-RU" altLang="ru-RU" sz="1200" b="0" i="0" u="none" strike="noStrike" cap="none" spc="-10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- 1 083,9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62,3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- 2 608,6</a:t>
                      </a:r>
                    </a:p>
                  </a:txBody>
                  <a:tcPr marL="60960" marR="60960" marT="45709" marB="45709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-0,1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- 240,7</a:t>
                      </a:r>
                    </a:p>
                  </a:txBody>
                  <a:tcPr marL="121920" marR="121920" marT="45712" marB="45712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102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315685"/>
            <a:ext cx="9070383" cy="609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муниципального внутреннего долга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Лобня, а также расходы на его обслуживание за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463177"/>
              </p:ext>
            </p:extLst>
          </p:nvPr>
        </p:nvGraphicFramePr>
        <p:xfrm>
          <a:off x="468351" y="1354880"/>
          <a:ext cx="9277815" cy="49469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174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4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9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4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89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1633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4191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показателя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01.01.2019г.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Привлечено кредитов/выдано гарантий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состоянию на 31.12.2019г.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4118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внутренний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долг - всего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200 210,8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321 711,6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287 640,3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234 282,1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2409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140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коммерческих банков и иных кредитных организаций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261 032,0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230 032,0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206 000,0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3753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25 210,8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60 679,6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57 608,3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28 282,1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Принципал (заемщик) 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самостоятельно выполнил свои денежные обязательства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258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Верхний предел муниципального внутреннего долга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311 030,3</a:t>
                      </a: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336 548,6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5827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по муниципальным гарантиям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11 998,3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26  961,6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4" marB="45704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8336478" y="1131155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8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3"/>
          <p:cNvSpPr>
            <a:spLocks noGrp="1"/>
          </p:cNvSpPr>
          <p:nvPr>
            <p:ph type="title"/>
          </p:nvPr>
        </p:nvSpPr>
        <p:spPr>
          <a:xfrm>
            <a:off x="458956" y="199423"/>
            <a:ext cx="8986128" cy="637478"/>
          </a:xfrm>
        </p:spPr>
        <p:txBody>
          <a:bodyPr>
            <a:noAutofit/>
          </a:bodyPr>
          <a:lstStyle/>
          <a:p>
            <a:pPr algn="ctr" eaLnBrk="1" fontAlgn="b" hangingPunct="1"/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Динамика и структура муниципального долга </a:t>
            </a:r>
            <a:b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 Лобня за 2017-2019 годы</a:t>
            </a:r>
            <a:endParaRPr lang="ru-RU" alt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23684434"/>
              </p:ext>
            </p:extLst>
          </p:nvPr>
        </p:nvGraphicFramePr>
        <p:xfrm>
          <a:off x="495160" y="1225117"/>
          <a:ext cx="8958195" cy="1590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11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1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75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867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79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гарантии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 исполнение муниципальных гарантий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32 939,5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12 220,8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25 210,8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13 162,3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7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206 000,0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28 282,1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7 932,1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41" marB="45741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07022128"/>
              </p:ext>
            </p:extLst>
          </p:nvPr>
        </p:nvGraphicFramePr>
        <p:xfrm>
          <a:off x="486889" y="3173413"/>
          <a:ext cx="9627267" cy="3338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88" name="Заголовок 1"/>
          <p:cNvSpPr txBox="1">
            <a:spLocks/>
          </p:cNvSpPr>
          <p:nvPr/>
        </p:nvSpPr>
        <p:spPr bwMode="auto">
          <a:xfrm>
            <a:off x="8030955" y="943862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2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600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595" y="269656"/>
            <a:ext cx="8733883" cy="865909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потерь бюджета городского округа Лобня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предоставленных налоговых льгот в  2019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967525"/>
              </p:ext>
            </p:extLst>
          </p:nvPr>
        </p:nvGraphicFramePr>
        <p:xfrm>
          <a:off x="420722" y="1580063"/>
          <a:ext cx="9213932" cy="39981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69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532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06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03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8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налоговой льготы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Правовое основание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2019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за 2019 год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1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0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99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 казенные, бюджетные и автономные учреждения, созданные органами местного самоуправления для выполнения работ, оказания услуг и иных функций некоммерческого характера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alt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города Лобня от 26.06.2012 г. № 156/8</a:t>
                      </a:r>
                      <a:endParaRPr kumimoji="0" lang="ru-RU" alt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  <a:latin typeface="Times New Roman"/>
                        </a:rPr>
                        <a:t>43 441,0</a:t>
                      </a: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41 194,0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30885">
                <a:tc>
                  <a:txBody>
                    <a:bodyPr/>
                    <a:lstStyle/>
                    <a:p>
                      <a:pPr algn="l"/>
                      <a:r>
                        <a:rPr kumimoji="0" lang="ru-RU" alt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Физические лица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5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Решение Совета депутатов города Лобня от 26.06.2012 г. № 156/8</a:t>
                      </a:r>
                      <a:endParaRPr kumimoji="0" lang="ru-RU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500" dirty="0">
                          <a:effectLst/>
                          <a:latin typeface="Times New Roman"/>
                        </a:rPr>
                        <a:t>1 661,0</a:t>
                      </a:r>
                      <a:endParaRPr lang="ru-RU" sz="15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Times New Roman" pitchFamily="18" charset="0"/>
                          <a:cs typeface="Times New Roman" pitchFamily="18" charset="0"/>
                        </a:rPr>
                        <a:t>2 264,0</a:t>
                      </a:r>
                      <a:endParaRPr lang="ru-RU" sz="15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3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5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ИТОГО налоговых льгот</a:t>
                      </a:r>
                      <a:endParaRPr lang="ru-RU" sz="15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  <a:latin typeface="Times New Roman"/>
                        </a:rPr>
                        <a:t>45 102,0</a:t>
                      </a:r>
                      <a:endParaRPr lang="ru-RU" sz="1500" b="1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>
                          <a:latin typeface="Times New Roman" pitchFamily="18" charset="0"/>
                          <a:cs typeface="Times New Roman" pitchFamily="18" charset="0"/>
                        </a:rPr>
                        <a:t>43 458,0</a:t>
                      </a:r>
                      <a:endParaRPr lang="ru-RU" sz="15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4620" name="Заголовок 1"/>
          <p:cNvSpPr txBox="1">
            <a:spLocks/>
          </p:cNvSpPr>
          <p:nvPr/>
        </p:nvSpPr>
        <p:spPr bwMode="auto">
          <a:xfrm>
            <a:off x="8183836" y="1273628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651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1542" y="334103"/>
            <a:ext cx="8935844" cy="8033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на душу населения по муниципальным образованиям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Московской области в 2019 году, рублей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145964"/>
              </p:ext>
            </p:extLst>
          </p:nvPr>
        </p:nvGraphicFramePr>
        <p:xfrm>
          <a:off x="445726" y="1460810"/>
          <a:ext cx="9144323" cy="426836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72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82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72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3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43868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доходов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Лобня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сравнении с другими муниципальными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образованиями</a:t>
                      </a:r>
                    </a:p>
                    <a:p>
                      <a:pPr algn="ctr"/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Московской области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07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Долгопрудный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Жуковский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Егорьевск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Ивантеевка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Истра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6157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на 01.01.2019г.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89 339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112 007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107 922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104 573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79 346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120 776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545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</a:t>
                      </a:r>
                    </a:p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том числе: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37 106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46 404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33 050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40 612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46 311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61 890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неналоговые доходы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17 357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18 800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17 019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16 549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36 377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284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19 749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27 604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16 031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18 912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29 762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25 513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10" marB="4571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2770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30244" y="134256"/>
            <a:ext cx="6188927" cy="54992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 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132" y="1048215"/>
            <a:ext cx="8820614" cy="5386039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Лобня по расходам за 2019 год исполнен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3 385 527,2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уточненном плане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3 502 985,3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на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96,6 %.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городского округа Лобня финансировались за счет собственных средств бюджета в объеме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1 629 800,2 тыс. рублей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 счет безвозмездных поступлений из областного бюджета на исполнение переданных местным органам власти полномочий, а также на совместное финансирование объектов социально-культурной сферы, в общей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1 755 727,0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 решением Совета депутатов бюджет городского округа Лобня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по расходам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3 651 123,2 тыс. руб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процессе исполнения бюджета расходная часть сокращена на общую сумму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148 137,9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структуре расходов бюджета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наибольший удельный вес занимали расходы на социально-культурную сферу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2 406 284,5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71,1 %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жилищно-коммунальное хозяйство и национальную экономику вложено средств в сумме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616 312,0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рублей, 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18,2 %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экономической структуры расходов бюджета наибольший удельный вес занимают расходы на заработную плату, вместе с начислениями - они составили 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1 7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56 615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,0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финансовое обеспечение выполнения муниципального задания на оказание муниципальных услуг (выполнение работ) составили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1 823 319,5 тыс. рублей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53,9 %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всех расходов бюджета.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729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588" y="180976"/>
            <a:ext cx="8646841" cy="76687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2019 г.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626616"/>
              </p:ext>
            </p:extLst>
          </p:nvPr>
        </p:nvGraphicFramePr>
        <p:xfrm>
          <a:off x="543208" y="947854"/>
          <a:ext cx="9033928" cy="55166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205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715">
                  <a:extLst>
                    <a:ext uri="{9D8B030D-6E8A-4147-A177-3AD203B41FA5}">
                      <a16:colId xmlns:a16="http://schemas.microsoft.com/office/drawing/2014/main" xmlns="" val="1268277335"/>
                    </a:ext>
                  </a:extLst>
                </a:gridCol>
                <a:gridCol w="3053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3416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54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780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56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06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 на 2019 год,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за 2019 год,          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Объем расходов на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3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329 552,9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318 608,0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3 551,1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8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РФ и муниципального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2 976,1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4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9 182,2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9 119,5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23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РФ, высших исполнительных органов государственной власти субъектов РФ, местных администраций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139 981,0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135 464,2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1 509,8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2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24 901,8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23 717,0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95,2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264,3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3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1 254,8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3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151 140,8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147 331,2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1 642,1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66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Национальная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6 157,0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4 574,9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038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Мобилизационная и вневойсковая подготовка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5 687,0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4 273,2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47,6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830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Мобилизационная подготовка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470,0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301,7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64,2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70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32 853,1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29 615,6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536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Защита населения и территорий от чрезвычайных ситуаций природного и техногенного характера, гражданская оборона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14 159,7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13 615,3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96,2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151,8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934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18 693,4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16 000,3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85,6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178,3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6592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55F9CEA-4FA4-4A2F-B5D3-8D5B3447AA72}"/>
              </a:ext>
            </a:extLst>
          </p:cNvPr>
          <p:cNvSpPr/>
          <p:nvPr/>
        </p:nvSpPr>
        <p:spPr>
          <a:xfrm>
            <a:off x="914401" y="72429"/>
            <a:ext cx="74962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2019 г.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CBA4E9A-8E24-46A6-9286-65C49CE54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57733"/>
              </p:ext>
            </p:extLst>
          </p:nvPr>
        </p:nvGraphicFramePr>
        <p:xfrm>
          <a:off x="434565" y="1617045"/>
          <a:ext cx="8839608" cy="49666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279096">
                  <a:extLst>
                    <a:ext uri="{9D8B030D-6E8A-4147-A177-3AD203B41FA5}">
                      <a16:colId xmlns:a16="http://schemas.microsoft.com/office/drawing/2014/main" xmlns="" val="3501820606"/>
                    </a:ext>
                  </a:extLst>
                </a:gridCol>
                <a:gridCol w="558928">
                  <a:extLst>
                    <a:ext uri="{9D8B030D-6E8A-4147-A177-3AD203B41FA5}">
                      <a16:colId xmlns:a16="http://schemas.microsoft.com/office/drawing/2014/main" xmlns="" val="1939459910"/>
                    </a:ext>
                  </a:extLst>
                </a:gridCol>
                <a:gridCol w="501221">
                  <a:extLst>
                    <a:ext uri="{9D8B030D-6E8A-4147-A177-3AD203B41FA5}">
                      <a16:colId xmlns:a16="http://schemas.microsoft.com/office/drawing/2014/main" xmlns="" val="1501249534"/>
                    </a:ext>
                  </a:extLst>
                </a:gridCol>
                <a:gridCol w="1400563">
                  <a:extLst>
                    <a:ext uri="{9D8B030D-6E8A-4147-A177-3AD203B41FA5}">
                      <a16:colId xmlns:a16="http://schemas.microsoft.com/office/drawing/2014/main" xmlns="" val="1924016953"/>
                    </a:ext>
                  </a:extLst>
                </a:gridCol>
                <a:gridCol w="1264397">
                  <a:extLst>
                    <a:ext uri="{9D8B030D-6E8A-4147-A177-3AD203B41FA5}">
                      <a16:colId xmlns:a16="http://schemas.microsoft.com/office/drawing/2014/main" xmlns="" val="1414539415"/>
                    </a:ext>
                  </a:extLst>
                </a:gridCol>
                <a:gridCol w="1303301">
                  <a:extLst>
                    <a:ext uri="{9D8B030D-6E8A-4147-A177-3AD203B41FA5}">
                      <a16:colId xmlns:a16="http://schemas.microsoft.com/office/drawing/2014/main" xmlns="" val="520611312"/>
                    </a:ext>
                  </a:extLst>
                </a:gridCol>
                <a:gridCol w="1532102">
                  <a:extLst>
                    <a:ext uri="{9D8B030D-6E8A-4147-A177-3AD203B41FA5}">
                      <a16:colId xmlns:a16="http://schemas.microsoft.com/office/drawing/2014/main" xmlns="" val="504800280"/>
                    </a:ext>
                  </a:extLst>
                </a:gridCol>
              </a:tblGrid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Национальная экономика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211 776,1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179 454,8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2 000,1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6926910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2 596,0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891,7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9431841"/>
                  </a:ext>
                </a:extLst>
              </a:tr>
              <a:tr h="4057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Дорожное хозяйство (дорожные фонды)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198 172,1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168 019,4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84,8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1 872,7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217667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Связь и информатика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8 921,0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8 456,7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9580360"/>
                  </a:ext>
                </a:extLst>
              </a:tr>
              <a:tr h="4506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2 087,0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2 087,0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100,0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5282472"/>
                  </a:ext>
                </a:extLst>
              </a:tr>
              <a:tr h="44300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Жилищно-коммунальное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469 190,0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436 857,2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469,0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457588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Жилищное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39 557,5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30 618,8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77,4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341,3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797436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28 238,1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25 921,9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91,8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288,9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0318560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401 394,4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380 316,5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4 238,8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305706"/>
                  </a:ext>
                </a:extLst>
              </a:tr>
              <a:tr h="30352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Охрана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2 355,0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2 200,1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9632245"/>
                  </a:ext>
                </a:extLst>
              </a:tr>
              <a:tr h="457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2 355,0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2 200,1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93,4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24,5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3919592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1 972 004,9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1 944 378,3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21 671,1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25861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728 561,7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723 397,1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8 062,7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8436773"/>
                  </a:ext>
                </a:extLst>
              </a:tr>
              <a:tr h="2028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Общее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1 079 029,9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1 059 861,4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11 812,7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7579227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Дополнительное образование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122 246,6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121 815,5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1 357,7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826585"/>
                  </a:ext>
                </a:extLst>
              </a:tr>
              <a:tr h="16343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Молодежная политика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4 691,0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4 141,0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88,3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46,2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971625"/>
                  </a:ext>
                </a:extLst>
              </a:tr>
              <a:tr h="38798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37 475,7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35 163,3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391,9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5672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3EA4294F-A7F9-4727-85CA-07D920A9E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165256"/>
              </p:ext>
            </p:extLst>
          </p:nvPr>
        </p:nvGraphicFramePr>
        <p:xfrm>
          <a:off x="434566" y="887241"/>
          <a:ext cx="8839609" cy="729803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270133">
                  <a:extLst>
                    <a:ext uri="{9D8B030D-6E8A-4147-A177-3AD203B41FA5}">
                      <a16:colId xmlns:a16="http://schemas.microsoft.com/office/drawing/2014/main" xmlns="" val="3173654570"/>
                    </a:ext>
                  </a:extLst>
                </a:gridCol>
                <a:gridCol w="567890">
                  <a:extLst>
                    <a:ext uri="{9D8B030D-6E8A-4147-A177-3AD203B41FA5}">
                      <a16:colId xmlns:a16="http://schemas.microsoft.com/office/drawing/2014/main" xmlns="" val="397980324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xmlns="" val="1511477773"/>
                    </a:ext>
                  </a:extLst>
                </a:gridCol>
                <a:gridCol w="1386038">
                  <a:extLst>
                    <a:ext uri="{9D8B030D-6E8A-4147-A177-3AD203B41FA5}">
                      <a16:colId xmlns:a16="http://schemas.microsoft.com/office/drawing/2014/main" xmlns="" val="3056519652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xmlns="" val="1742555885"/>
                    </a:ext>
                  </a:extLst>
                </a:gridCol>
                <a:gridCol w="1289289">
                  <a:extLst>
                    <a:ext uri="{9D8B030D-6E8A-4147-A177-3AD203B41FA5}">
                      <a16:colId xmlns:a16="http://schemas.microsoft.com/office/drawing/2014/main" xmlns="" val="1828395296"/>
                    </a:ext>
                  </a:extLst>
                </a:gridCol>
                <a:gridCol w="1535960">
                  <a:extLst>
                    <a:ext uri="{9D8B030D-6E8A-4147-A177-3AD203B41FA5}">
                      <a16:colId xmlns:a16="http://schemas.microsoft.com/office/drawing/2014/main" xmlns="" val="2186573952"/>
                    </a:ext>
                  </a:extLst>
                </a:gridCol>
              </a:tblGrid>
              <a:tr h="729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 на 2019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за 2019 год,          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Объем расходов на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2639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2189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000EB0-2064-4EE9-B120-C94A454EE0FA}"/>
              </a:ext>
            </a:extLst>
          </p:cNvPr>
          <p:cNvSpPr/>
          <p:nvPr/>
        </p:nvSpPr>
        <p:spPr>
          <a:xfrm>
            <a:off x="664144" y="262550"/>
            <a:ext cx="8181473" cy="1015663"/>
          </a:xfrm>
          <a:prstGeom prst="rect">
            <a:avLst/>
          </a:prstGeom>
          <a:effectLst>
            <a:outerShdw blurRad="50800" dist="50800" dir="5400000" sx="60000" sy="60000" algn="ctr" rotWithShape="0">
              <a:schemeClr val="accent1">
                <a:lumMod val="20000"/>
                <a:lumOff val="8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Лобня 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сферам деятельности в 2019 г.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9797672-3149-4FB2-AC4F-21D10C1878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112049"/>
              </p:ext>
            </p:extLst>
          </p:nvPr>
        </p:nvGraphicFramePr>
        <p:xfrm>
          <a:off x="570367" y="986829"/>
          <a:ext cx="9062521" cy="73333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2769599">
                  <a:extLst>
                    <a:ext uri="{9D8B030D-6E8A-4147-A177-3AD203B41FA5}">
                      <a16:colId xmlns:a16="http://schemas.microsoft.com/office/drawing/2014/main" xmlns="" val="103640928"/>
                    </a:ext>
                  </a:extLst>
                </a:gridCol>
                <a:gridCol w="625642">
                  <a:extLst>
                    <a:ext uri="{9D8B030D-6E8A-4147-A177-3AD203B41FA5}">
                      <a16:colId xmlns:a16="http://schemas.microsoft.com/office/drawing/2014/main" xmlns="" val="4223151350"/>
                    </a:ext>
                  </a:extLst>
                </a:gridCol>
                <a:gridCol w="577516">
                  <a:extLst>
                    <a:ext uri="{9D8B030D-6E8A-4147-A177-3AD203B41FA5}">
                      <a16:colId xmlns:a16="http://schemas.microsoft.com/office/drawing/2014/main" xmlns="" val="2168700713"/>
                    </a:ext>
                  </a:extLst>
                </a:gridCol>
                <a:gridCol w="1357162">
                  <a:extLst>
                    <a:ext uri="{9D8B030D-6E8A-4147-A177-3AD203B41FA5}">
                      <a16:colId xmlns:a16="http://schemas.microsoft.com/office/drawing/2014/main" xmlns="" val="3452104951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xmlns="" val="2560130166"/>
                    </a:ext>
                  </a:extLst>
                </a:gridCol>
                <a:gridCol w="1145407">
                  <a:extLst>
                    <a:ext uri="{9D8B030D-6E8A-4147-A177-3AD203B41FA5}">
                      <a16:colId xmlns:a16="http://schemas.microsoft.com/office/drawing/2014/main" xmlns="" val="1913092941"/>
                    </a:ext>
                  </a:extLst>
                </a:gridCol>
                <a:gridCol w="1384037">
                  <a:extLst>
                    <a:ext uri="{9D8B030D-6E8A-4147-A177-3AD203B41FA5}">
                      <a16:colId xmlns:a16="http://schemas.microsoft.com/office/drawing/2014/main" xmlns="" val="2810886090"/>
                    </a:ext>
                  </a:extLst>
                </a:gridCol>
              </a:tblGrid>
              <a:tr h="733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Наименования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РЗ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ПР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Уточненный план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 на 2019 год,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Исполнено </a:t>
                      </a:r>
                    </a:p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за 2019 год,           тыс. рублей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% 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Объем расходов на 1 жителя г. о.  Лобня (рублей)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406543543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89C4559-4F21-4111-B204-9D2DB05E9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881542"/>
              </p:ext>
            </p:extLst>
          </p:nvPr>
        </p:nvGraphicFramePr>
        <p:xfrm>
          <a:off x="570368" y="1799923"/>
          <a:ext cx="9062518" cy="4741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9973">
                  <a:extLst>
                    <a:ext uri="{9D8B030D-6E8A-4147-A177-3AD203B41FA5}">
                      <a16:colId xmlns:a16="http://schemas.microsoft.com/office/drawing/2014/main" xmlns="" val="1964312031"/>
                    </a:ext>
                  </a:extLst>
                </a:gridCol>
                <a:gridCol w="654518">
                  <a:extLst>
                    <a:ext uri="{9D8B030D-6E8A-4147-A177-3AD203B41FA5}">
                      <a16:colId xmlns:a16="http://schemas.microsoft.com/office/drawing/2014/main" xmlns="" val="3513935329"/>
                    </a:ext>
                  </a:extLst>
                </a:gridCol>
                <a:gridCol w="558265">
                  <a:extLst>
                    <a:ext uri="{9D8B030D-6E8A-4147-A177-3AD203B41FA5}">
                      <a16:colId xmlns:a16="http://schemas.microsoft.com/office/drawing/2014/main" xmlns="" val="2617022964"/>
                    </a:ext>
                  </a:extLst>
                </a:gridCol>
                <a:gridCol w="1366788">
                  <a:extLst>
                    <a:ext uri="{9D8B030D-6E8A-4147-A177-3AD203B41FA5}">
                      <a16:colId xmlns:a16="http://schemas.microsoft.com/office/drawing/2014/main" xmlns="" val="2138017249"/>
                    </a:ext>
                  </a:extLst>
                </a:gridCol>
                <a:gridCol w="1193532">
                  <a:extLst>
                    <a:ext uri="{9D8B030D-6E8A-4147-A177-3AD203B41FA5}">
                      <a16:colId xmlns:a16="http://schemas.microsoft.com/office/drawing/2014/main" xmlns="" val="810096973"/>
                    </a:ext>
                  </a:extLst>
                </a:gridCol>
                <a:gridCol w="1135781">
                  <a:extLst>
                    <a:ext uri="{9D8B030D-6E8A-4147-A177-3AD203B41FA5}">
                      <a16:colId xmlns:a16="http://schemas.microsoft.com/office/drawing/2014/main" xmlns="" val="3751670928"/>
                    </a:ext>
                  </a:extLst>
                </a:gridCol>
                <a:gridCol w="1393661">
                  <a:extLst>
                    <a:ext uri="{9D8B030D-6E8A-4147-A177-3AD203B41FA5}">
                      <a16:colId xmlns:a16="http://schemas.microsoft.com/office/drawing/2014/main" xmlns="" val="2175107753"/>
                    </a:ext>
                  </a:extLst>
                </a:gridCol>
              </a:tblGrid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Культура, кинематография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168 614,4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167 977,3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1 872,2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057957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Культура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161 554,2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161 308,5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1 797,9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7713582"/>
                  </a:ext>
                </a:extLst>
              </a:tr>
              <a:tr h="30450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Другие вопросы в области культуры, кинематографии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7 060,2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6 668,8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74,3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08382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Здравоохранение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15 432,0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13 777,7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89,2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153,6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5124712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Амбулаторная помощь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2 970,0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2 430,9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81,9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27,1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4234501"/>
                  </a:ext>
                </a:extLst>
              </a:tr>
              <a:tr h="2685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Другие вопросы в области здравоохранения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12 462,0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11 346,8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126,5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3242875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 dirty="0">
                          <a:effectLst/>
                        </a:rPr>
                        <a:t>Социальная политика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114 674,1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109 424,4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95,4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1 219,6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7184399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7 189,0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7 155,3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5715745"/>
                  </a:ext>
                </a:extLst>
              </a:tr>
              <a:tr h="2685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57 156,0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53 634,0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93,8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597,8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8526464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50 329,1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48 635,1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96,6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542,1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0797806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Физическая культура и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165 450,8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164 397,7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1 832,3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2355012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Физическая культура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92 092,3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91 736,3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1 022,5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370515"/>
                  </a:ext>
                </a:extLst>
              </a:tr>
              <a:tr h="15463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67 949,8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67 543,4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99,4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752,8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6996730"/>
                  </a:ext>
                </a:extLst>
              </a:tr>
              <a:tr h="40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вопросы в области физической культуры и спорта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5 408,7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5 118,0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57,0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53589066"/>
                  </a:ext>
                </a:extLst>
              </a:tr>
              <a:tr h="2685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Средства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6 425,0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6 329,1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98,5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70,5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4386146"/>
                  </a:ext>
                </a:extLst>
              </a:tr>
              <a:tr h="26854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Периодическая печать и издательства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3 145,2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3 104,5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98,7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34,6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9006711"/>
                  </a:ext>
                </a:extLst>
              </a:tr>
              <a:tr h="40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Другие вопросы в области средств массовой информации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3 279,8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3 224,6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98,3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0633836"/>
                  </a:ext>
                </a:extLst>
              </a:tr>
              <a:tr h="40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7 932,1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88,4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5224056"/>
                  </a:ext>
                </a:extLst>
              </a:tr>
              <a:tr h="40282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Обслуживание государственного внутреннего и муниципального долга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8 500,0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7 932,1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93,3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88,4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9797085"/>
                  </a:ext>
                </a:extLst>
              </a:tr>
              <a:tr h="1734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u="none" strike="noStrike">
                          <a:effectLst/>
                        </a:rPr>
                        <a:t>Всего расходов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58" marR="4858" marT="4858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</a:rPr>
                        <a:t>3 502 985,3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3 385 527,2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96,6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</a:rPr>
                        <a:t>37 733,5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4858" marR="4858" marT="485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1309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455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8" y="159576"/>
            <a:ext cx="8666859" cy="87167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расходов по сферам деятельности в общем объеме расходов бюджета городского округа Лобня в 2019 г.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8479016"/>
              </p:ext>
            </p:extLst>
          </p:nvPr>
        </p:nvGraphicFramePr>
        <p:xfrm>
          <a:off x="497319" y="1078567"/>
          <a:ext cx="9672593" cy="563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25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2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159059"/>
              </p:ext>
            </p:extLst>
          </p:nvPr>
        </p:nvGraphicFramePr>
        <p:xfrm>
          <a:off x="895816" y="276923"/>
          <a:ext cx="8237034" cy="396875"/>
        </p:xfrm>
        <a:graphic>
          <a:graphicData uri="http://schemas.openxmlformats.org/drawingml/2006/table">
            <a:tbl>
              <a:tblPr/>
              <a:tblGrid>
                <a:gridCol w="8237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Основные понятия и определения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marT="45793" marB="45793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37926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880359"/>
              </p:ext>
            </p:extLst>
          </p:nvPr>
        </p:nvGraphicFramePr>
        <p:xfrm>
          <a:off x="406401" y="959005"/>
          <a:ext cx="9328614" cy="5393283"/>
        </p:xfrm>
        <a:graphic>
          <a:graphicData uri="http://schemas.openxmlformats.org/drawingml/2006/table">
            <a:tbl>
              <a:tblPr/>
              <a:tblGrid>
                <a:gridCol w="93286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03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(со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старонормандского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buogette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сумка, кошелек) - это финансовый план доходов и расходов, в котором указываются источники и объемы ожидаемых поступлений денежных средств в государственную казну и предназначенный для реализации основных потребностей населения, а также обеспечения задач и функций государства и местного самоуправления на определенный период.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633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Бюджетный процесс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это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рассмотрению и утверждению бюджетной отчетности и внешних проверок.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964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система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совокупность бюджетов всех уровней и бюджетов государственных внебюджетных фондов, основанная на экономических отношениях, государственном устройстве и регулируемая законодательством Российской Федерации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19" marR="121919" marT="45732" marB="45732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762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06478"/>
            <a:ext cx="8522423" cy="63549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характеристики исполнения бюджета  городского округа Лобня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752665"/>
              </p:ext>
            </p:extLst>
          </p:nvPr>
        </p:nvGraphicFramePr>
        <p:xfrm>
          <a:off x="515408" y="841972"/>
          <a:ext cx="8619067" cy="5459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4799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5390"/>
            <a:ext cx="8819092" cy="66995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исполнения бюджета городского округа Лобня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98076"/>
              </p:ext>
            </p:extLst>
          </p:nvPr>
        </p:nvGraphicFramePr>
        <p:xfrm>
          <a:off x="677332" y="1071715"/>
          <a:ext cx="8819093" cy="5368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5611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3746" y="143441"/>
            <a:ext cx="9021337" cy="12393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 </a:t>
            </a:r>
            <a: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составе расходов бюджета исполнялись 12 муниципальных программ, 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которые в общей сумме составили   3 311 099,4 тыс. рублей.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3575448"/>
              </p:ext>
            </p:extLst>
          </p:nvPr>
        </p:nvGraphicFramePr>
        <p:xfrm>
          <a:off x="432536" y="1468592"/>
          <a:ext cx="9101757" cy="4969067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26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1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615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r>
                        <a:rPr lang="en-US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исполнения</a:t>
                      </a:r>
                      <a:endParaRPr lang="ru-RU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36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«Безопасность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35 103,1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31 653,0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«Содержание и развитие инженерной инфраструктуры и энергоэффективности в городском округе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29 305,7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27 234,0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92,9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«Физическая культура, спорт и молодежная политика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166 389,6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165 298,1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0930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«Предпринимательство городского округа Лобня» 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7 860,0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7 795,2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«Экология и охрана окружающей среды»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4 801,0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2 966,2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61,8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«Культура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206 444,3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205 877,6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99,7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«Образование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1 909 456,0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1 881 357,5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1222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«Социальная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87 406,7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81 626,4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«Транспортная система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157 413,0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133 512,8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84,8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«Муниципальное управление»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324 032,4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315 299,8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50282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"Формирование современной комфортной городской среды на территории городского округа Лобня»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459 408,0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424 208,3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92,3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867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 «Жилище»</a:t>
                      </a:r>
                      <a:endParaRPr lang="ru-RU" sz="13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35 476,1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34 270,5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lang="ru-RU" sz="13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876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224" y="208229"/>
            <a:ext cx="8832464" cy="31687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по муниципальным программам, тыс. рублей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0779679"/>
              </p:ext>
            </p:extLst>
          </p:nvPr>
        </p:nvGraphicFramePr>
        <p:xfrm>
          <a:off x="478806" y="738849"/>
          <a:ext cx="10605507" cy="58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571297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620" y="256478"/>
            <a:ext cx="8776010" cy="635619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 НА ТЕРРИТОРИИ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846351"/>
              </p:ext>
            </p:extLst>
          </p:nvPr>
        </p:nvGraphicFramePr>
        <p:xfrm>
          <a:off x="501806" y="1025912"/>
          <a:ext cx="8776009" cy="5292702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7370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050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4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Сумма, тыс.руб.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0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Федеральный проект «Цифровое государственное управление»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1 212,9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1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Расходы на предоставление электронных сервисов цифровой инфраструктуры в сфере жилищно-коммунального хозяйства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1 212,9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Федеральный проект «Формирование комфортной городской среды»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127 853,6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5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Обустройство и установка детских игровых площадок на территории муниципальных образований Московской области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12 859,3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22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Устройство и капитальный ремонт электросетевого хозяйства систем наружного и архитектурно-художественного освещения в рамках реализации приоритетного проекта «Светлый город»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114 994,3</a:t>
                      </a:r>
                      <a:endParaRPr lang="ru-RU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91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Ремонт дворовых территорий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32 958,9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0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Федеральный проект «Современная школа»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185 378,2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Пристройка к зданию МБОУ СОШ № 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80 322,6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0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Школа на 1100 мест по адресу: Московская область, г. Лобня, </a:t>
                      </a:r>
                      <a:r>
                        <a:rPr lang="ru-RU" sz="1200" u="none" strike="noStrike" dirty="0" err="1">
                          <a:effectLst/>
                        </a:rPr>
                        <a:t>мкр</a:t>
                      </a:r>
                      <a:r>
                        <a:rPr lang="ru-RU" sz="1200" u="none" strike="noStrike" dirty="0">
                          <a:effectLst/>
                        </a:rPr>
                        <a:t>.  Катюшки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88,2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Пристройка на 400 мест к зданию МБОУ СОШ № 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3 217,4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0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Мероприятия по проведению капитального ремонта в </a:t>
                      </a:r>
                      <a:r>
                        <a:rPr lang="ru-RU" sz="1200" kern="1200" dirty="0" err="1">
                          <a:effectLst/>
                        </a:rPr>
                        <a:t>Луговской</a:t>
                      </a:r>
                      <a:r>
                        <a:rPr lang="ru-RU" sz="1200" kern="1200" dirty="0">
                          <a:effectLst/>
                        </a:rPr>
                        <a:t> общеобразовательной школе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97 505,3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0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Поддержка образования для детей с ограниченными возможностями здоровья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4 244,7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00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Федеральный проект «Спорт-норма жизни»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9 552,0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011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Подготовка основания, приобретение и установка плоскостных спортивных сооружений в муниципальных образованиях Московской области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9 552,0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28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Федеральный проект «Содействие занятости женщин - создание условий дошкольного образования для детей в возрасте от трех лет»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2 110,0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930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Государственная поддержка частных дошкольных образовательных организаций в Московской области с целью возмещения расходов на присмотр и уход, содержание имущества и арендную плату за использование помещений 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2 110,0</a:t>
                      </a:r>
                      <a:endParaRPr lang="ru-RU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87" marR="3087" marT="3087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8405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86" y="106985"/>
            <a:ext cx="8889552" cy="9969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БЛАГОУСТРОЙСТВО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году, согласно нормативным и законодательным документам Московской области, в городском округе Лобня были благоустроены 18 дворовых  территорий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715" y="1137424"/>
            <a:ext cx="9271230" cy="5564460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6169" y="2437793"/>
            <a:ext cx="3616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7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игровых форм (комплекс: качели, горка, карусель, балансир, качалка на пружине, песочница)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06169" y="4233877"/>
            <a:ext cx="3551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2800 м²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площадок обустроено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резиновым покрытием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87762" y="5060734"/>
            <a:ext cx="3322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17 000 м²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 во дворах города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06169" y="1643960"/>
            <a:ext cx="286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брусьев,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турников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961" y="1459134"/>
            <a:ext cx="4221804" cy="464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881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5896" y="3005847"/>
            <a:ext cx="4330045" cy="3205381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Губернаторской программы «Наше Подмосковье»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установлены 2 межквартальные детские площадки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каждой  450 м².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Уложено резиновое покрытие и установлены современные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формы, цепные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качели, карусели.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выдержано в яркой цветовой гамме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3" t="5683" r="2780" b="33492"/>
          <a:stretch/>
        </p:blipFill>
        <p:spPr>
          <a:xfrm>
            <a:off x="288668" y="3479774"/>
            <a:ext cx="4447227" cy="2938358"/>
          </a:xfrm>
          <a:prstGeom prst="ellipse">
            <a:avLst/>
          </a:prstGeom>
          <a:ln>
            <a:noFill/>
          </a:ln>
          <a:effectLst>
            <a:glow rad="787400">
              <a:schemeClr val="accent1">
                <a:alpha val="18000"/>
              </a:schemeClr>
            </a:glow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" t="2134" r="53771" b="37568"/>
          <a:stretch/>
        </p:blipFill>
        <p:spPr>
          <a:xfrm>
            <a:off x="368176" y="58130"/>
            <a:ext cx="4367719" cy="2704679"/>
          </a:xfrm>
          <a:prstGeom prst="ellipse">
            <a:avLst/>
          </a:prstGeom>
          <a:ln>
            <a:noFill/>
          </a:ln>
          <a:effectLst>
            <a:glow rad="787400">
              <a:schemeClr val="accent1">
                <a:alpha val="15000"/>
              </a:schemeClr>
            </a:glow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0" t="-427" r="24612" b="38057"/>
          <a:stretch/>
        </p:blipFill>
        <p:spPr>
          <a:xfrm>
            <a:off x="5462081" y="58130"/>
            <a:ext cx="4136743" cy="2670968"/>
          </a:xfrm>
          <a:prstGeom prst="ellipse">
            <a:avLst/>
          </a:prstGeom>
          <a:ln>
            <a:noFill/>
          </a:ln>
          <a:effectLst>
            <a:glow rad="787400">
              <a:schemeClr val="accent1">
                <a:alpha val="15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87374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19270"/>
            <a:ext cx="8596668" cy="1811130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проведены работы по благоустройству парка на улице 40 лет Октября. Парк обустроен детской и спортивной площадками, построена пешеходная зона вокруг пруда.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протяженность новой набережной более 800 метров.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финансирования составил 47 759,3 тыс. руб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5"/>
          <a:stretch/>
        </p:blipFill>
        <p:spPr>
          <a:xfrm>
            <a:off x="2425976" y="1924846"/>
            <a:ext cx="5099383" cy="3985460"/>
          </a:xfrm>
          <a:prstGeom prst="ellipse">
            <a:avLst/>
          </a:prstGeom>
          <a:ln>
            <a:noFill/>
          </a:ln>
          <a:effectLst>
            <a:glow rad="1905000">
              <a:schemeClr val="accent1">
                <a:alpha val="29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" r="471" b="-319"/>
          <a:stretch/>
        </p:blipFill>
        <p:spPr>
          <a:xfrm>
            <a:off x="7038935" y="1861249"/>
            <a:ext cx="2721491" cy="2000907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alpha val="39000"/>
              </a:schemeClr>
            </a:glow>
            <a:softEdge rad="112500"/>
          </a:effectLst>
          <a:scene3d>
            <a:camera prst="perspectiveHeroicExtremeLeftFacing"/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" t="-487" r="675" b="-3383"/>
          <a:stretch/>
        </p:blipFill>
        <p:spPr>
          <a:xfrm>
            <a:off x="77619" y="4162291"/>
            <a:ext cx="2610479" cy="215876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alpha val="40000"/>
              </a:schemeClr>
            </a:glow>
            <a:softEdge rad="112500"/>
          </a:effectLst>
          <a:scene3d>
            <a:camera prst="perspectiveContrastingRightFacing"/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" t="485" r="-2332" b="-3883"/>
          <a:stretch/>
        </p:blipFill>
        <p:spPr>
          <a:xfrm>
            <a:off x="422225" y="1675568"/>
            <a:ext cx="2607941" cy="2117436"/>
          </a:xfrm>
          <a:prstGeom prst="rect">
            <a:avLst/>
          </a:prstGeom>
          <a:ln>
            <a:noFill/>
          </a:ln>
          <a:effectLst>
            <a:glow rad="330200">
              <a:schemeClr val="accent1">
                <a:alpha val="40000"/>
              </a:schemeClr>
            </a:glow>
            <a:softEdge rad="112500"/>
          </a:effectLst>
          <a:scene3d>
            <a:camera prst="perspectiveHeroicExtremeRightFacing"/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63" y="4162290"/>
            <a:ext cx="2529234" cy="2158766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alpha val="40000"/>
              </a:schemeClr>
            </a:glow>
            <a:softEdge rad="112500"/>
          </a:effectLst>
          <a:scene3d>
            <a:camera prst="perspectiveHeroicExtremeLeftFacing"/>
            <a:lightRig rig="twoPt" dir="t"/>
          </a:scene3d>
          <a:sp3d contourW="12700" prstMaterial="matte"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675214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144856"/>
            <a:ext cx="8410385" cy="37119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517612"/>
              </p:ext>
            </p:extLst>
          </p:nvPr>
        </p:nvGraphicFramePr>
        <p:xfrm>
          <a:off x="399078" y="820221"/>
          <a:ext cx="8789527" cy="5504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688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2" t="-1" b="446"/>
          <a:stretch/>
        </p:blipFill>
        <p:spPr>
          <a:xfrm>
            <a:off x="6052931" y="2232474"/>
            <a:ext cx="3470210" cy="2228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762000">
              <a:schemeClr val="accent1">
                <a:lumMod val="60000"/>
                <a:lumOff val="40000"/>
                <a:alpha val="62000"/>
              </a:schemeClr>
            </a:glow>
            <a:outerShdw blurRad="50800" dist="50800" dir="5400000" algn="ctr" rotWithShape="0">
              <a:srgbClr val="000000">
                <a:alpha val="13000"/>
              </a:srgbClr>
            </a:outerShdw>
          </a:effectLst>
          <a:scene3d>
            <a:camera prst="isometricOffAxis2Left">
              <a:rot lat="1200000" lon="600000" rev="0"/>
            </a:camera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322" y="164122"/>
            <a:ext cx="9386832" cy="186420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привлечением софинансирования из бюджета Московской области в 2019 году произведен ремонт муниципальных дорог по адресам: ул. БОРИСОВА, ул. ЛЕЙТЕНАНТА БОЙКО, ул. ЧАЙКОВСКОГО, ул. СВЕТЛАЯ, ул. КИРОВА, ул. КОМИССАРА АГАПОВА. Общая площадь ремонта составила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24 395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м².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6" t="3817" r="-6488" b="14395"/>
          <a:stretch/>
        </p:blipFill>
        <p:spPr>
          <a:xfrm>
            <a:off x="566491" y="2157284"/>
            <a:ext cx="3637721" cy="2303224"/>
          </a:xfrm>
          <a:prstGeom prst="rect">
            <a:avLst/>
          </a:prstGeom>
          <a:ln>
            <a:noFill/>
          </a:ln>
          <a:effectLst>
            <a:glow rad="977900">
              <a:schemeClr val="accent1">
                <a:alpha val="40000"/>
              </a:schemeClr>
            </a:glow>
            <a:reflection blurRad="12700" stA="15000" endPos="30000" dist="5000" dir="5400000" sy="-100000" algn="bl" rotWithShape="0"/>
          </a:effectLst>
          <a:scene3d>
            <a:camera prst="perspectiveContrastingLeftFacing" fov="4500000">
              <a:rot lat="0" lon="20400000" rev="600000"/>
            </a:camera>
            <a:lightRig rig="chilly" dir="t"/>
          </a:scene3d>
          <a:sp3d contourW="12700">
            <a:bevelT w="63500" h="50800" prst="slope"/>
            <a:bevelB w="114300" prst="hardEdge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0" t="1061" r="9552" b="-1061"/>
          <a:stretch/>
        </p:blipFill>
        <p:spPr>
          <a:xfrm>
            <a:off x="2627352" y="4047068"/>
            <a:ext cx="4611757" cy="2717147"/>
          </a:xfrm>
          <a:prstGeom prst="ellipse">
            <a:avLst/>
          </a:prstGeom>
          <a:ln>
            <a:noFill/>
          </a:ln>
          <a:effectLst>
            <a:glow rad="596900">
              <a:schemeClr val="accent1">
                <a:alpha val="3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7752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3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626045"/>
              </p:ext>
            </p:extLst>
          </p:nvPr>
        </p:nvGraphicFramePr>
        <p:xfrm>
          <a:off x="508000" y="457200"/>
          <a:ext cx="8948234" cy="6096001"/>
        </p:xfrm>
        <a:graphic>
          <a:graphicData uri="http://schemas.openxmlformats.org/drawingml/2006/table">
            <a:tbl>
              <a:tblPr/>
              <a:tblGrid>
                <a:gridCol w="89482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917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объем денежных средств, который поступает казну государства на безвозмездной и безвозвратной основе (например, налоги юридических и физических лиц, административные платежи и сборы, безвозмездно поступление и другие).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085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направляемые на финансовое обеспечение функций государства и удовлетворение общественных потребностей  в сфере образования, здравоохранения, жилищно-коммунального хозяйства, физкультуры и спорта, культуры и других.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957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денежные средства перечисляемые из одного бюджета другому бюджету бюджетной системы России.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9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*</a:t>
                      </a:r>
                      <a:r>
                        <a:rPr kumimoji="0" lang="ru-RU" altLang="ru-RU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Государственный или муниципальный долг</a:t>
                      </a: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- финансовые обязательства возникающие в связи с привлечением кредитов в кредитных организациях, получением бюджетных кредитов и представлением государственных или муниципальных гарантий, а также по выпущенным ценным бумагам.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3493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8042395" cy="439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Дороги и дорожное хозяйство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353574"/>
              </p:ext>
            </p:extLst>
          </p:nvPr>
        </p:nvGraphicFramePr>
        <p:xfrm>
          <a:off x="490653" y="940014"/>
          <a:ext cx="10168247" cy="53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186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6" y="150125"/>
            <a:ext cx="8529851" cy="1641236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государственной программы Московской области  «Образование Подмосковья» выполнен капитальный ремонт МБОУ «Луговская СОШ». На эти цели было направлено 97 505,3 тыс. рублей. В школе заменены инженерные сети, крыша, отремонтированы стены, выполнен вентилируемый фасад, благоустроена территория.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765" y="2513606"/>
            <a:ext cx="4596651" cy="308016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905000">
              <a:schemeClr val="accent1">
                <a:alpha val="20000"/>
              </a:schemeClr>
            </a:glow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0" t="-871" r="-6611" b="1848"/>
          <a:stretch/>
        </p:blipFill>
        <p:spPr>
          <a:xfrm>
            <a:off x="7413416" y="1932485"/>
            <a:ext cx="2848243" cy="1942501"/>
          </a:xfrm>
          <a:prstGeom prst="rect">
            <a:avLst/>
          </a:prstGeom>
          <a:solidFill>
            <a:schemeClr val="bg1"/>
          </a:solidFill>
          <a:effectLst>
            <a:glow rad="800100">
              <a:schemeClr val="accent1">
                <a:alpha val="15000"/>
              </a:schemeClr>
            </a:glow>
          </a:effectLst>
          <a:scene3d>
            <a:camera prst="perspectiveHeroicExtremeLeftFacing" fov="4500000">
              <a:rot lat="21000000" lon="1200000" rev="21000000"/>
            </a:camera>
            <a:lightRig rig="threePt" dir="t"/>
          </a:scene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" t="-480" r="-1044" b="957"/>
          <a:stretch/>
        </p:blipFill>
        <p:spPr>
          <a:xfrm>
            <a:off x="160367" y="1963644"/>
            <a:ext cx="2853700" cy="1953919"/>
          </a:xfrm>
          <a:prstGeom prst="rect">
            <a:avLst/>
          </a:prstGeom>
          <a:effectLst>
            <a:glow rad="431800">
              <a:schemeClr val="accent1">
                <a:alpha val="20000"/>
              </a:schemeClr>
            </a:glow>
          </a:effectLst>
          <a:scene3d>
            <a:camera prst="perspectiveContrastingRightFacing">
              <a:rot lat="623785" lon="20400000" rev="213211"/>
            </a:camera>
            <a:lightRig rig="threePt" dir="t"/>
          </a:scene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-1428" r="1493" b="-474"/>
          <a:stretch/>
        </p:blipFill>
        <p:spPr>
          <a:xfrm>
            <a:off x="295766" y="4597062"/>
            <a:ext cx="2718301" cy="1993416"/>
          </a:xfrm>
          <a:prstGeom prst="rect">
            <a:avLst/>
          </a:prstGeom>
          <a:effectLst>
            <a:glow rad="520700">
              <a:schemeClr val="accent1">
                <a:alpha val="20000"/>
              </a:schemeClr>
            </a:glow>
          </a:effectLst>
          <a:scene3d>
            <a:camera prst="perspectiveContrastingRightFacing">
              <a:rot lat="600000" lon="20400000" rev="213211"/>
            </a:camera>
            <a:lightRig rig="threePt" dir="t"/>
          </a:scene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" t="-1" r="-1472" b="-1382"/>
          <a:stretch/>
        </p:blipFill>
        <p:spPr>
          <a:xfrm>
            <a:off x="7076912" y="4452144"/>
            <a:ext cx="2729679" cy="2001857"/>
          </a:xfrm>
          <a:prstGeom prst="rect">
            <a:avLst/>
          </a:prstGeom>
          <a:effectLst>
            <a:glow rad="800100">
              <a:schemeClr val="accent1">
                <a:alpha val="20000"/>
              </a:schemeClr>
            </a:glow>
          </a:effectLst>
          <a:scene3d>
            <a:camera prst="perspectiveHeroicExtremeLeftFacing">
              <a:rot lat="0" lon="1200000" rev="210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613769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192" y="651827"/>
            <a:ext cx="4681182" cy="1572758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на развитие учреждений культуры направлено 25 549,4 тыс. рублей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поддержку театров направлено 12 659,9 тыс. рублей.  ДК «Чайка» выделено 4 292,0 тыс. рублей  на работы по ремонту фойе.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" t="3632" r="25114" b="-1"/>
          <a:stretch/>
        </p:blipFill>
        <p:spPr>
          <a:xfrm>
            <a:off x="5233482" y="-26540"/>
            <a:ext cx="4348370" cy="2832651"/>
          </a:xfrm>
          <a:prstGeom prst="ellipse">
            <a:avLst/>
          </a:prstGeom>
          <a:ln>
            <a:noFill/>
          </a:ln>
          <a:effectLst>
            <a:glow rad="901700">
              <a:schemeClr val="accent1">
                <a:alpha val="19000"/>
              </a:schemeClr>
            </a:glow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4800" r="21212" b="699"/>
          <a:stretch/>
        </p:blipFill>
        <p:spPr>
          <a:xfrm>
            <a:off x="243192" y="3064213"/>
            <a:ext cx="4749706" cy="2898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82" y="3029108"/>
            <a:ext cx="4591455" cy="29339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7746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10" y="313899"/>
            <a:ext cx="8319052" cy="3436749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по программе «Наследие Чемпионата мира по футболу» проведена реконструкция стадиона «Москвич». Полностью заменено покрытие футбольного поля на искусственное с подогревом. По периметру футбольного поля построены стандартные легкоатлетические дорожки - 3 круговых длинной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 метров и 6 прямых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длинной 115 метров.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50 014,7 тыс. руб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 </a:t>
            </a:r>
            <a:br>
              <a:rPr lang="ru-RU" sz="1800" dirty="0">
                <a:solidFill>
                  <a:schemeClr val="accent2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пк-стадион\AppData\Local\Microsoft\Windows\INetCache\Content.Word\Поле завершение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/>
          <a:stretch/>
        </p:blipFill>
        <p:spPr bwMode="auto">
          <a:xfrm>
            <a:off x="259351" y="2342889"/>
            <a:ext cx="3444511" cy="2206487"/>
          </a:xfrm>
          <a:prstGeom prst="rect">
            <a:avLst/>
          </a:prstGeom>
          <a:ln>
            <a:noFill/>
          </a:ln>
          <a:effectLst>
            <a:glow rad="838200">
              <a:schemeClr val="accent1">
                <a:alpha val="17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RightFacing">
              <a:rot lat="1800000" lon="19800000" rev="213211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 descr="Беговая завершени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1" r="5571" b="7408"/>
          <a:stretch/>
        </p:blipFill>
        <p:spPr bwMode="auto">
          <a:xfrm>
            <a:off x="2763638" y="3750648"/>
            <a:ext cx="4878996" cy="2958906"/>
          </a:xfrm>
          <a:prstGeom prst="ellipse">
            <a:avLst/>
          </a:prstGeom>
          <a:solidFill>
            <a:schemeClr val="accent1">
              <a:alpha val="31000"/>
            </a:schemeClr>
          </a:solidFill>
          <a:ln>
            <a:noFill/>
          </a:ln>
          <a:effectLst>
            <a:glow rad="1841500">
              <a:schemeClr val="accent1">
                <a:alpha val="19000"/>
              </a:schemeClr>
            </a:glow>
            <a:softEdge rad="112500"/>
          </a:effectLst>
        </p:spPr>
      </p:pic>
      <p:pic>
        <p:nvPicPr>
          <p:cNvPr id="7" name="Picture 5" descr="C:\Users\romanov_a\Desktop\stadion-moskvich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9" t="1268" r="-1278" b="2189"/>
          <a:stretch/>
        </p:blipFill>
        <p:spPr bwMode="auto">
          <a:xfrm rot="-60000" flipH="1">
            <a:off x="6798348" y="2272940"/>
            <a:ext cx="3402104" cy="2576446"/>
          </a:xfrm>
          <a:prstGeom prst="rect">
            <a:avLst/>
          </a:prstGeom>
          <a:ln>
            <a:noFill/>
          </a:ln>
          <a:effectLst>
            <a:glow rad="1689100">
              <a:schemeClr val="accent1">
                <a:alpha val="19000"/>
              </a:schemeClr>
            </a:glow>
            <a:reflection blurRad="12700" stA="30000" endPos="30000" dist="5000" dir="5400000" sy="-100000" algn="bl" rotWithShape="0"/>
          </a:effectLst>
          <a:scene3d>
            <a:camera prst="isometricLeftDown">
              <a:rot lat="2400000" lon="1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92419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53" y="59635"/>
            <a:ext cx="5442886" cy="417443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в рамках реализации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проекта «Спорт-норма жизни» 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построена новая многофункциональная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хоккейная коробка с современным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искусственным покрытием для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круглогодичного использования,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совмещает в себе площадки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игр в баскетбол, волейбол,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мини-футбол и в зимний период - хоккей.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так же имеет отдельное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освещение, трибуны и 2 раздевалки.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финансирования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 9552,0 тыс. руб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pic>
        <p:nvPicPr>
          <p:cNvPr id="9" name="Рисунок 8" descr="C:\Users\пк-стадион\AppData\Local\Microsoft\Windows\INetCache\Content.Word\Хоккейная завершение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" t="-1692" r="1581" b="13227"/>
          <a:stretch/>
        </p:blipFill>
        <p:spPr bwMode="auto">
          <a:xfrm>
            <a:off x="5234849" y="256758"/>
            <a:ext cx="4339678" cy="3118218"/>
          </a:xfrm>
          <a:prstGeom prst="ellipse">
            <a:avLst/>
          </a:prstGeom>
          <a:ln>
            <a:noFill/>
          </a:ln>
          <a:effectLst>
            <a:glow rad="495300">
              <a:schemeClr val="accent1">
                <a:alpha val="19000"/>
              </a:schemeClr>
            </a:glow>
            <a:softEdge rad="112500"/>
          </a:effectLst>
        </p:spPr>
      </p:pic>
      <p:pic>
        <p:nvPicPr>
          <p:cNvPr id="11" name="Объект 10" descr="C:\Users\пк-стадион\AppData\Local\Microsoft\Windows\INetCache\Content.Word\Тренажеры завершение.jpg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651" r="1340" b="1626"/>
          <a:stretch/>
        </p:blipFill>
        <p:spPr bwMode="auto">
          <a:xfrm>
            <a:off x="467139" y="3732946"/>
            <a:ext cx="4462037" cy="2985906"/>
          </a:xfrm>
          <a:prstGeom prst="ellipse">
            <a:avLst/>
          </a:prstGeom>
          <a:ln>
            <a:gradFill>
              <a:gsLst>
                <a:gs pos="52022">
                  <a:srgbClr val="DCF0B2"/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673100">
              <a:schemeClr val="accent1">
                <a:alpha val="20000"/>
              </a:schemeClr>
            </a:glow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 rot="10800000" flipV="1">
            <a:off x="4859602" y="4144423"/>
            <a:ext cx="50305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 новый комплекс силовых современных тренажёров для занятия спортом круглогодично.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spcAft>
                <a:spcPts val="0"/>
              </a:spcAft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Завершено строительство площадки для пляжного волейбола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072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820" y="302941"/>
            <a:ext cx="9080810" cy="80103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2990732"/>
              </p:ext>
            </p:extLst>
          </p:nvPr>
        </p:nvGraphicFramePr>
        <p:xfrm>
          <a:off x="446047" y="1572322"/>
          <a:ext cx="9567748" cy="385832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36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7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1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8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63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891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5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1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Процент построения и развития систем аппаратно-программного комплекса «Безопасный город» на территории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18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Повышение степени пожарной защищенности муниципального образования Московской области, по отношению к базовому периоду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64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Подмосковье без пожаров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45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степени готовности муниципального образования Московской области в области гражданской обороны по отношению к базовому показателю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63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483" y="314092"/>
            <a:ext cx="8813180" cy="10668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688913"/>
              </p:ext>
            </p:extLst>
          </p:nvPr>
        </p:nvGraphicFramePr>
        <p:xfrm>
          <a:off x="498088" y="1859196"/>
          <a:ext cx="9047356" cy="346183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5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37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708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7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84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957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социально значимых объектов, отвечающих требованиям антитеррористической защищенности и комплексной безопасности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Снижение доли несовершеннолетних в общем числе лиц, совершивших преступления, (не менее 0,1% в год)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101</a:t>
                      </a:r>
                    </a:p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Снижение количества преступлений экстремистского характера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Увеличение доли видеокамер, подключенных к системе видеонаблюдения, от общего количества видеокамер хозяйствующих субъектов муниципальных предприятий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48962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849" y="422564"/>
            <a:ext cx="8792327" cy="89328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701272"/>
              </p:ext>
            </p:extLst>
          </p:nvPr>
        </p:nvGraphicFramePr>
        <p:xfrm>
          <a:off x="604965" y="1453843"/>
          <a:ext cx="9007385" cy="41935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78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66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89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39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86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02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 "Безопасность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 готовности муниципального образования Московской области к действиям по предназначению при возникновении чрезвычайных ситуациях (происшествиях) природного и техногенного характера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7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 исполнения органом местного самоуправления Московской области обеспечения безопасности людей на воде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Сокращение среднего времени совместного реагирования нескольких экстренных оперативных служб на обращения населения по единому номеру «112» на территории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процента покрытия, системой централизованного оповещения и информирования при чрезвычайных ситуациях или угрозе их возникновения, населения на территории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24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1405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481940"/>
            <a:ext cx="8780451" cy="81160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22007"/>
              </p:ext>
            </p:extLst>
          </p:nvPr>
        </p:nvGraphicFramePr>
        <p:xfrm>
          <a:off x="446047" y="1490934"/>
          <a:ext cx="9054791" cy="45588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686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0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5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09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998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499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99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Содержание и развитие инженерной инфраструктуры и энергоэффективности в городском</a:t>
                      </a:r>
                      <a:r>
                        <a:rPr lang="ru-RU" sz="1200" u="none" strike="noStrike" baseline="0" dirty="0">
                          <a:effectLst/>
                        </a:rPr>
                        <a:t> округе</a:t>
                      </a:r>
                      <a:r>
                        <a:rPr lang="ru-RU" sz="1200" u="none" strike="noStrike" dirty="0">
                          <a:effectLst/>
                        </a:rPr>
                        <a:t> Лобня на 2018-2022</a:t>
                      </a:r>
                      <a:r>
                        <a:rPr lang="ru-RU" sz="1200" u="none" strike="noStrike" baseline="0" dirty="0">
                          <a:effectLst/>
                        </a:rPr>
                        <a:t>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53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организаций коммунального комплекса, утвердивших инвестиционные программы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2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актуализированных схем теплоснабжения, имеющих электронную модель, разработанную в соответствии с единым техническим заданием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Уровень готовности объектов жилищно-коммунального хозяйства муниципальных образований Московской области к осенне-зимнему периоду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99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созданных и восстановленных объектов коммунальной инфраструктуры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5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доли населения, обеспеченного доброкачественной питьевой водой из централизованных источников водоснабжения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275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448" y="470210"/>
            <a:ext cx="8868937" cy="82333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595755"/>
              </p:ext>
            </p:extLst>
          </p:nvPr>
        </p:nvGraphicFramePr>
        <p:xfrm>
          <a:off x="323386" y="1792289"/>
          <a:ext cx="9322421" cy="35567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324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365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18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48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67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8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92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Содержание и развитие инженерной инфраструктуры и энергоэффективности в городском</a:t>
                      </a:r>
                      <a:r>
                        <a:rPr lang="ru-RU" sz="1200" u="none" strike="noStrike" baseline="0" dirty="0">
                          <a:effectLst/>
                        </a:rPr>
                        <a:t> округе</a:t>
                      </a:r>
                      <a:r>
                        <a:rPr lang="ru-RU" sz="1200" u="none" strike="noStrike" dirty="0">
                          <a:effectLst/>
                        </a:rPr>
                        <a:t> Лобня на 2018-2022</a:t>
                      </a:r>
                      <a:r>
                        <a:rPr lang="ru-RU" sz="1200" u="none" strike="noStrike" baseline="0" dirty="0">
                          <a:effectLst/>
                        </a:rPr>
                        <a:t>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2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Наличие утвержденной программы комплексного развития  коммунальной инфраструктуры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да/нет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6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Бережливый учет - доля многоквартирных домов, оснащенных общедомовыми приборами учета энергетических ресурсов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74,65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23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зданий, строений, сооружений муниципальной собственности, соответствующих нормальному уровню энергетической эффективности и выше (А, B, C, D)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56,9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79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зданий, строений, сооружений органов местного самоуправления и муниципальных учреждений, оснащенных приборами учета потребляемых энергетических ресурсов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34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73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750535"/>
              </p:ext>
            </p:extLst>
          </p:nvPr>
        </p:nvGraphicFramePr>
        <p:xfrm>
          <a:off x="429530" y="388434"/>
          <a:ext cx="8982099" cy="5715002"/>
        </p:xfrm>
        <a:graphic>
          <a:graphicData uri="http://schemas.openxmlformats.org/drawingml/2006/table">
            <a:tbl>
              <a:tblPr/>
              <a:tblGrid>
                <a:gridCol w="8982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858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бюджетной, налоговой и долговой политики городского округа Лобня в 2019 году</a:t>
                      </a: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Бюджетная и налоговая политика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2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сбалансированности и устойчивости бюджета города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безусловное исполнение принятых социальных обязательств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реализация указов Президента России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эффективности бюджетных расходов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повышение доступности и качества государственных и муниципальных услуг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совершенствование программно-целевого принципа планирования бюджета  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714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 обеспечение открытости и прозрачности бюджетного процесса.</a:t>
                      </a:r>
                      <a:endParaRPr kumimoji="0" lang="ru-RU" alt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ctr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18253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5" y="291936"/>
            <a:ext cx="8790154" cy="68184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55107"/>
              </p:ext>
            </p:extLst>
          </p:nvPr>
        </p:nvGraphicFramePr>
        <p:xfrm>
          <a:off x="457199" y="1015670"/>
          <a:ext cx="9411630" cy="53978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1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18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1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170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64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419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«Физическая культура, спорт и молодежная политика городского округа Лобня» на 2017-2021 годы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6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жителей муниципального образования Московской области, систематически занимающихся физической культурой и спортом, в общей численности населения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40,5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41,5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102,5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164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граждан старшего возраста, систематически занимающихся физической культурой и спортом, в общей численности граждан старшего возраста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3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установленных плоскостных спортивных сооружений в муниципальных образованиях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спортивных площадок, управляемых в соответствии со стандартом их использования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89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687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жителей муниципального образования Московской области, выполнивших нормативы Всероссийского физкультурно-спортивного комплекса «ГТО», в общей численности населения, принявшего участие в сдаче нормативов Всероссийского физкультурно-спортивного комплекса «ГТО»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925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лиц с ограниченными возможностями здоровья и инвалидов, систематически занимающихся физической культурой и спортом, в общей численности указанной категории населения, проживающих в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11,3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102,7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проведенных физкультурных и спортивных мероприятий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132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136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5157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223" y="315686"/>
            <a:ext cx="8861406" cy="68184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325103"/>
              </p:ext>
            </p:extLst>
          </p:nvPr>
        </p:nvGraphicFramePr>
        <p:xfrm>
          <a:off x="434896" y="1332909"/>
          <a:ext cx="9188606" cy="495637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0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6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31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95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29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450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055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51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«Физическая культура, спорт и молодежная политика городского округа Лобня»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5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молодежи, задействованной в мероприятиях по вовлечению в творческую деятельность, от общего числа молодежи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29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Численность обучающихся, вовлеченных в деятельность общественных объединений на базе образовательных организаций общего образования, среднего и высшего профессионального образования (показатель реализуется накопительным итогом)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999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граждан, вовлеченных в добровольческую деятельность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472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студентов, вовлеченных в клубное студенческое движение, от общего числа студентов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055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Уровень соответствия учреждений (организаций) по работе с молодежью муниципального образования нормативам минимального обеспечения молодежи учреждениями (организациями) по работе с молодежью по месту жительства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51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Организация занятости детей и молодежи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3150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406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использования тренировочных площадок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081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74" y="386938"/>
            <a:ext cx="8815353" cy="76496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691333"/>
              </p:ext>
            </p:extLst>
          </p:nvPr>
        </p:nvGraphicFramePr>
        <p:xfrm>
          <a:off x="446049" y="1323195"/>
          <a:ext cx="9400478" cy="47239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95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6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8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88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1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16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4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16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среднесписочной численности работников (без внешних совместителей) субъектов малого и среднего предпринимательства в среднесписочной численности работников (без внешних совместителей) всех предприятий и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Вновь созданные предприятия МСП в сфере производства или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субъектов МСП в расчете на 10 тыс. человек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Малый бизнес большого региона - Прирост количества субъектов малого и среднего предпринимательства на 10 тыс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80,71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91,56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48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вновь созданных субъектов МСП участниками проекта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Число созданных рабочих мест субъектами малого и среднего предпринимательства, получивших государственную поддержку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40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субъектов малого и среднего предпринимательства, получивших государственную поддержку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1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Обеспеченность населения площадью торговых объектов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м² на 1000 жителей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1177,1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1213,5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4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Прирост посадочных мест на объектах общественного питания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73790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350" y="403761"/>
            <a:ext cx="8722523" cy="78377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936738"/>
              </p:ext>
            </p:extLst>
          </p:nvPr>
        </p:nvGraphicFramePr>
        <p:xfrm>
          <a:off x="512955" y="1375487"/>
          <a:ext cx="8965582" cy="45010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19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09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9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09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909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3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921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9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Прирост рабочих мест на объектах бытовых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313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Наличие на территории муниципального образования муниципального казенного учреждения в сфере погребения и похоронного дела по принципу: 1 муниципальный район/городской округ – 1 МКУ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7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кладбищ, соответствующих требованиям Порядка деятельности общественных кладбищ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7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Ликвидация незаконных нестационарных торговых объектов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628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Инвентаризация мест захоронения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48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Цивилизованная торговля - Эффективность работы органов местного самоуправления по организации торговой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балл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59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обращений по вопросу защиты прав потребителей от общего количества поступивших обращений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4341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5" y="348343"/>
            <a:ext cx="8813904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803123"/>
              </p:ext>
            </p:extLst>
          </p:nvPr>
        </p:nvGraphicFramePr>
        <p:xfrm>
          <a:off x="457199" y="1546279"/>
          <a:ext cx="9144002" cy="406319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41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066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399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932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созданных новых индустриальных парков, технопарков, промышленных площадок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34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созданных рабочих мест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5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Увеличение среднемесячной заработной платы работников организаций, не относящихся к субъектам малого предпринимательства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5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Инвестируй в Подмосковье - Объем инвестиций, привлеченных в основной капитал (без учета бюджетных инвестиций и жилищного строительства), на душу населения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47,51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57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Зарплата без долгов - Задолженность по выплате заработной платы (количество организаций; численность работников, сумма задолженности)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тыс. руб.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8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Процент заполняемости индустриального парка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106,62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399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Удельный вес рабочих мест, на которых проведена специальная оценка условий труда, в общем количестве рабочих мест (по кругу организаций муниципальной собственности)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700" marR="12700" marT="9518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2433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724" y="422563"/>
            <a:ext cx="8746998" cy="76496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390603"/>
              </p:ext>
            </p:extLst>
          </p:nvPr>
        </p:nvGraphicFramePr>
        <p:xfrm>
          <a:off x="323385" y="1636988"/>
          <a:ext cx="9052730" cy="322911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7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11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242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51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"Предпринимательство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Среднее количество участников на торгах, количество участников в одной процедуре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Кол-во участников в одной процедуре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79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реализованных требований Стандарта развития конкуренции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2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закупок среди субъектов малого предпринимательства, социально ориентированных некоммерческих организаций, осуществляемых в соответствии с Федеральным законом № 44-ФЗ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0819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99" y="386938"/>
            <a:ext cx="8804925" cy="78871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293805"/>
              </p:ext>
            </p:extLst>
          </p:nvPr>
        </p:nvGraphicFramePr>
        <p:xfrm>
          <a:off x="479502" y="1750960"/>
          <a:ext cx="9043639" cy="401996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62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79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798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7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95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318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"Экология и окружающая среда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3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Суммарное количество исследуемых компонентов водной среды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Площадь водной поверхности, на которой проведена обработка от личинок кровососущих насекомых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Суммарная площадь рекреационных зон, очищаемых от бытового мусора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учеников, принявших участие в школьных экологических мероприятиях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53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участников общегородских экологических мероприятий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74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Площадь прибрежной территории и сплавин, на которых проводится обрезка кустарниковой растительности для создания дополнительных условий гнездования чаек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га.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4271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36518"/>
            <a:ext cx="8690517" cy="78476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942644"/>
              </p:ext>
            </p:extLst>
          </p:nvPr>
        </p:nvGraphicFramePr>
        <p:xfrm>
          <a:off x="312233" y="1000422"/>
          <a:ext cx="9325590" cy="52782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385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535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78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7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182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17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44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"Культура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74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числа посетителей парков культуры и отдыха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 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4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Соответствие нормативу обеспеченности парками культуры и отдыха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805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Зарплата бюджетников - отношение средней заработной платы работников учреждений культуры к среднемесячной начисленной заработной плате наемных работников в организациях, у индивидуальных предпринимателей и физических лиц (среднемесячному доходу от трудовой деятельности) в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0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детей, привлекаемых к участию в творческих мероприятиях, в общем числе детей в городского округа Лобня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37,7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107,7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17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Соотношение средней заработной платы педагогических работников муниципальных учреждений дополнительного образования детей, в т.ч. педагогов в системе учреждений культуры к средней заработной плате учителей в Московской области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73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организаций культуры, получивших современное оборудование, (нарастающим итогом)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12010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098" y="375062"/>
            <a:ext cx="8849531" cy="78872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0968295"/>
              </p:ext>
            </p:extLst>
          </p:nvPr>
        </p:nvGraphicFramePr>
        <p:xfrm>
          <a:off x="379141" y="1550020"/>
          <a:ext cx="9144000" cy="364157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065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25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5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5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96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140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76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"Образование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74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Отношение численности детей в возрасте от 3 до 7 лет, получающих дошкольное образование в текущем году, к сумме численности детей в возрасте от 3 до 7 лет, получающих дошкольное образование в текущем году, и численности детей в возрасте от 3 до 7 лет, находящихся в очереди на получение в текущем году дошкольного образования (на конец года)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11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детей-инвалидов в возрасте от 1,5 года до 7 лет, охваченных дошкольным образованием, в общей численности детей-инвалидов такого возраста 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641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65067"/>
            <a:ext cx="8690517" cy="705592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4169534"/>
              </p:ext>
            </p:extLst>
          </p:nvPr>
        </p:nvGraphicFramePr>
        <p:xfrm>
          <a:off x="490653" y="1501350"/>
          <a:ext cx="9021337" cy="47291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319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83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2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526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36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5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90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"Образование городского округа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7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125,05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69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муниципальных дошкольных образовательных организаций и муниципальных общеобразовательных организаций в муниципальном образовании Московской области, подключенных к сети Интернет на скорости: для дошкольных образовательных организаций – не менее 2 Мбит/с; для общеобразовательных организаций, расположенных в городских поселениях и городских округах, – не менее 100 Мбит/с; для общеобразовательных организаций, расположенных в сельских населенных пунктах, – не менее 50 Мбит/с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87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отремонтированных 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90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Сокращение школ, находящихся в «красной зоне»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14,29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915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383777"/>
              </p:ext>
            </p:extLst>
          </p:nvPr>
        </p:nvGraphicFramePr>
        <p:xfrm>
          <a:off x="474135" y="423746"/>
          <a:ext cx="8457992" cy="5137459"/>
        </p:xfrm>
        <a:graphic>
          <a:graphicData uri="http://schemas.openxmlformats.org/drawingml/2006/table">
            <a:tbl>
              <a:tblPr/>
              <a:tblGrid>
                <a:gridCol w="8457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5028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Долговая политика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65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Долговая политика в 2019 году строилась на принципах безусловного исполнения и обслуживания долговых обязательств в полном объеме и в установленные сроки.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Целями долговой политики города являются поддержание объема муниципального долга городского округа Лобня на оптимальном уровне (не более 50% от объема налоговых и неналоговых доходов бюджета городского округа), минимизация стоимости его обслуживания.</a:t>
                      </a:r>
                      <a:endParaRPr kumimoji="0" lang="ru-RU" alt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21920" marR="121920"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3278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298" y="537117"/>
            <a:ext cx="8768576" cy="800595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354308"/>
              </p:ext>
            </p:extLst>
          </p:nvPr>
        </p:nvGraphicFramePr>
        <p:xfrm>
          <a:off x="579862" y="1745749"/>
          <a:ext cx="8759901" cy="374065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286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57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701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80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73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41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92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"Образование города Лобня" на 2017-2021 годы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01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 в возрасте от 5 до 18 лет, охваченных дополнительным образованием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83,1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36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детей, привлекаемых к участию в творческих мероприятиях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26,1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25,99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4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учителей, заместителей директоров и директоров школ, повысивших уровень квалификации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33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59,1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1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 в возрасте от 5 до 18 лет, посещающих объединения образовательных организаций, участвующих в проекте «Наука в Подмосковье»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17,2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114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7906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83580"/>
            <a:ext cx="8779727" cy="734291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190995"/>
              </p:ext>
            </p:extLst>
          </p:nvPr>
        </p:nvGraphicFramePr>
        <p:xfrm>
          <a:off x="289931" y="1429215"/>
          <a:ext cx="9378177" cy="46412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9399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90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71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69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73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3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"Социальная Лобня" на 2017-2019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36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граждан, получивших меры социальной поддержки, муниципальную социальную помощь, в общем числе обратившихся граждан и имеющих право на их получение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3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Доступная среда - Доступность для инвалидов и других маломобильных групп населения муниципальных приоритетных объектов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82,27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8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детей, охваченных отдыхом и оздоровлением, в общей численности детей в возрасте от 7 до 15 лет, подлежащих оздоровлению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65,24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146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детей, находящихся в трудной жизненной ситуации, охваченных отдыхом и оздоровлением, в общей численности детей в возрасте от 7 до 15 лет, находящихся в трудной жизненной ситуации, подлежащих оздоровлению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03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Диспансеризация - Доля населения, прошедшего диспансеризацию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38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Привлечение участковых врачей 1 врач-1 участок - Отсутствие (сокращение) дефицита врачей - привлечение/ стимулирование/жилье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2214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93865"/>
            <a:ext cx="871282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89979"/>
              </p:ext>
            </p:extLst>
          </p:nvPr>
        </p:nvGraphicFramePr>
        <p:xfrm>
          <a:off x="401443" y="1207747"/>
          <a:ext cx="9077093" cy="504890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943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16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74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5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929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 "Транспортная система города Лобня"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51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Ремонт сети автомобильных дорог общего пользования местного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1000  м²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26,364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26,364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9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У каждой дороги хозяин - Доля бесхозяйных дорог, принятых в муниципальную собственность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9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Соблюдение расписания на автобусных маршрутах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92,53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89,16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9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Создание парковочного пространства на улично-дорожной сети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мест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35409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ДТП - Снижение смертности от ДТП: на дорогах Федерального значения на дорогах регионального значения на дорогах муниципального значения на частных дорогах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случаев на 100 тыс. человек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1,44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2,25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поездок, оплаченных с использованием единых транспортных карт, в общем количестве оплаченных пассажирами поездок на конец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65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r>
                        <a:rPr kumimoji="0" lang="ru-RU" sz="1200" u="none" strike="noStrike" kern="1200" dirty="0">
                          <a:effectLst/>
                        </a:rPr>
                        <a:t>65</a:t>
                      </a:r>
                      <a:endParaRPr kumimoji="0"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371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Внедрение ГЛОНАСС - Степень внедрения и эффективность использования технологии на базе системы ГЛОНАСС с использованием РНИС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224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115" y="348246"/>
            <a:ext cx="8779002" cy="6392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722516"/>
              </p:ext>
            </p:extLst>
          </p:nvPr>
        </p:nvGraphicFramePr>
        <p:xfrm>
          <a:off x="557559" y="1216705"/>
          <a:ext cx="9146000" cy="48375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787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1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01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3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10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14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797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360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95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Отношение объема муниципального долга города Лобня к годовому объему доходов бюджета города Лобня без учета безвозмездных поступлений и (или) поступлений налоговых доходов по дополнительным нормативам отчислений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≤ 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28,06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1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Отношение объема расходов на обслуживание муниципального долга к объему расходов бюджета муниципального образования, за исключением объема расходов, которые осуществляются за счет субвенций, предоставляемых из бюджета бюджетной системы РФ (статья 111 БК РФ)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≤ 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374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Мобилизация доходов - Снижение задолженности в бюджет: налоговой, неналоговой (в части задолженности по платежам за установку и эксплуатацию рекламных конструкций)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коэффициент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74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Уровень информированности населения в социальных сетях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коэффициент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7,72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6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Информирование населения в средствах массовой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255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7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Житель хочет знать. Информирование населения через СМИ и социальные сети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171,49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280,69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700" marR="12700" marT="9526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3323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271" y="337820"/>
            <a:ext cx="8769299" cy="746166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7226854"/>
              </p:ext>
            </p:extLst>
          </p:nvPr>
        </p:nvGraphicFramePr>
        <p:xfrm>
          <a:off x="390292" y="1035304"/>
          <a:ext cx="9288966" cy="55963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95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2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9068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81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785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архивных фондов муниципального архива, внесенных в общеотраслевую базу данных "Архивный фонд", от общего количества архивных фондов, хранящихся в муниципальном архиве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архивный документов, хранящихся в муниципальном архиве в нормативных условиях, обеспечивающих их постоянное (вечное) и долговременное хранение, в общем количестве документов в муниципальном архиве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архивных документов, переведенных в электронно-цифровую форму, от общего количества документов, находящихся на хранении в муниципальном архиве муниципального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9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Предоставление земельных участков многодетным семьям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7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Проверка использования земель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333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государственных и муниципальных услуг в области земельных отношений, по которым соблюдены регламентные сроки оказания услуг, к общему количеству государственных и муниципальных услуг в области земельных отношений, оказанных ОМСУ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967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423" y="279891"/>
            <a:ext cx="8735846" cy="663039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703012"/>
              </p:ext>
            </p:extLst>
          </p:nvPr>
        </p:nvGraphicFramePr>
        <p:xfrm>
          <a:off x="468353" y="1206981"/>
          <a:ext cx="8999032" cy="444761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750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5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67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69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7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00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85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реализации бюджета, в части доходов от арендной платы и продажи муниципального имущества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04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Эффективность работы по расторжению договоров аренды земельных участков, в отношении которых выявлен факт ненадлежащего исполнения условий договора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работы по взысканию задолженности по арендной плате за муниципальное имущество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работы по вовлечению в хозяйственный оборот земельных участков, государственная собственность на которые не разграничена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реализации бюджета, в части доходов от арендной платы и продажи земельных участков, государственная собственность на которые не разграничена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23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Увеличивай налоги - Доля объектов недвижимого имущества, поставленных на кадастровый учет от выявленных земельных участков с объектами без прав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65514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903" y="483220"/>
            <a:ext cx="8835483" cy="651164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36033"/>
              </p:ext>
            </p:extLst>
          </p:nvPr>
        </p:nvGraphicFramePr>
        <p:xfrm>
          <a:off x="468349" y="1547125"/>
          <a:ext cx="9188607" cy="437466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8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7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28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44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37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567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4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3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Эффективность работы по взысканию задолженности по арендной плате за земельные участки, государственная собственность на которые не разграничена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33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граждан, имеющих доступ к получению государственных и муниципальных услуг по принципу «одного окна» по месту пребывания, в том числе в МФЦ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9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Уровень удовлетворенности граждан качеством предоставления государственных и муниципальных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96,19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96,14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3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Среднее время ожидания в очереди при обращении заявителя в МФЦ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мин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3,51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33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заявителей, ожидающих в очереди более 12 минут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699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рабочих мест, обеспеченных необходимым компьютерным оборудованием и услугами связи в соответствии с требованиями нормативных правовых актов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5467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46" y="416312"/>
            <a:ext cx="8868937" cy="71054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707237"/>
              </p:ext>
            </p:extLst>
          </p:nvPr>
        </p:nvGraphicFramePr>
        <p:xfrm>
          <a:off x="423747" y="1159727"/>
          <a:ext cx="9166301" cy="539989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8730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7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7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6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58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665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9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23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12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Результативные услуги – Доля отказов в предоставлении муниципальных (государственных) услуг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16,11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80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Увеличение доли защищенных по требованиям безопасности информации информационных систем, используемых ОМСУ муниципального образования Московской области, в соответствии с категорией обрабатываемой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74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Доля муниципальных организаций в муниципальном образовании Московской области, обеспеченных современными аппаратно-программными комплексами со средствами криптографической защиты информации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468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работников ОМСУ муниципального образования Московской области, обеспеченных средствами электронной подписи в соответствии с установленными требованиями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57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документов служебной переписки ОМСУ муниципального образования Московской области и их подведомственных учреждений с ЦИОГВ и ГО Московской области, подведомственными ЦИОГВ и ГО Московской области организациями и учреждениями, не содержащих персональные данные и конфиденциальные сведения и направляемых исключительно в электронном виде с использованием МСЭД и средств электронной подписи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9633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49766"/>
            <a:ext cx="9114263" cy="54428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3102185"/>
              </p:ext>
            </p:extLst>
          </p:nvPr>
        </p:nvGraphicFramePr>
        <p:xfrm>
          <a:off x="434899" y="1338148"/>
          <a:ext cx="9065940" cy="505641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61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8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43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21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37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133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1534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58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Увеличение доли граждан, использующих механизм получения государственных и муниципальных услуг в электронной форме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106,7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04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ОМСУ муниципального образования Московской области и их подведомственных учреждений, использующих региональные межведомственные информационные системы поддержки обеспечивающих функций и контроля результативности деятельности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7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современных компьютеров (со сроком эксплуатации не более семи лет) на 100 обучающихся в общеобразовательных организациях муниципального образования Московской области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3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используемых в деятельности ОМСУ муниципального образования Московской области информационно-аналитических сервисов ЕИАС ЖКХ МО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390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муниципальных образований Московской области, в которых внедрена целевая модель цифровой образовательной среды в образовательных организациях, реализующих образовательные программы общего образования и среднего профессионального образования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2904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1262"/>
            <a:ext cx="8880088" cy="76002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069142"/>
              </p:ext>
            </p:extLst>
          </p:nvPr>
        </p:nvGraphicFramePr>
        <p:xfrm>
          <a:off x="524107" y="1332571"/>
          <a:ext cx="9043639" cy="508645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73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51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265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43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667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77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"Муниципальное управление" на 2017-2021 годы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73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многоквартирных домов, имеющих возможность пользоваться услугами проводного и мобильного доступа в информационно-телекоммуникационную сеть Интернет на скорости не менее 1 Мбит/с, предоставляемыми не менее чем 2 операторами связи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85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478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Доля муниципальных учреждений культуры, обеспеченных доступом в информационно-телекоммуникационную сеть Интернет на скорости: для учреждений культуры, расположенных в городских населенных пунктах, – не менее 50 Мбит/с; для учреждений культуры, расположенных в сельских населенных пунктах, – не менее 10 Мбит/с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21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Качественные услуги - Доля муниципальных (государственных) услуг, по которым нарушены регламентные сроки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28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Ответь вовремя - Доля жалоб, поступивших на портал «</a:t>
                      </a:r>
                      <a:r>
                        <a:rPr lang="ru-RU" sz="1200" u="none" strike="noStrike" dirty="0" err="1">
                          <a:effectLst/>
                        </a:rPr>
                        <a:t>Добродел</a:t>
                      </a:r>
                      <a:r>
                        <a:rPr lang="ru-RU" sz="1200" u="none" strike="noStrike" dirty="0">
                          <a:effectLst/>
                        </a:rPr>
                        <a:t>», по которым нарушен срок подготовки ответа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0,86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6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Обратная связь - Доля зарегистрированных обращений граждан, требующих устранение проблемы, по которым в регламентные сроки предоставлены ответы, подтверждающие их решение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процент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10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475" y="634340"/>
            <a:ext cx="8836034" cy="5334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основных показателей социально – экономического развития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городского округа Лобня за 2019 год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222974"/>
              </p:ext>
            </p:extLst>
          </p:nvPr>
        </p:nvGraphicFramePr>
        <p:xfrm>
          <a:off x="754479" y="1402081"/>
          <a:ext cx="8755281" cy="45694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7202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863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2881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03631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отчетный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Фактические значения за отчетный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Плановые значения на 2020 год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389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на конец года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90 500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90 105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91 720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853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промышленным видам деятельности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 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42 785,4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44 435,9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40 150,7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9897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финансирования: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5 399,41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5 731,9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106,1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4 456,85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0594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1 821 853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1 945 000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106,7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1 923 023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8905"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созданных рабочих мест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 sz="24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 eaLnBrk="0" hangingPunct="0">
                        <a:spcBef>
                          <a:spcPts val="300"/>
                        </a:spcBef>
                        <a:buClr>
                          <a:schemeClr val="accent2"/>
                        </a:buClr>
                        <a:buFont typeface="Georgia" pitchFamily="18" charset="0"/>
                        <a:defRPr sz="2200">
                          <a:solidFill>
                            <a:schemeClr val="accent2"/>
                          </a:solidFill>
                          <a:latin typeface="Georgia" pitchFamily="18" charset="0"/>
                        </a:defRPr>
                      </a:lvl2pPr>
                      <a:lvl3pPr marL="11430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3pPr>
                      <a:lvl4pPr marL="1600200" indent="-228600" eaLnBrk="0" hangingPunct="0">
                        <a:spcBef>
                          <a:spcPts val="300"/>
                        </a:spcBef>
                        <a:buClr>
                          <a:schemeClr val="accent1"/>
                        </a:buClr>
                        <a:buFont typeface="Wingdings 2" pitchFamily="18" charset="2"/>
                        <a:defRPr sz="2000">
                          <a:solidFill>
                            <a:schemeClr val="accent1"/>
                          </a:solidFill>
                          <a:latin typeface="Georgia" pitchFamily="18" charset="0"/>
                        </a:defRPr>
                      </a:lvl4pPr>
                      <a:lvl5pPr marL="2057400" indent="-228600" eaLnBrk="0" hangingPunct="0">
                        <a:spcBef>
                          <a:spcPts val="300"/>
                        </a:spcBef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A04DA3"/>
                        </a:buClr>
                        <a:buFont typeface="Georgia" pitchFamily="18" charset="0"/>
                        <a:defRPr>
                          <a:solidFill>
                            <a:srgbClr val="A04DA3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640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0" marB="0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1052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430" y="134201"/>
            <a:ext cx="8892688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947005"/>
              </p:ext>
            </p:extLst>
          </p:nvPr>
        </p:nvGraphicFramePr>
        <p:xfrm>
          <a:off x="312233" y="916657"/>
          <a:ext cx="9545444" cy="575530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716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0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89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20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05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39421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6848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606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«Формирование современной комфортной городской среды городского округа Лобня» на 2018-2022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7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разработанных  концепций  благоустройства общественных территорий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13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благоустроенных общественных территорий (пространств) (в разрезе видов территорий), в том числе: - зоны отдыха; пешеходные зоны; набережные; - скверы; - площади; -парки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Обеспеченность обустроенными дворовыми территориями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Процент/единиц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52,2/83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52,2/83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30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реализованных комплексных проектов благоустройства общественных территорий в общем количестве реализованных в течение планового года проектов благоустройства общественных территорий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63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установленных детских игровых площадок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309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объектов электросетевого хозяйства, систем наружного и архитектурно-художественного освещения на которых реализованы мероприятия по устройству и капитальному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светильников наружного освещения, управление которыми осуществляется с использованием автоматизированных систем управления наружным освещением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9333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«Светлый город» – доля освещённых улиц, проездов, набережных в границах населенных пунктов городских округов и муниципальных районов (городских и сельских поселений) Московской области с уровнем освещённости, соответствующим нормативным значениям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82766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995" y="438615"/>
            <a:ext cx="8880088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090433"/>
              </p:ext>
            </p:extLst>
          </p:nvPr>
        </p:nvGraphicFramePr>
        <p:xfrm>
          <a:off x="367989" y="1561171"/>
          <a:ext cx="8731406" cy="312280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4396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2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049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830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39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8392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8243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Единица измерения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249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Муниципальная программа «Формирование современной комфортной городской среды городского округа Лобня» на 2018-2022 годы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81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отремонтированных подъездов МКД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32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 Количество многоквартирных домов, прошедших комплексный капитальный ремонт и соответствующих нормальному классу </a:t>
                      </a:r>
                      <a:r>
                        <a:rPr lang="ru-RU" sz="1200" u="none" strike="noStrike" dirty="0" err="1">
                          <a:effectLst/>
                        </a:rPr>
                        <a:t>энергоэффективности</a:t>
                      </a:r>
                      <a:r>
                        <a:rPr lang="ru-RU" sz="1200" u="none" strike="noStrike" dirty="0">
                          <a:effectLst/>
                        </a:rPr>
                        <a:t> и выше (A, B, C, D)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7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Количество отремонтированных объектов жилищного фонда (домов)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единиц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56367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521" y="215445"/>
            <a:ext cx="8793050" cy="838200"/>
          </a:xfrm>
        </p:spPr>
        <p:txBody>
          <a:bodyPr/>
          <a:lstStyle/>
          <a:p>
            <a:pPr algn="ctr">
              <a:defRPr/>
            </a:pP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в разрезе муниципальных программ 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достигнутых и плановых целевых показателей программ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179605"/>
              </p:ext>
            </p:extLst>
          </p:nvPr>
        </p:nvGraphicFramePr>
        <p:xfrm>
          <a:off x="312235" y="1002308"/>
          <a:ext cx="9467385" cy="55834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2076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8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59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82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7051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89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Показатели муниципальных программ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Единица измерения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Планируемое значение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Достигнутое значение показателя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% исполнения планируемого значения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5621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Муниципальная программа "Жилище" на 2017-2021 годы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4767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Нет аварийному жилью - исполнение программы "Переселение граждан из аварийного жилищного фонда в Московской области на 2016-2020 годы"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644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Площадь расселенных помещений,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246,6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164,4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граждан, переселенных из аварийного жилищного фонда, в рамках реализации адресной программы Московской области по переселению граждан из аварийного жилищного фонда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623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молодых семей, получивших свидетельство о праве на получение социальной выплаты на приобретение (строительство) жилого помещения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семья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83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Количество участников подпрограммы «Социальная ипотека», получивших финансовую помощь, предоставляемую для погашения основной части долга по ипотечному жилищному кредиту (I этап)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08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Доля детей-сирот и детей, оставшихся без попечения родителей, лиц из числа детей-сирот и детей, оставшихся без попечения родителей, состоящих на учете на получение жилого помещения, включая лиц в возрасте от 23 лет и старше, обеспеченных жилыми помещениями за отчетный год, в общей численности детей-сирот и детей, оставшихся без попечения родителей, лиц из числа детей-сирот и детей, оставшихся без попечения родителей, лиц из их числа, которые подлежат обеспечению жилыми помещениями, в отчетном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процент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08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Численность детей сирот и детей, оставшихся без попечения родителей, лиц из числа детей-сирот и детей, оставшихся без попечения родителей, обеспеченных благоустроенными жилыми помещениями специализированного жилищного фонда по договорам найма специализированных жилых помещений в отчетном финансовом году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820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FCC0DDFB-EF95-4315-BD2C-E252FB74DA0C}"/>
              </a:ext>
            </a:extLst>
          </p:cNvPr>
          <p:cNvSpPr/>
          <p:nvPr/>
        </p:nvSpPr>
        <p:spPr>
          <a:xfrm>
            <a:off x="1448554" y="162963"/>
            <a:ext cx="7695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/>
              <a:t>Общественно</a:t>
            </a:r>
            <a:r>
              <a:rPr lang="ru-RU" altLang="ru-RU" b="1" dirty="0" smtClean="0"/>
              <a:t>-значимые </a:t>
            </a:r>
            <a:r>
              <a:rPr lang="ru-RU" altLang="ru-RU" b="1" dirty="0"/>
              <a:t>объекты, реализуемые </a:t>
            </a:r>
            <a:br>
              <a:rPr lang="ru-RU" altLang="ru-RU" b="1" dirty="0"/>
            </a:br>
            <a:r>
              <a:rPr lang="ru-RU" altLang="ru-RU" b="1" dirty="0"/>
              <a:t>в городском округе Лобня в 2019 году</a:t>
            </a:r>
            <a:endParaRPr lang="ru-RU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1DE71E58-C758-4F8D-A071-0E39298BEF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686922"/>
              </p:ext>
            </p:extLst>
          </p:nvPr>
        </p:nvGraphicFramePr>
        <p:xfrm>
          <a:off x="434566" y="809294"/>
          <a:ext cx="8818075" cy="5719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32">
                  <a:extLst>
                    <a:ext uri="{9D8B030D-6E8A-4147-A177-3AD203B41FA5}">
                      <a16:colId xmlns:a16="http://schemas.microsoft.com/office/drawing/2014/main" xmlns="" val="1770673929"/>
                    </a:ext>
                  </a:extLst>
                </a:gridCol>
                <a:gridCol w="3532228">
                  <a:extLst>
                    <a:ext uri="{9D8B030D-6E8A-4147-A177-3AD203B41FA5}">
                      <a16:colId xmlns:a16="http://schemas.microsoft.com/office/drawing/2014/main" xmlns="" val="3714334148"/>
                    </a:ext>
                  </a:extLst>
                </a:gridCol>
                <a:gridCol w="1316515">
                  <a:extLst>
                    <a:ext uri="{9D8B030D-6E8A-4147-A177-3AD203B41FA5}">
                      <a16:colId xmlns:a16="http://schemas.microsoft.com/office/drawing/2014/main" xmlns="" val="303917035"/>
                    </a:ext>
                  </a:extLst>
                </a:gridCol>
                <a:gridCol w="1506373">
                  <a:extLst>
                    <a:ext uri="{9D8B030D-6E8A-4147-A177-3AD203B41FA5}">
                      <a16:colId xmlns:a16="http://schemas.microsoft.com/office/drawing/2014/main" xmlns="" val="1829336656"/>
                    </a:ext>
                  </a:extLst>
                </a:gridCol>
                <a:gridCol w="999252">
                  <a:extLst>
                    <a:ext uri="{9D8B030D-6E8A-4147-A177-3AD203B41FA5}">
                      <a16:colId xmlns:a16="http://schemas.microsoft.com/office/drawing/2014/main" xmlns="" val="3570763027"/>
                    </a:ext>
                  </a:extLst>
                </a:gridCol>
                <a:gridCol w="210878">
                  <a:extLst>
                    <a:ext uri="{9D8B030D-6E8A-4147-A177-3AD203B41FA5}">
                      <a16:colId xmlns:a16="http://schemas.microsoft.com/office/drawing/2014/main" xmlns="" val="3764624588"/>
                    </a:ext>
                  </a:extLst>
                </a:gridCol>
                <a:gridCol w="794397">
                  <a:extLst>
                    <a:ext uri="{9D8B030D-6E8A-4147-A177-3AD203B41FA5}">
                      <a16:colId xmlns:a16="http://schemas.microsoft.com/office/drawing/2014/main" xmlns="" val="776198689"/>
                    </a:ext>
                  </a:extLst>
                </a:gridCol>
              </a:tblGrid>
              <a:tr h="258500"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T="45707" marB="45707">
                    <a:lnR w="12700" cmpd="sng">
                      <a:noFill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	</a:t>
                      </a:r>
                    </a:p>
                  </a:txBody>
                  <a:tcPr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</a:p>
                  </a:txBody>
                  <a:tcPr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(тыс. руб.)	</a:t>
                      </a:r>
                    </a:p>
                  </a:txBody>
                  <a:tcPr marT="45707" marB="45707">
                    <a:lnL w="12700" cmpd="sng">
                      <a:noFill/>
                    </a:lnL>
                    <a:lnR w="12700" cmpd="sng">
                      <a:noFill/>
                    </a:lnR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</a:t>
                      </a:r>
                    </a:p>
                  </a:txBody>
                  <a:tcPr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34636256"/>
                  </a:ext>
                </a:extLst>
              </a:tr>
              <a:tr h="498605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 </a:t>
                      </a:r>
                    </a:p>
                  </a:txBody>
                  <a:tcPr marT="45707" marB="45707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Исполнено 2019 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</a:txBody>
                  <a:tcPr marT="45707" marB="45707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T="45707" marB="45707"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6249484"/>
                  </a:ext>
                </a:extLst>
              </a:tr>
              <a:tr h="283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МБОУ СОШ № 6, расположенная по адресу:  Московская область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ул.Аэропортовская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д.1 (ПИР и строительство)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83 237,56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80 322,56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60318548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71 739,98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71 707,48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1670895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11 497,58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8 615,08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38852961"/>
                  </a:ext>
                </a:extLst>
              </a:tr>
              <a:tr h="283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на 1100 мест по адресу: Московская область,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г.Лобня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мкр.Катюшки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ул.Физкультурная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(ПИР и строительство)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1 665,48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88,19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025624039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1 365,48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6458416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88,19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8951946"/>
                  </a:ext>
                </a:extLst>
              </a:tr>
              <a:tr h="283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Пристройка на 400 мест к зданию  МБОУ СОШ № 4 по адресу:  Московская область, г.Лобня, ул.Чайковского, д.2 (ПИР и строительство)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7 333,47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3 217,44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03743518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6 124,86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2 748,79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03873419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1 208,61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468,65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6413445"/>
                  </a:ext>
                </a:extLst>
              </a:tr>
              <a:tr h="5210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участка водопровода по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ул.Первомайская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6 931,20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6930,12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65951176"/>
                  </a:ext>
                </a:extLst>
              </a:tr>
              <a:tr h="344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участка водопровода по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ул.Горки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Киовские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дома № 70</a:t>
                      </a:r>
                    </a:p>
                  </a:txBody>
                  <a:tcPr marL="9525" marR="9525" marT="95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2 500,00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2 474,99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24326460"/>
                  </a:ext>
                </a:extLst>
              </a:tr>
              <a:tr h="344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Проектирование, строительство, реконструкция участков ливневой канализации</a:t>
                      </a:r>
                    </a:p>
                  </a:txBody>
                  <a:tcPr marL="9525" marR="9525" marT="95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2 025,00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1 979,07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951350315"/>
                  </a:ext>
                </a:extLst>
              </a:tr>
              <a:tr h="34406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Модернизация и развитие систем наружного освещения, ввод в строй новых объектов уличного освещения</a:t>
                      </a:r>
                    </a:p>
                  </a:txBody>
                  <a:tcPr marL="9525" marR="9525" marT="95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3 094,90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2 752,55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733843574"/>
                  </a:ext>
                </a:extLst>
              </a:tr>
              <a:tr h="283235">
                <a:tc rowSpan="3"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106 787,61  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97 764,92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r>
                        <a:rPr lang="ru-RU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977602796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МО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79 230,32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74 456,27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5214674"/>
                  </a:ext>
                </a:extLst>
              </a:tr>
              <a:tr h="283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города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27 557,29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23 308,65</a:t>
                      </a:r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255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1460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6A817F9-F4D1-423A-90AA-90C395866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920" y="1520429"/>
            <a:ext cx="6079881" cy="3654244"/>
          </a:xfrm>
          <a:prstGeom prst="rect">
            <a:avLst/>
          </a:prstGeom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xmlns="" id="{3C14AB77-CEB2-420A-8CB1-A690266320AE}"/>
              </a:ext>
            </a:extLst>
          </p:cNvPr>
          <p:cNvSpPr txBox="1">
            <a:spLocks/>
          </p:cNvSpPr>
          <p:nvPr/>
        </p:nvSpPr>
        <p:spPr>
          <a:xfrm>
            <a:off x="2120722" y="125128"/>
            <a:ext cx="5598739" cy="90253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2000" b="1" dirty="0">
                <a:solidFill>
                  <a:schemeClr val="accent2"/>
                </a:solidFill>
                <a:cs typeface="Times New Roman" pitchFamily="18" charset="0"/>
              </a:rPr>
              <a:t>Меры социальной поддержки в 2019 году</a:t>
            </a:r>
            <a:endParaRPr lang="ru-RU" altLang="ru-RU" sz="2000" b="1" dirty="0">
              <a:solidFill>
                <a:schemeClr val="accent2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3C7945F-FD13-42F9-9D3F-4E32455EB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15" y="617899"/>
            <a:ext cx="9085751" cy="5622202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546396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ChangeArrowheads="1"/>
          </p:cNvSpPr>
          <p:nvPr/>
        </p:nvSpPr>
        <p:spPr bwMode="auto">
          <a:xfrm>
            <a:off x="1739590" y="551290"/>
            <a:ext cx="7784419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КОНТАКТНЫЕ ДАННЫЕ</a:t>
            </a:r>
          </a:p>
          <a:p>
            <a:pPr algn="ctr"/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Финансовое управление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Администрации городского округа Лобня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АДРЕС: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141730, Московская область,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г. Лобня, ул. Ленина, д. 7а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ТЕЛЕФОН: 8(495)577-00-07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ОФИЦИАЛЬНЫЙ САЙТ: </a:t>
            </a:r>
            <a:r>
              <a:rPr lang="ru-RU" altLang="ru-RU" sz="2000" b="1" dirty="0" err="1">
                <a:latin typeface="Times New Roman" pitchFamily="18" charset="0"/>
                <a:cs typeface="Times New Roman" pitchFamily="18" charset="0"/>
              </a:rPr>
              <a:t>лобня.рф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  <a:hlinkClick r:id="rId2"/>
              </a:rPr>
              <a:t>lobnfu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@</a:t>
            </a:r>
            <a:r>
              <a:rPr lang="en-US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altLang="ru-RU" sz="2000" b="1" dirty="0" err="1"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ГРАФИК ЛИЧНОГО ПРИЕМА ГРАЖДАН: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Начальник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вторник с 14.00 до 18.00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Заместитель начальника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среда с 14.00 до 18.00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Специалисты управления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понедельник-четверг с 9.00 до 13.00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пятница с 9.00 до 16.45</a:t>
            </a:r>
          </a:p>
        </p:txBody>
      </p:sp>
    </p:spTree>
    <p:extLst>
      <p:ext uri="{BB962C8B-B14F-4D97-AF65-F5344CB8AC3E}">
        <p14:creationId xmlns:p14="http://schemas.microsoft.com/office/powerpoint/2010/main" val="929957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294" name="Group 3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9061407"/>
              </p:ext>
            </p:extLst>
          </p:nvPr>
        </p:nvGraphicFramePr>
        <p:xfrm>
          <a:off x="496366" y="1418938"/>
          <a:ext cx="9015623" cy="44584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0750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527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443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43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9520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700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Уточненный план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за отчетный финансовый год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плана</a:t>
                      </a:r>
                      <a:endParaRPr kumimoji="0" lang="ru-RU" altLang="ru-RU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доходов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3 400 796,8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3 315 018,1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56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и неналоговые доходы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1 576 601,4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1 550 670,5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98,4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1 824 195,4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1 764 347 ,6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826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Общий объем расходов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(роспись)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3 502 985,3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3 385 527,2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313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бюджета (-)/профицит бюджета (+)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134 587,0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-70 509,1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52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336 548,6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234 282,1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kumimoji="0" lang="ru-RU" altLang="ru-RU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45708" marB="45708" anchor="ctr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6049" y="418391"/>
            <a:ext cx="8820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выполнении основных характеристик </a:t>
            </a: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городского округа Лобня за 2019 год</a:t>
            </a:r>
          </a:p>
        </p:txBody>
      </p:sp>
    </p:spTree>
    <p:extLst>
      <p:ext uri="{BB962C8B-B14F-4D97-AF65-F5344CB8AC3E}">
        <p14:creationId xmlns:p14="http://schemas.microsoft.com/office/powerpoint/2010/main" val="1159880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11200" y="436418"/>
            <a:ext cx="9451975" cy="381000"/>
          </a:xfrm>
        </p:spPr>
        <p:txBody>
          <a:bodyPr>
            <a:normAutofit/>
          </a:bodyPr>
          <a:lstStyle/>
          <a:p>
            <a:pPr algn="ctr" eaLnBrk="1" fontAlgn="ctr" hangingPunct="1"/>
            <a:r>
              <a:rPr lang="ru-RU" altLang="ru-RU" sz="1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городского округа Лобня за 2019 год</a:t>
            </a:r>
            <a:endParaRPr lang="ru-RU" alt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780155"/>
              </p:ext>
            </p:extLst>
          </p:nvPr>
        </p:nvGraphicFramePr>
        <p:xfrm>
          <a:off x="568917" y="1025525"/>
          <a:ext cx="11006667" cy="543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Заголовок 1"/>
          <p:cNvSpPr txBox="1">
            <a:spLocks/>
          </p:cNvSpPr>
          <p:nvPr/>
        </p:nvSpPr>
        <p:spPr bwMode="auto">
          <a:xfrm>
            <a:off x="10261600" y="1025525"/>
            <a:ext cx="14224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657225" indent="-246063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922338" indent="-21907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179513" indent="-200025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1389063" indent="-182563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18462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3034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27606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217863" indent="-1825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ctr" eaLnBrk="1" fontAlgn="ctr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4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9463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9953</Words>
  <Application>Microsoft Office PowerPoint</Application>
  <PresentationFormat>Произвольный</PresentationFormat>
  <Paragraphs>2717</Paragraphs>
  <Slides>75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77" baseType="lpstr">
      <vt:lpstr>HDOfficeLightV0</vt:lpstr>
      <vt:lpstr>Аспект</vt:lpstr>
      <vt:lpstr>БЮДЖЕТ ДЛЯ ГРАЖДАН</vt:lpstr>
      <vt:lpstr>Содержание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Выполнение основных показателей социально – экономического развития  городского округа Лобня за 2019 год </vt:lpstr>
      <vt:lpstr>Презентация PowerPoint</vt:lpstr>
      <vt:lpstr>Основные характеристики бюджета городского округа Лобня за 2019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исполнения бюджета городского округа Лобня  за 2017-2019 годы по доходам</vt:lpstr>
      <vt:lpstr>Презентация PowerPoint</vt:lpstr>
      <vt:lpstr>Презентация PowerPoint</vt:lpstr>
      <vt:lpstr>Презентация PowerPoint</vt:lpstr>
      <vt:lpstr>Презентация PowerPoint</vt:lpstr>
      <vt:lpstr>Объем и структура муниципального внутреннего долга  городского округа Лобня, а также расходы на его обслуживание за 2019 год</vt:lpstr>
      <vt:lpstr>Динамика и структура муниципального долга  городского округа Лобня за 2017-2019 годы</vt:lpstr>
      <vt:lpstr>Оценка потерь бюджета городского округа Лобня  от предоставленных налоговых льгот в  2019 году</vt:lpstr>
      <vt:lpstr>Доходы на душу населения по муниципальным образованиям  Московской области в 2019 году, рублей</vt:lpstr>
      <vt:lpstr>Расходы бюджета </vt:lpstr>
      <vt:lpstr>Структура расходов бюджета городского округа Лобня  по сферам деятельности в 2019 г. </vt:lpstr>
      <vt:lpstr>Презентация PowerPoint</vt:lpstr>
      <vt:lpstr>Презентация PowerPoint</vt:lpstr>
      <vt:lpstr>Доля расходов по сферам деятельности в общем объеме расходов бюджета городского округа Лобня в 2019 г. </vt:lpstr>
      <vt:lpstr>Основные характеристики исполнения бюджета  городского округа Лобня</vt:lpstr>
      <vt:lpstr>Основные характеристики исполнения бюджета городского округа Лобня</vt:lpstr>
      <vt:lpstr>Исполнение бюджета по муниципальным программам   В составе расходов бюджета исполнялись 12 муниципальных программ,  расходы на которые в общей сумме составили   3 311 099,4 тыс. рублей. </vt:lpstr>
      <vt:lpstr>Исполнение бюджета по муниципальным программам, тыс. рублей </vt:lpstr>
      <vt:lpstr>РЕАЛИЗАЦИЯ НАЦИОНАЛЬНЫХ ПРОЕКТОВ НА ТЕРРИТОРИИ  ГОРОДСКОГО ОКРУГА ЛОБНЯ </vt:lpstr>
      <vt:lpstr>КОМПЛЕКСНОЕ БЛАГОУСТРОЙСТВО В 2019 году, согласно нормативным и законодательным документам Московской области, в городском округе Лобня были благоустроены 18 дворовых  территорий  </vt:lpstr>
      <vt:lpstr>В рамках Губернаторской программы «Наше Подмосковье»  установлены 2 межквартальные детские площадки  Площадь каждой  450 м². Уложено резиновое покрытие и установлены современные игровые формы, цепные качели, карусели.  Все выдержано в яркой цветовой гамме. </vt:lpstr>
      <vt:lpstr>В 2019 году проведены работы по благоустройству парка на улице 40 лет Октября. Парк обустроен детской и спортивной площадками, построена пешеходная зона вокруг пруда.  Общая протяженность новой набережной более 800 метров.  Объем финансирования составил 47 759,3 тыс. руб. </vt:lpstr>
      <vt:lpstr>Дороги и дорожное хозяйство</vt:lpstr>
      <vt:lpstr>Дороги и дорожное хозяйство  С привлечением софинансирования из бюджета Московской области в 2019 году произведен ремонт муниципальных дорог по адресам: ул. БОРИСОВА, ул. ЛЕЙТЕНАНТА БОЙКО, ул. ЧАЙКОВСКОГО, ул. СВЕТЛАЯ, ул. КИРОВА, ул. КОМИССАРА АГАПОВА. Общая площадь ремонта составила 24 395 м². </vt:lpstr>
      <vt:lpstr>Дороги и дорожное хозяйство</vt:lpstr>
      <vt:lpstr>В рамках государственной программы Московской области  «Образование Подмосковья» выполнен капитальный ремонт МБОУ «Луговская СОШ». На эти цели было направлено 97 505,3 тыс. рублей. В школе заменены инженерные сети, крыша, отремонтированы стены, выполнен вентилируемый фасад, благоустроена территория.</vt:lpstr>
      <vt:lpstr>В 2019 году на развитие учреждений культуры направлено 25 549,4 тыс. рублей.  На поддержку театров направлено 12 659,9 тыс. рублей.  ДК «Чайка» выделено 4 292,0 тыс. рублей  на работы по ремонту фойе.</vt:lpstr>
      <vt:lpstr>В 2019 году по программе «Наследие Чемпионата мира по футболу» проведена реконструкция стадиона «Москвич». Полностью заменено покрытие футбольного поля на искусственное с подогревом. По периметру футбольного поля построены стандартные легкоатлетические дорожки - 3 круговых длинной  400 метров и 6 прямых  длинной 115 метров.  Общий объем финансирования  составил 50 014,7 тыс. руб.     </vt:lpstr>
      <vt:lpstr>В 2019 году в рамках реализации  Федерального проекта «Спорт-норма жизни»   построена новая многофункциональная  хоккейная коробка с современным  искусственным покрытием для  круглогодичного использования,  которая совмещает в себе площадки  для игр в баскетбол, волейбол,  мини-футбол и в зимний период - хоккей.  Площадка так же имеет отдельное  освещение, трибуны и 2 раздевалки. Общий объем финансирования  составил 9552,0 тыс. руб. 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Информация о расходах бюджета в разрезе муниципальных программ  с указанием достигнутых и плановых целевых показателей программ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Расходы бюджета</dc:title>
  <dc:creator>Захарчук Валентина Аминовна</dc:creator>
  <cp:lastModifiedBy>Трушкова Елена Васильевна</cp:lastModifiedBy>
  <cp:revision>368</cp:revision>
  <cp:lastPrinted>2020-08-14T08:47:42Z</cp:lastPrinted>
  <dcterms:created xsi:type="dcterms:W3CDTF">2019-03-27T07:13:10Z</dcterms:created>
  <dcterms:modified xsi:type="dcterms:W3CDTF">2020-08-14T08:56:25Z</dcterms:modified>
</cp:coreProperties>
</file>