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5" r:id="rId4"/>
    <p:sldId id="286" r:id="rId5"/>
    <p:sldId id="287" r:id="rId6"/>
    <p:sldId id="288" r:id="rId7"/>
    <p:sldId id="290" r:id="rId8"/>
    <p:sldId id="291" r:id="rId9"/>
    <p:sldId id="292" r:id="rId10"/>
    <p:sldId id="29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</p:sldIdLst>
  <p:sldSz cx="20104100" cy="113157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8"/>
    <p:restoredTop sz="94624"/>
  </p:normalViewPr>
  <p:slideViewPr>
    <p:cSldViewPr>
      <p:cViewPr varScale="1">
        <p:scale>
          <a:sx n="67" d="100"/>
          <a:sy n="67" d="100"/>
        </p:scale>
        <p:origin x="34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125" cy="3413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2125" cy="3413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6277414-88DA-4002-B7DD-D4F4B3F95455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9" y="3271839"/>
            <a:ext cx="7942262" cy="26765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363"/>
            <a:ext cx="4302125" cy="3413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6" y="6456363"/>
            <a:ext cx="4302125" cy="3413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39D4305-2624-4FEB-9EAA-253D4618D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8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D4305-2624-4FEB-9EAA-253D4618DDA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7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7867"/>
            <a:ext cx="17088486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D1335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D1335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35530" y="3040913"/>
            <a:ext cx="6082665" cy="5986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838367" y="3317476"/>
            <a:ext cx="6664325" cy="5758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D1335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67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D1335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D1335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0563" y="1123262"/>
            <a:ext cx="18362972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5340" y="2900597"/>
            <a:ext cx="18124805" cy="7047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564350" y="10789935"/>
            <a:ext cx="462280" cy="49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D1335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komitetimu@mail.ru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os.lobnya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emelca@mail.ru" TargetMode="External"/><Relationship Id="rId5" Type="http://schemas.openxmlformats.org/officeDocument/2006/relationships/hyperlink" Target="mailto:pov0307@list.ru" TargetMode="External"/><Relationship Id="rId4" Type="http://schemas.openxmlformats.org/officeDocument/2006/relationships/hyperlink" Target="mailto:ev_sorokina33@mail.ru" TargetMode="External"/><Relationship Id="rId9" Type="http://schemas.openxmlformats.org/officeDocument/2006/relationships/hyperlink" Target="mailto:lobadm@yandex.r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5010" y="458141"/>
            <a:ext cx="9739630" cy="24961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65"/>
              </a:spcBef>
              <a:tabLst>
                <a:tab pos="4575810" algn="l"/>
                <a:tab pos="6671309" algn="l"/>
              </a:tabLst>
            </a:pPr>
            <a:r>
              <a:rPr sz="5400" spc="335" dirty="0">
                <a:solidFill>
                  <a:srgbClr val="FFFFFF"/>
                </a:solidFill>
              </a:rPr>
              <a:t>ИН</a:t>
            </a:r>
            <a:r>
              <a:rPr sz="5400" spc="330" dirty="0">
                <a:solidFill>
                  <a:srgbClr val="FFFFFF"/>
                </a:solidFill>
              </a:rPr>
              <a:t>ВЕ</a:t>
            </a:r>
            <a:r>
              <a:rPr sz="5400" spc="335" dirty="0">
                <a:solidFill>
                  <a:srgbClr val="FFFFFF"/>
                </a:solidFill>
              </a:rPr>
              <a:t>С</a:t>
            </a:r>
            <a:r>
              <a:rPr sz="5400" spc="340" dirty="0">
                <a:solidFill>
                  <a:srgbClr val="FFFFFF"/>
                </a:solidFill>
              </a:rPr>
              <a:t>Т</a:t>
            </a:r>
            <a:r>
              <a:rPr sz="5400" spc="335" dirty="0">
                <a:solidFill>
                  <a:srgbClr val="FFFFFF"/>
                </a:solidFill>
              </a:rPr>
              <a:t>ИЦИ</a:t>
            </a:r>
            <a:r>
              <a:rPr sz="5400" spc="330" dirty="0">
                <a:solidFill>
                  <a:srgbClr val="FFFFFF"/>
                </a:solidFill>
              </a:rPr>
              <a:t>О</a:t>
            </a:r>
            <a:r>
              <a:rPr sz="5400" spc="335" dirty="0">
                <a:solidFill>
                  <a:srgbClr val="FFFFFF"/>
                </a:solidFill>
              </a:rPr>
              <a:t>ННЫ</a:t>
            </a:r>
            <a:r>
              <a:rPr sz="5400" dirty="0">
                <a:solidFill>
                  <a:srgbClr val="FFFFFF"/>
                </a:solidFill>
              </a:rPr>
              <a:t>Й	</a:t>
            </a:r>
            <a:r>
              <a:rPr sz="5400" spc="330" dirty="0">
                <a:solidFill>
                  <a:srgbClr val="FFFFFF"/>
                </a:solidFill>
              </a:rPr>
              <a:t>ПА</a:t>
            </a:r>
            <a:r>
              <a:rPr sz="5400" spc="335" dirty="0">
                <a:solidFill>
                  <a:srgbClr val="FFFFFF"/>
                </a:solidFill>
              </a:rPr>
              <a:t>С</a:t>
            </a:r>
            <a:r>
              <a:rPr sz="5400" spc="330" dirty="0">
                <a:solidFill>
                  <a:srgbClr val="FFFFFF"/>
                </a:solidFill>
              </a:rPr>
              <a:t>ПО</a:t>
            </a:r>
            <a:r>
              <a:rPr sz="5400" spc="335" dirty="0">
                <a:solidFill>
                  <a:srgbClr val="FFFFFF"/>
                </a:solidFill>
              </a:rPr>
              <a:t>РТ  </a:t>
            </a:r>
            <a:r>
              <a:rPr sz="5400" spc="300" dirty="0">
                <a:solidFill>
                  <a:srgbClr val="FFFFFF"/>
                </a:solidFill>
              </a:rPr>
              <a:t>ГОРОДСКОГО	</a:t>
            </a:r>
            <a:r>
              <a:rPr sz="5400" spc="330" dirty="0">
                <a:solidFill>
                  <a:srgbClr val="FFFFFF"/>
                </a:solidFill>
              </a:rPr>
              <a:t>ОКРУГА</a:t>
            </a:r>
            <a:endParaRPr sz="5400"/>
          </a:p>
          <a:p>
            <a:pPr marL="12700">
              <a:lnSpc>
                <a:spcPts val="6459"/>
              </a:lnSpc>
            </a:pPr>
            <a:r>
              <a:rPr sz="5400" spc="330" dirty="0">
                <a:solidFill>
                  <a:srgbClr val="FFFFFF"/>
                </a:solidFill>
              </a:rPr>
              <a:t>ЛОБНЯ</a:t>
            </a:r>
            <a:endParaRPr sz="5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10480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ТОП-10</a:t>
            </a:r>
            <a:r>
              <a:rPr spc="10" dirty="0"/>
              <a:t> </a:t>
            </a:r>
            <a:r>
              <a:rPr dirty="0"/>
              <a:t>КОМПАНИЙ</a:t>
            </a:r>
            <a:r>
              <a:rPr spc="5" dirty="0"/>
              <a:t> </a:t>
            </a:r>
            <a:r>
              <a:rPr dirty="0"/>
              <a:t>МУНИЦИПАЛИТЕТА</a:t>
            </a:r>
            <a:r>
              <a:rPr spc="5" dirty="0"/>
              <a:t> </a:t>
            </a:r>
            <a:r>
              <a:rPr dirty="0"/>
              <a:t>ПО</a:t>
            </a:r>
            <a:r>
              <a:rPr spc="10" dirty="0"/>
              <a:t> </a:t>
            </a:r>
            <a:r>
              <a:rPr dirty="0"/>
              <a:t>ВЫРУЧКЕ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0563" y="2205893"/>
            <a:ext cx="4445635" cy="62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7F7F7F"/>
                </a:solidFill>
                <a:latin typeface="Calibri"/>
                <a:cs typeface="Calibri"/>
              </a:rPr>
              <a:t>ТОП-10</a:t>
            </a:r>
            <a:r>
              <a:rPr sz="2400" b="1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7F7F"/>
                </a:solidFill>
                <a:latin typeface="Calibri"/>
                <a:cs typeface="Calibri"/>
              </a:rPr>
              <a:t>КОМПАНИЙ</a:t>
            </a:r>
            <a:r>
              <a:rPr sz="2400" b="1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7F7F"/>
                </a:solidFill>
                <a:latin typeface="Calibri"/>
                <a:cs typeface="Calibri"/>
              </a:rPr>
              <a:t>ПО</a:t>
            </a:r>
            <a:r>
              <a:rPr sz="2400" b="1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7F7F"/>
                </a:solidFill>
                <a:latin typeface="Calibri"/>
                <a:cs typeface="Calibri"/>
              </a:rPr>
              <a:t>ВЫРУЧКЕ</a:t>
            </a:r>
            <a:endParaRPr sz="2400">
              <a:latin typeface="Calibri"/>
              <a:cs typeface="Calibri"/>
            </a:endParaRPr>
          </a:p>
          <a:p>
            <a:pPr marL="67945">
              <a:lnSpc>
                <a:spcPct val="100000"/>
              </a:lnSpc>
              <a:spcBef>
                <a:spcPts val="50"/>
              </a:spcBef>
            </a:pPr>
            <a:r>
              <a:rPr sz="1500" i="1" dirty="0">
                <a:latin typeface="Calibri"/>
                <a:cs typeface="Calibri"/>
              </a:rPr>
              <a:t>в</a:t>
            </a:r>
            <a:r>
              <a:rPr sz="1500" i="1" spc="-3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тыс.</a:t>
            </a:r>
            <a:r>
              <a:rPr sz="1500" i="1" spc="-3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руб.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68510" y="10762507"/>
            <a:ext cx="462280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sz="3000" dirty="0">
                <a:solidFill>
                  <a:srgbClr val="D1335D"/>
                </a:solidFill>
                <a:latin typeface="Calibri"/>
                <a:cs typeface="Calibri"/>
              </a:rPr>
              <a:pPr marL="38100">
                <a:lnSpc>
                  <a:spcPts val="3554"/>
                </a:lnSpc>
              </a:pPr>
              <a:t>10</a:t>
            </a:fld>
            <a:endParaRPr sz="30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/>
          </p:nvPr>
        </p:nvGraphicFramePr>
        <p:xfrm>
          <a:off x="868026" y="3141977"/>
          <a:ext cx="18738214" cy="6728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2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546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84505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организации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Выручка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5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Выручка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5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5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233045" indent="2349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Поступления </a:t>
                      </a:r>
                      <a:r>
                        <a:rPr sz="1500" b="1" spc="-3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КБ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МО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5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572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Колич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тв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 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рабочих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мест,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ед.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Вид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marL="525780" marR="266065" indent="-25336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Регистрация бенефициара </a:t>
                      </a:r>
                      <a:r>
                        <a:rPr sz="1500" b="1" spc="-3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(страна,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субъект,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ООО</a:t>
                      </a:r>
                      <a:r>
                        <a:rPr sz="2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"АГРО-АВТО"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30 038 633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31 365 401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127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 52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2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40" dirty="0" smtClean="0">
                          <a:latin typeface="Calibri"/>
                          <a:cs typeface="Calibri"/>
                        </a:rPr>
                        <a:t>509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6905" marR="79375" indent="-1820545" algn="l">
                        <a:lnSpc>
                          <a:spcPts val="218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49.4 Деятельность автомобильного грузового транспорта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услуги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перевозкам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Россия,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Москва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ts val="2345"/>
                        </a:lnSpc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ООО</a:t>
                      </a:r>
                      <a:r>
                        <a:rPr sz="2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"СТИЛ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ТЕХНОЛОДЖИ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  <a:p>
                      <a:pPr marL="80645" algn="l">
                        <a:lnSpc>
                          <a:spcPts val="2495"/>
                        </a:lnSpc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КОМПАНИ"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13 849 928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27 518 360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7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41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42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9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5080" marR="385445" indent="-2150745" algn="l">
                        <a:lnSpc>
                          <a:spcPct val="100800"/>
                        </a:lnSpc>
                        <a:spcBef>
                          <a:spcPts val="2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25.61 Обработка металлов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нанесение </a:t>
                      </a:r>
                      <a:r>
                        <a:rPr sz="1800" spc="-5" dirty="0" err="1">
                          <a:latin typeface="Calibri"/>
                          <a:cs typeface="Calibri"/>
                        </a:rPr>
                        <a:t>покрытий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на</a:t>
                      </a:r>
                      <a:r>
                        <a:rPr lang="ru-RU" sz="18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 err="1" smtClean="0">
                          <a:latin typeface="Calibri"/>
                          <a:cs typeface="Calibri"/>
                        </a:rPr>
                        <a:t>металлы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6905" marR="399415" indent="-229870" algn="ctr">
                        <a:lnSpc>
                          <a:spcPct val="100800"/>
                        </a:lnSpc>
                        <a:spcBef>
                          <a:spcPts val="2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Россия,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Московская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область,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Лобня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АО</a:t>
                      </a:r>
                      <a:r>
                        <a:rPr lang="ru-RU" sz="2100" spc="-2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1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"ТЕТРА</a:t>
                      </a:r>
                      <a:r>
                        <a:rPr lang="ru-RU" sz="2100" spc="-1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1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ПАК"</a:t>
                      </a:r>
                      <a:endParaRPr lang="ru-RU" sz="2100" dirty="0" smtClean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18 481 726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18 781 762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36</a:t>
                      </a:r>
                      <a:r>
                        <a:rPr sz="2100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40" dirty="0" smtClean="0">
                          <a:latin typeface="Calibri"/>
                          <a:cs typeface="Calibri"/>
                        </a:rPr>
                        <a:t>41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3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319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087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72.19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Научные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исследования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и</a:t>
                      </a: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разработки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в</a:t>
                      </a: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области </a:t>
                      </a:r>
                      <a:r>
                        <a:rPr lang="ru-RU" sz="1800" spc="-39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естественных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и</a:t>
                      </a: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технических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наук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прочие</a:t>
                      </a:r>
                      <a:endParaRPr lang="ru-RU" sz="1800" spc="0" dirty="0" smtClean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Швеция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ООО</a:t>
                      </a:r>
                      <a:r>
                        <a:rPr kumimoji="0" lang="ru-RU" sz="2100" b="0" i="0" u="none" strike="noStrike" kern="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ru-RU" sz="21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"ДЁЛЕР</a:t>
                      </a:r>
                      <a:r>
                        <a:rPr kumimoji="0" lang="ru-RU" sz="2100" b="0" i="0" u="none" strike="noStrike" kern="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ru-RU" sz="2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НФ</a:t>
                      </a:r>
                      <a:r>
                        <a:rPr kumimoji="0" lang="ru-RU" sz="21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ru-RU" sz="2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И</a:t>
                      </a:r>
                      <a:r>
                        <a:rPr kumimoji="0" lang="ru-RU" sz="21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ru-RU" sz="21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БИ"</a:t>
                      </a:r>
                      <a:endParaRPr kumimoji="0" lang="ru-RU" sz="2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7 711 746</a:t>
                      </a:r>
                      <a:endParaRPr lang="ru-RU" sz="2100" dirty="0"/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10 184 133</a:t>
                      </a:r>
                      <a:endParaRPr lang="ru-RU" sz="2100" dirty="0"/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406 120</a:t>
                      </a:r>
                      <a:endParaRPr lang="ru-RU" sz="2100" dirty="0"/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296</a:t>
                      </a:r>
                      <a:endParaRPr lang="ru-RU" sz="2100" dirty="0"/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5" dirty="0" smtClean="0">
                          <a:latin typeface="+mn-lt"/>
                          <a:cs typeface="Calibri"/>
                        </a:rPr>
                        <a:t>46.90 Торговля</a:t>
                      </a:r>
                      <a:r>
                        <a:rPr lang="ru-RU" sz="1800" spc="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spc="-5" dirty="0" smtClean="0">
                          <a:latin typeface="+mn-lt"/>
                          <a:cs typeface="Calibri"/>
                        </a:rPr>
                        <a:t>оптовая</a:t>
                      </a:r>
                      <a:r>
                        <a:rPr lang="ru-RU" sz="180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spc="-5" dirty="0" smtClean="0">
                          <a:latin typeface="+mn-lt"/>
                          <a:cs typeface="Calibri"/>
                        </a:rPr>
                        <a:t>неспециализированная</a:t>
                      </a:r>
                      <a:endParaRPr lang="ru-RU" sz="1800" dirty="0" smtClean="0">
                        <a:latin typeface="+mn-lt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Германия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5" dirty="0" smtClean="0">
                          <a:latin typeface="Calibri"/>
                          <a:cs typeface="Calibri"/>
                        </a:rPr>
                        <a:t>ООО</a:t>
                      </a:r>
                      <a:r>
                        <a:rPr sz="2100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"ЗИКА"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4 161 149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4 896 323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22</a:t>
                      </a:r>
                      <a:r>
                        <a:rPr sz="2100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61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254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087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46.90 Торговля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оптовая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неспециализированная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Швейцария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185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ООО</a:t>
                      </a:r>
                      <a:r>
                        <a:rPr sz="2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"ЮТЭК-ТЕХНО"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3 902 357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4 288 170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24 677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7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5975" algn="ctr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33.14</a:t>
                      </a:r>
                      <a:r>
                        <a:rPr sz="1800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Ремонт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электрического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оборудования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6905" marR="399415" indent="-229870" algn="ctr">
                        <a:lnSpc>
                          <a:spcPts val="2110"/>
                        </a:lnSpc>
                        <a:spcBef>
                          <a:spcPts val="8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Россия,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Московская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область,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Лобня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ООО</a:t>
                      </a:r>
                      <a:r>
                        <a:rPr sz="2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"ВЕБАСТО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РУС"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2 458 896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15</a:t>
                      </a:r>
                      <a:r>
                        <a:rPr sz="21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68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0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55 328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60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0" marR="322580" indent="-1213485" algn="l">
                        <a:lnSpc>
                          <a:spcPts val="211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45.31.1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Торговля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оптовая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автомобильными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деталями,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узлами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принадлежностями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Германия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5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ООО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"ЗТИ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МЕТАЛЛПАК"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25" dirty="0" smtClean="0">
                          <a:latin typeface="Calibri"/>
                          <a:cs typeface="Calibri"/>
                        </a:rPr>
                        <a:t>31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 813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25" dirty="0" smtClean="0">
                          <a:latin typeface="Calibri"/>
                          <a:cs typeface="Calibri"/>
                        </a:rPr>
                        <a:t>969 930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57 695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181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25.9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Производство прочих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готовых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металлических изделий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6905" marR="399415" indent="-229870" algn="ctr">
                        <a:lnSpc>
                          <a:spcPts val="211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Россия,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Московская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область,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Лобня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9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ООО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"ТРИАНОН-СЕРВИС"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1 113</a:t>
                      </a:r>
                      <a:r>
                        <a:rPr lang="ru-RU" sz="2100" baseline="0" dirty="0" smtClean="0">
                          <a:latin typeface="Calibri"/>
                          <a:cs typeface="Calibri"/>
                        </a:rPr>
                        <a:t> 908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1 597 192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7 581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25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099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46.36.4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Торговля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оптовая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хлебобулочными изделиями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6905" marR="399415" indent="-229870" algn="ctr">
                        <a:lnSpc>
                          <a:spcPts val="2090"/>
                        </a:lnSpc>
                        <a:spcBef>
                          <a:spcPts val="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Россия,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Московская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область,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Лобня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5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ООО </a:t>
                      </a:r>
                      <a:r>
                        <a:rPr lang="ru-RU" sz="2100" spc="-5" dirty="0" smtClean="0">
                          <a:latin typeface="Calibri" panose="020F0502020204030204" pitchFamily="34" charset="0"/>
                          <a:cs typeface="Calibri"/>
                        </a:rPr>
                        <a:t>"</a:t>
                      </a:r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ЭН УАЙ КЕЙ АУТО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ЛОДЖИСТИКС (РУС)</a:t>
                      </a:r>
                      <a:r>
                        <a:rPr lang="ru-RU" sz="2100" spc="-5" dirty="0" smtClean="0">
                          <a:latin typeface="Calibri" panose="020F0502020204030204" pitchFamily="34" charset="0"/>
                          <a:cs typeface="Calibri"/>
                        </a:rPr>
                        <a:t>"</a:t>
                      </a:r>
                      <a:endParaRPr lang="ru-RU" sz="2100" b="0" dirty="0" smtClean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2100" baseline="0" dirty="0" smtClean="0">
                          <a:latin typeface="Calibri" panose="020F0502020204030204" pitchFamily="34" charset="0"/>
                        </a:rPr>
                        <a:t> 029 697</a:t>
                      </a:r>
                      <a:endParaRPr lang="ru-RU" sz="2100" dirty="0">
                        <a:latin typeface="Calibri" panose="020F0502020204030204" pitchFamily="34" charset="0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Calibri" panose="020F0502020204030204" pitchFamily="34" charset="0"/>
                        </a:rPr>
                        <a:t>1 188 155</a:t>
                      </a:r>
                      <a:endParaRPr lang="ru-RU" sz="2100" dirty="0">
                        <a:latin typeface="Calibri" panose="020F0502020204030204" pitchFamily="34" charset="0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Calibri" panose="020F0502020204030204" pitchFamily="34" charset="0"/>
                        </a:rPr>
                        <a:t>62 478</a:t>
                      </a:r>
                      <a:endParaRPr lang="ru-RU" sz="2100" dirty="0">
                        <a:latin typeface="Calibri" panose="020F0502020204030204" pitchFamily="34" charset="0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Calibri" panose="020F0502020204030204" pitchFamily="34" charset="0"/>
                        </a:rPr>
                        <a:t>345</a:t>
                      </a:r>
                      <a:endParaRPr lang="ru-RU" sz="2100" dirty="0">
                        <a:latin typeface="Calibri" panose="020F0502020204030204" pitchFamily="34" charset="0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52.29 Деятельность вспомогательная прочая, связанная с перевозками</a:t>
                      </a:r>
                      <a:endParaRPr lang="ru-RU" b="0" dirty="0"/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Кипр</a:t>
                      </a:r>
                      <a:endParaRPr lang="ru-RU" dirty="0"/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2100" b="1" spc="-5" dirty="0" smtClean="0">
                          <a:latin typeface="Calibri"/>
                          <a:cs typeface="Calibri"/>
                        </a:rPr>
                        <a:t>ИТОГО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2100" b="1" dirty="0" smtClean="0">
                          <a:latin typeface="Calibri"/>
                          <a:cs typeface="Calibri"/>
                        </a:rPr>
                        <a:t>84 058 853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2100" b="1" dirty="0" smtClean="0">
                          <a:latin typeface="Calibri"/>
                          <a:cs typeface="Calibri"/>
                        </a:rPr>
                        <a:t>104 405 106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2100" b="1" dirty="0" smtClean="0">
                          <a:latin typeface="Calibri"/>
                          <a:cs typeface="Calibri"/>
                        </a:rPr>
                        <a:t>1 971 616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b="1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ru-RU" sz="2100" b="1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b="1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b="1" spc="-40" dirty="0" smtClean="0">
                          <a:latin typeface="Calibri"/>
                          <a:cs typeface="Calibri"/>
                        </a:rPr>
                        <a:t>48</a:t>
                      </a:r>
                      <a:r>
                        <a:rPr sz="2100" b="1" dirty="0" smtClean="0">
                          <a:latin typeface="Calibri"/>
                          <a:cs typeface="Calibri"/>
                        </a:rPr>
                        <a:t>5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40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811" y="4393631"/>
            <a:ext cx="8264525" cy="18243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7050"/>
              </a:lnSpc>
              <a:spcBef>
                <a:spcPts val="260"/>
              </a:spcBef>
            </a:pPr>
            <a:r>
              <a:rPr sz="5900" b="1" dirty="0">
                <a:solidFill>
                  <a:srgbClr val="002060"/>
                </a:solidFill>
                <a:latin typeface="Calibri"/>
                <a:cs typeface="Calibri"/>
              </a:rPr>
              <a:t>ПЛАН</a:t>
            </a:r>
            <a:r>
              <a:rPr sz="59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5900" b="1" spc="5" dirty="0">
                <a:solidFill>
                  <a:srgbClr val="002060"/>
                </a:solidFill>
                <a:latin typeface="Calibri"/>
                <a:cs typeface="Calibri"/>
              </a:rPr>
              <a:t>ПО</a:t>
            </a:r>
            <a:r>
              <a:rPr sz="59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5900" b="1" spc="-5" dirty="0">
                <a:solidFill>
                  <a:srgbClr val="002060"/>
                </a:solidFill>
                <a:latin typeface="Calibri"/>
                <a:cs typeface="Calibri"/>
              </a:rPr>
              <a:t>ПРИВЛЕЧЕНИЮ </a:t>
            </a:r>
            <a:r>
              <a:rPr sz="5900" b="1" spc="-13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5900" b="1" spc="-5" dirty="0">
                <a:solidFill>
                  <a:srgbClr val="002060"/>
                </a:solidFill>
                <a:latin typeface="Calibri"/>
                <a:cs typeface="Calibri"/>
              </a:rPr>
              <a:t>ИНВЕСТОРОВ</a:t>
            </a:r>
            <a:endParaRPr sz="5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8652" y="2740386"/>
            <a:ext cx="3943350" cy="1143000"/>
          </a:xfrm>
          <a:prstGeom prst="rect">
            <a:avLst/>
          </a:prstGeom>
          <a:solidFill>
            <a:srgbClr val="002060"/>
          </a:solidFill>
          <a:ln w="19046">
            <a:solidFill>
              <a:srgbClr val="385D8A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515"/>
              </a:spcBef>
            </a:pPr>
            <a:r>
              <a:rPr sz="6000" dirty="0">
                <a:solidFill>
                  <a:srgbClr val="FFFFFF"/>
                </a:solidFill>
              </a:rPr>
              <a:t>Блок</a:t>
            </a:r>
            <a:r>
              <a:rPr sz="6000" spc="-35" dirty="0">
                <a:solidFill>
                  <a:srgbClr val="FFFFFF"/>
                </a:solidFill>
              </a:rPr>
              <a:t> </a:t>
            </a:r>
            <a:r>
              <a:rPr sz="6000" dirty="0">
                <a:solidFill>
                  <a:srgbClr val="FFFFFF"/>
                </a:solidFill>
              </a:rPr>
              <a:t>2</a:t>
            </a:r>
            <a:endParaRPr sz="6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785813"/>
              </p:ext>
            </p:extLst>
          </p:nvPr>
        </p:nvGraphicFramePr>
        <p:xfrm>
          <a:off x="865643" y="2907051"/>
          <a:ext cx="18330406" cy="7078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6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8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819"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5430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4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Вид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5430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2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spc="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Потенциальное</a:t>
                      </a:r>
                      <a:r>
                        <a:rPr lang="ru-RU" sz="2400" b="1" spc="-1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b="1" spc="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расположение</a:t>
                      </a:r>
                      <a:endParaRPr lang="ru-RU" sz="2400" dirty="0" smtClean="0">
                        <a:latin typeface="+mn-lt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54305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2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spc="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Почему</a:t>
                      </a:r>
                      <a:r>
                        <a:rPr lang="ru-RU" sz="2400" b="1" spc="-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b="1" spc="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именно</a:t>
                      </a:r>
                      <a:r>
                        <a:rPr lang="ru-RU" sz="24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b="1" spc="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в</a:t>
                      </a:r>
                      <a:r>
                        <a:rPr lang="ru-RU" sz="24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b="1" spc="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этом</a:t>
                      </a:r>
                      <a:r>
                        <a:rPr lang="ru-RU" sz="2400" b="1" spc="-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b="1" spc="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муниципалитете</a:t>
                      </a:r>
                      <a:endParaRPr lang="ru-RU" sz="2400" dirty="0" smtClean="0">
                        <a:latin typeface="+mn-lt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54305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3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93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08000" marB="10800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Промышленность</a:t>
                      </a:r>
                      <a:endParaRPr sz="2700" dirty="0">
                        <a:latin typeface="Calibri"/>
                        <a:cs typeface="Calibri"/>
                      </a:endParaRPr>
                    </a:p>
                  </a:txBody>
                  <a:tcPr marL="0" marR="0" marT="108000" marB="10800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Действующие промышленные предприятия,</a:t>
                      </a:r>
                      <a:r>
                        <a:rPr lang="ru-RU" sz="270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имеющие</a:t>
                      </a:r>
                      <a:r>
                        <a:rPr lang="ru-RU" sz="270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свободную </a:t>
                      </a:r>
                      <a:r>
                        <a:rPr lang="ru-RU" sz="2700" spc="-59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площадь; </a:t>
                      </a:r>
                      <a:br>
                        <a:rPr lang="ru-RU" sz="2700" spc="-5" dirty="0" smtClean="0">
                          <a:latin typeface="+mn-lt"/>
                          <a:cs typeface="Calibri"/>
                        </a:rPr>
                      </a:b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ИП «Керамика»</a:t>
                      </a:r>
                      <a:endParaRPr sz="2700" dirty="0">
                        <a:latin typeface="Calibri"/>
                        <a:cs typeface="Calibri"/>
                      </a:endParaRPr>
                    </a:p>
                  </a:txBody>
                  <a:tcPr marL="0" marR="0" marT="108000" marB="1080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Наличие</a:t>
                      </a:r>
                      <a:r>
                        <a:rPr lang="ru-RU" sz="2700" spc="-1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крупных</a:t>
                      </a:r>
                      <a:r>
                        <a:rPr lang="ru-RU" sz="270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производств </a:t>
                      </a:r>
                      <a:endParaRPr lang="ru-RU" sz="2700" spc="0" dirty="0" smtClean="0">
                        <a:latin typeface="+mn-lt"/>
                        <a:cs typeface="Calibri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Индустриальный парк</a:t>
                      </a:r>
                      <a:r>
                        <a:rPr lang="ru-RU" sz="270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«Керамика»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700" dirty="0" smtClean="0">
                          <a:latin typeface="Calibri"/>
                          <a:cs typeface="Calibri"/>
                        </a:rPr>
                        <a:t>Строительство</a:t>
                      </a:r>
                      <a:r>
                        <a:rPr lang="ru-RU" sz="2700" baseline="0" dirty="0" smtClean="0">
                          <a:latin typeface="Calibri"/>
                          <a:cs typeface="Calibri"/>
                        </a:rPr>
                        <a:t> Северного обхода  - дороги, которая улучшит транспортную доступность города</a:t>
                      </a:r>
                      <a:endParaRPr sz="2700" dirty="0">
                        <a:latin typeface="Calibri"/>
                        <a:cs typeface="Calibri"/>
                      </a:endParaRPr>
                    </a:p>
                  </a:txBody>
                  <a:tcPr marL="0" marR="0" marT="108000" marB="1080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08000" marB="10800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Торговля</a:t>
                      </a:r>
                      <a:endParaRPr sz="2700" dirty="0">
                        <a:latin typeface="Calibri"/>
                        <a:cs typeface="Calibri"/>
                      </a:endParaRPr>
                    </a:p>
                  </a:txBody>
                  <a:tcPr marL="0" marR="0" marT="108000" marB="10800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ТРЦ «Поворот»,</a:t>
                      </a:r>
                      <a:r>
                        <a:rPr lang="ru-RU" sz="270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spc="-5" dirty="0" err="1" smtClean="0">
                          <a:latin typeface="+mn-lt"/>
                          <a:cs typeface="Calibri"/>
                        </a:rPr>
                        <a:t>логистическо</a:t>
                      </a: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-</a:t>
                      </a:r>
                      <a:r>
                        <a:rPr lang="ru-RU" sz="2700" spc="-59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dirty="0" smtClean="0">
                          <a:latin typeface="+mn-lt"/>
                          <a:cs typeface="Calibri"/>
                        </a:rPr>
                        <a:t>складские</a:t>
                      </a:r>
                      <a:r>
                        <a:rPr lang="ru-RU" sz="2700" spc="-1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комплексы, ТЛП «Кластер Шереметьево»</a:t>
                      </a:r>
                      <a:endParaRPr sz="2700" dirty="0">
                        <a:latin typeface="Calibri"/>
                        <a:cs typeface="Calibri"/>
                      </a:endParaRPr>
                    </a:p>
                  </a:txBody>
                  <a:tcPr marL="0" marR="0" marT="108000" marB="1080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Узловой</a:t>
                      </a:r>
                      <a:r>
                        <a:rPr lang="ru-RU" sz="2700" spc="-1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транспортный</a:t>
                      </a:r>
                      <a:r>
                        <a:rPr lang="ru-RU" sz="270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статус </a:t>
                      </a:r>
                      <a:r>
                        <a:rPr lang="ru-RU" sz="2700" spc="-600" dirty="0" smtClean="0">
                          <a:latin typeface="+mn-lt"/>
                          <a:cs typeface="Calibri"/>
                        </a:rPr>
                        <a:t>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>
                          <a:latin typeface="+mn-lt"/>
                          <a:cs typeface="Calibri"/>
                        </a:rPr>
                        <a:t>Развитая</a:t>
                      </a:r>
                      <a:r>
                        <a:rPr lang="ru-RU" sz="2700" spc="-15" baseline="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spc="-15" dirty="0" smtClean="0">
                          <a:latin typeface="+mn-lt"/>
                          <a:cs typeface="Calibri"/>
                        </a:rPr>
                        <a:t>т</a:t>
                      </a:r>
                      <a:r>
                        <a:rPr lang="ru-RU" sz="2700" dirty="0" smtClean="0">
                          <a:latin typeface="+mn-lt"/>
                          <a:cs typeface="Calibri"/>
                        </a:rPr>
                        <a:t>орговая</a:t>
                      </a:r>
                      <a:r>
                        <a:rPr lang="ru-RU" sz="2700" spc="-1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dirty="0" smtClean="0">
                          <a:latin typeface="+mn-lt"/>
                          <a:cs typeface="Calibri"/>
                        </a:rPr>
                        <a:t>сеть</a:t>
                      </a:r>
                      <a:br>
                        <a:rPr lang="ru-RU" sz="2700" dirty="0" smtClean="0">
                          <a:latin typeface="+mn-lt"/>
                          <a:cs typeface="Calibri"/>
                        </a:rPr>
                      </a:br>
                      <a:r>
                        <a:rPr lang="ru-RU" sz="2700" dirty="0" smtClean="0">
                          <a:latin typeface="+mn-lt"/>
                          <a:cs typeface="Calibri"/>
                        </a:rPr>
                        <a:t>Строительство Транспортно-логистического</a:t>
                      </a:r>
                      <a:r>
                        <a:rPr lang="ru-RU" sz="2700" baseline="0" dirty="0" smtClean="0">
                          <a:latin typeface="+mn-lt"/>
                          <a:cs typeface="Calibri"/>
                        </a:rPr>
                        <a:t> парка «Кластер Шереметьево»</a:t>
                      </a:r>
                      <a:endParaRPr sz="2700" dirty="0">
                        <a:latin typeface="Calibri"/>
                        <a:cs typeface="Calibri"/>
                      </a:endParaRPr>
                    </a:p>
                  </a:txBody>
                  <a:tcPr marL="0" marR="0" marT="108000" marB="1080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700" dirty="0" smtClean="0">
                          <a:latin typeface="Calibri"/>
                          <a:cs typeface="Calibri"/>
                        </a:rPr>
                        <a:t>3</a:t>
                      </a:r>
                      <a:endParaRPr sz="2700" dirty="0">
                        <a:latin typeface="Calibri"/>
                        <a:cs typeface="Calibri"/>
                      </a:endParaRPr>
                    </a:p>
                  </a:txBody>
                  <a:tcPr marL="0" marR="0" marT="108000" marB="10800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700" spc="-5" noProof="0" dirty="0" smtClean="0">
                          <a:latin typeface="Calibri"/>
                          <a:cs typeface="Calibri"/>
                        </a:rPr>
                        <a:t>Туризм</a:t>
                      </a:r>
                      <a:endParaRPr lang="ru-RU" sz="2700" noProof="0" dirty="0">
                        <a:latin typeface="Calibri"/>
                        <a:cs typeface="Calibri"/>
                      </a:endParaRPr>
                    </a:p>
                  </a:txBody>
                  <a:tcPr marL="0" marR="0" marT="108000" marB="10800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>
                          <a:latin typeface="+mn-lt"/>
                          <a:cs typeface="Calibri"/>
                        </a:rPr>
                        <a:t>Бывший</a:t>
                      </a:r>
                      <a:r>
                        <a:rPr lang="ru-RU" sz="2700" spc="-1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оздоровительный лагерь</a:t>
                      </a:r>
                      <a:endParaRPr sz="2700" dirty="0">
                        <a:latin typeface="Calibri"/>
                        <a:cs typeface="Calibri"/>
                      </a:endParaRPr>
                    </a:p>
                  </a:txBody>
                  <a:tcPr marL="0" marR="0" marT="108000" marB="1080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>
                          <a:latin typeface="+mn-lt"/>
                          <a:cs typeface="Calibri"/>
                        </a:rPr>
                        <a:t>Близость</a:t>
                      </a:r>
                      <a:r>
                        <a:rPr lang="ru-RU" sz="2700" spc="-1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dirty="0" smtClean="0">
                          <a:latin typeface="+mn-lt"/>
                          <a:cs typeface="Calibri"/>
                        </a:rPr>
                        <a:t>к</a:t>
                      </a:r>
                      <a:r>
                        <a:rPr lang="ru-RU" sz="2700" spc="-1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аэропорту,</a:t>
                      </a:r>
                      <a:r>
                        <a:rPr lang="ru-RU" sz="2700" spc="-1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dirty="0" smtClean="0">
                          <a:latin typeface="+mn-lt"/>
                          <a:cs typeface="Calibri"/>
                        </a:rPr>
                        <a:t>станция</a:t>
                      </a:r>
                      <a:r>
                        <a:rPr lang="ru-RU" sz="2700" spc="-1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700" spc="-5" dirty="0" smtClean="0">
                          <a:latin typeface="+mn-lt"/>
                          <a:cs typeface="Calibri"/>
                        </a:rPr>
                        <a:t>МЦД</a:t>
                      </a:r>
                      <a:endParaRPr sz="2700" dirty="0">
                        <a:latin typeface="Calibri"/>
                        <a:cs typeface="Calibri"/>
                      </a:endParaRPr>
                    </a:p>
                  </a:txBody>
                  <a:tcPr marL="0" marR="0" marT="108000" marB="1080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9366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ПЕРСПЕКТИВНЫЕ</a:t>
            </a:r>
            <a:r>
              <a:rPr spc="5" dirty="0"/>
              <a:t> </a:t>
            </a:r>
            <a:r>
              <a:rPr dirty="0"/>
              <a:t>ОТРАСЛИ РАЗВИТИЯ БИЗНЕСА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21104"/>
              </p:ext>
            </p:extLst>
          </p:nvPr>
        </p:nvGraphicFramePr>
        <p:xfrm>
          <a:off x="794593" y="2609850"/>
          <a:ext cx="18553857" cy="7868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1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6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2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2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2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053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7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Суть проекта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Объём инвестиций, тыс. руб.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Создаваемые рабочие места, ед.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начала </a:t>
                      </a: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конца реализации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Регистрация бенефициара (страна, субъект, ГО)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3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"Брик </a:t>
                      </a:r>
                      <a:r>
                        <a:rPr lang="ru-RU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эстейт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Предприятие по производству вибропрессованной продукции (вторая очередь строительства) 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300 000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Россия, Московская область, Лобня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"Компания Металл Профиль"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Строительство цеха холодной прокатки, строительство энергоцентра 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7 000 000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Россия, Московская область, Лобня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"</a:t>
                      </a:r>
                      <a:r>
                        <a:rPr lang="ru-RU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Делер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НФ и БИ"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Завод по производству безалкогольных напитков 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1 600 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Германия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"</a:t>
                      </a:r>
                      <a:r>
                        <a:rPr lang="ru-RU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Промкомплекс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Торгового-развлекательный комплекс "Поворот" 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1 100 000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Россия, Московская область, Лобня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"Зика"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Вторая очередь строительства производственно-складского комплекса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390 000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Швейцария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0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ООО "Альконт"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Завод по производству высокоточных приборов в самолетостроении 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487 000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2017-2023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Россия, Московская область, Лобня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9413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/>
              <a:t>ПЕРЕЧЕНЬ</a:t>
            </a:r>
            <a:r>
              <a:rPr spc="15" smtClean="0"/>
              <a:t> </a:t>
            </a:r>
            <a:r>
              <a:rPr smtClean="0"/>
              <a:t>ПЕРСПЕКТИВНЫХ</a:t>
            </a:r>
            <a:r>
              <a:rPr spc="10" smtClean="0"/>
              <a:t> </a:t>
            </a:r>
            <a:r>
              <a:rPr smtClean="0"/>
              <a:t>ИНВЕСТ.</a:t>
            </a:r>
            <a:r>
              <a:rPr spc="15" smtClean="0"/>
              <a:t> </a:t>
            </a:r>
            <a:r>
              <a:rPr smtClean="0"/>
              <a:t>ПРОЕКТОВ</a:t>
            </a:r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smtClean="0"/>
              <a:pPr marL="38100">
                <a:lnSpc>
                  <a:spcPts val="3554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657529"/>
              </p:ext>
            </p:extLst>
          </p:nvPr>
        </p:nvGraphicFramePr>
        <p:xfrm>
          <a:off x="865645" y="2392799"/>
          <a:ext cx="18740117" cy="1296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6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9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7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7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1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№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127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2000" b="1" spc="-5" dirty="0" err="1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Наименование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127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 err="1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Суть</a:t>
                      </a:r>
                      <a:r>
                        <a:rPr sz="2000" b="1" spc="-4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проекта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127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 err="1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Форма</a:t>
                      </a:r>
                      <a:r>
                        <a:rPr sz="2000" b="1" spc="-3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реализации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127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b="1" spc="-5" dirty="0" err="1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Общий</a:t>
                      </a:r>
                      <a:r>
                        <a:rPr sz="2000" b="1" spc="-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объём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инвестиций,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тыс. руб.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127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2000" b="1" spc="-5" dirty="0" err="1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Обязательства</a:t>
                      </a:r>
                      <a:r>
                        <a:rPr sz="2000" b="1" spc="-3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государства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127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3000" spc="-5" dirty="0">
                          <a:latin typeface="Calibri"/>
                          <a:cs typeface="Calibri"/>
                        </a:rPr>
                        <a:t>Отсутствуют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8694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ПЕРЕЧЕНЬ ПОТЕНЦИАЛЬНЫХ ПРОЕКТОВ</a:t>
            </a:r>
            <a:r>
              <a:rPr spc="5" dirty="0"/>
              <a:t> </a:t>
            </a:r>
            <a:r>
              <a:rPr dirty="0"/>
              <a:t>ГЧП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44466"/>
              </p:ext>
            </p:extLst>
          </p:nvPr>
        </p:nvGraphicFramePr>
        <p:xfrm>
          <a:off x="848187" y="2735648"/>
          <a:ext cx="18754086" cy="4804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1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8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25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158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158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22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Расположение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387350" marR="379730" algn="ctr">
                        <a:lnSpc>
                          <a:spcPct val="101000"/>
                        </a:lnSpc>
                        <a:spcBef>
                          <a:spcPts val="455"/>
                        </a:spcBef>
                      </a:pP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вобо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дн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ая 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площадь, </a:t>
                      </a:r>
                      <a:r>
                        <a:rPr sz="17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га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798195" marR="287655" indent="-503555">
                        <a:lnSpc>
                          <a:spcPts val="2020"/>
                        </a:lnSpc>
                        <a:spcBef>
                          <a:spcPts val="1605"/>
                        </a:spcBef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Свободная</a:t>
                      </a:r>
                      <a:r>
                        <a:rPr sz="17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электрическая </a:t>
                      </a:r>
                      <a:r>
                        <a:rPr sz="1700" b="1" spc="-3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мощность,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МВт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0383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676910" marR="289560" indent="-379730">
                        <a:lnSpc>
                          <a:spcPts val="2020"/>
                        </a:lnSpc>
                        <a:spcBef>
                          <a:spcPts val="1605"/>
                        </a:spcBef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Доступный</a:t>
                      </a:r>
                      <a:r>
                        <a:rPr sz="17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резерв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ГРС, </a:t>
                      </a:r>
                      <a:r>
                        <a:rPr sz="1700" b="1" spc="-3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тыс.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куб.м./час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0383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417830" marR="409575" algn="ctr">
                        <a:lnSpc>
                          <a:spcPct val="101000"/>
                        </a:lnSpc>
                        <a:spcBef>
                          <a:spcPts val="455"/>
                        </a:spcBef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Водоснабжение</a:t>
                      </a:r>
                      <a:r>
                        <a:rPr sz="17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 </a:t>
                      </a:r>
                      <a:r>
                        <a:rPr sz="1700" b="1" spc="-3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водоотведение, </a:t>
                      </a:r>
                      <a:r>
                        <a:rPr sz="17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куб.м./час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Наличие</a:t>
                      </a:r>
                      <a:r>
                        <a:rPr sz="17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ЖД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325755" marR="316865" indent="325755">
                        <a:lnSpc>
                          <a:spcPts val="2020"/>
                        </a:lnSpc>
                        <a:spcBef>
                          <a:spcPts val="1605"/>
                        </a:spcBef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Процент </a:t>
                      </a:r>
                      <a:r>
                        <a:rPr sz="17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за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ол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яе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ости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0383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ИП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Керамика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68910">
                        <a:lnSpc>
                          <a:spcPct val="100299"/>
                        </a:lnSpc>
                        <a:spcBef>
                          <a:spcPts val="439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Го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од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кой 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округ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Лобня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5587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4,3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540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81661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200/10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950" dirty="0">
                        <a:latin typeface="Times New Roman"/>
                        <a:cs typeface="Times New Roman"/>
                      </a:endParaRPr>
                    </a:p>
                    <a:p>
                      <a:pPr marL="78740" marR="73025" indent="80010">
                        <a:lnSpc>
                          <a:spcPts val="2840"/>
                        </a:lnSpc>
                      </a:pPr>
                      <a:r>
                        <a:rPr lang="ru-RU" sz="2400" spc="-5" dirty="0" smtClean="0">
                          <a:latin typeface="Calibri"/>
                          <a:cs typeface="Calibri"/>
                        </a:rPr>
                        <a:t>ТЛП Кластер Шереметьево</a:t>
                      </a:r>
                      <a:r>
                        <a:rPr sz="24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ла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ем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0" marR="0" marT="31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  <a:p>
                      <a:pPr marL="67945" marR="168910">
                        <a:lnSpc>
                          <a:spcPct val="100299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Го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од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кой 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округ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Лобня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5"/>
                        </a:spcBef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47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57834" marR="450215" indent="248285">
                        <a:lnSpc>
                          <a:spcPct val="100299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-/свободные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мощности ПС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40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35/6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кВ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«Лобня»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473709" marR="466725" algn="ctr">
                        <a:lnSpc>
                          <a:spcPts val="284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-/свободные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мощности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ГРС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285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«Сходня»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08915" marR="200660" indent="-1270" algn="ctr">
                        <a:lnSpc>
                          <a:spcPct val="100299"/>
                        </a:lnSpc>
                        <a:spcBef>
                          <a:spcPts val="1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-/свободные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мощности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городских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сетей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92430" marR="384175" algn="ctr">
                        <a:lnSpc>
                          <a:spcPts val="2930"/>
                        </a:lnSpc>
                        <a:spcBef>
                          <a:spcPts val="2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«Л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ий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водоканал»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Нет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9497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ИНДУСТРИАЛЬНЫЕ</a:t>
            </a:r>
            <a:r>
              <a:rPr spc="10" dirty="0"/>
              <a:t> </a:t>
            </a:r>
            <a:r>
              <a:rPr dirty="0"/>
              <a:t>ПАРКИ</a:t>
            </a:r>
            <a:r>
              <a:rPr spc="5" dirty="0"/>
              <a:t> </a:t>
            </a:r>
            <a:r>
              <a:rPr dirty="0"/>
              <a:t>В</a:t>
            </a:r>
            <a:r>
              <a:rPr spc="10" dirty="0"/>
              <a:t> </a:t>
            </a:r>
            <a:r>
              <a:rPr dirty="0"/>
              <a:t>МУНИЦИПАЛИТЕТЕ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965717"/>
              </p:ext>
            </p:extLst>
          </p:nvPr>
        </p:nvGraphicFramePr>
        <p:xfrm>
          <a:off x="865645" y="2735646"/>
          <a:ext cx="18482805" cy="6243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567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10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Кадастровый</a:t>
                      </a:r>
                      <a:r>
                        <a:rPr sz="2000" b="1" spc="-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номер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10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Площадь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га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ВРИ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10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Наличие</a:t>
                      </a:r>
                      <a:r>
                        <a:rPr sz="20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ОКС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endParaRPr lang="ru-RU" sz="2000" b="1" spc="-5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10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водоёмов</a:t>
                      </a:r>
                      <a:r>
                        <a:rPr sz="20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10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участке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000" b="1" spc="10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Собственник</a:t>
                      </a:r>
                      <a:endParaRPr lang="ru-RU" sz="2000" noProof="0" dirty="0">
                        <a:latin typeface="Calibri"/>
                        <a:cs typeface="Calibri"/>
                      </a:endParaRPr>
                    </a:p>
                  </a:txBody>
                  <a:tcPr marL="0" marR="0" marT="381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6364" indent="0" algn="ctr">
                        <a:lnSpc>
                          <a:spcPts val="2020"/>
                        </a:lnSpc>
                        <a:spcBef>
                          <a:spcPts val="0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Кадастровая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стоимость,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endParaRPr lang="ru-RU" sz="2000" b="1" spc="-25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126364" indent="0" algn="ctr">
                        <a:lnSpc>
                          <a:spcPts val="2020"/>
                        </a:lnSpc>
                        <a:spcBef>
                          <a:spcPts val="0"/>
                        </a:spcBef>
                      </a:pPr>
                      <a:r>
                        <a:rPr sz="2000" b="1" spc="10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тыс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 </a:t>
                      </a:r>
                      <a:r>
                        <a:rPr sz="2000" b="1" spc="-3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3970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50:41:0020105:1450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0,33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641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размещения </a:t>
                      </a:r>
                      <a:r>
                        <a:rPr sz="2100" spc="-4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промышленных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объектов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1397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100" spc="-5" noProof="0" dirty="0" smtClean="0">
                          <a:latin typeface="Calibri"/>
                          <a:cs typeface="Calibri"/>
                        </a:rPr>
                        <a:t>нет</a:t>
                      </a:r>
                      <a:endParaRPr lang="ru-RU" sz="2100" noProof="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73125" marR="760730" indent="-104139" algn="ctr">
                        <a:lnSpc>
                          <a:spcPct val="101400"/>
                        </a:lnSpc>
                        <a:spcBef>
                          <a:spcPts val="7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ици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аль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я 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собственность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b="1" dirty="0" smtClean="0">
                          <a:latin typeface="Calibri"/>
                          <a:cs typeface="Calibri"/>
                        </a:rPr>
                        <a:t>8</a:t>
                      </a:r>
                      <a:r>
                        <a:rPr sz="2100" b="1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875,9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5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50:41:0020104:8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0,29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13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размещения </a:t>
                      </a:r>
                      <a:r>
                        <a:rPr sz="2100" spc="-4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промышленных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объектов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100" spc="-5" noProof="0" dirty="0" smtClean="0">
                          <a:latin typeface="+mn-lt"/>
                          <a:cs typeface="Calibri"/>
                        </a:rPr>
                        <a:t>нет</a:t>
                      </a:r>
                      <a:endParaRPr lang="ru-RU" sz="2100" noProof="0" dirty="0">
                        <a:latin typeface="+mn-lt"/>
                        <a:cs typeface="Calibri"/>
                      </a:endParaRPr>
                    </a:p>
                  </a:txBody>
                  <a:tcPr marL="0" marR="0" marT="444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1190" marR="6235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я 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государственная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собственность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1397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b="1" dirty="0" smtClean="0">
                          <a:latin typeface="Calibri"/>
                          <a:cs typeface="Calibri"/>
                        </a:rPr>
                        <a:t>7</a:t>
                      </a:r>
                      <a:r>
                        <a:rPr sz="2100" b="1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924,08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50:41:0030401:1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smtClean="0">
                          <a:latin typeface="Calibri"/>
                          <a:cs typeface="Calibri"/>
                        </a:rPr>
                        <a:t>3,76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19939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ристич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ск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ое  о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лужива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е 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Спорт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1397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100" spc="-5" noProof="0" dirty="0" smtClean="0">
                          <a:latin typeface="Calibri"/>
                          <a:cs typeface="Calibri"/>
                        </a:rPr>
                        <a:t>нет</a:t>
                      </a:r>
                      <a:endParaRPr lang="ru-RU" sz="2100" noProof="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73125" marR="760730" indent="-104139" algn="ctr">
                        <a:lnSpc>
                          <a:spcPct val="101400"/>
                        </a:lnSpc>
                        <a:spcBef>
                          <a:spcPts val="7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ици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аль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я 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собственность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952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b="1" dirty="0" smtClean="0">
                          <a:latin typeface="Calibri"/>
                          <a:cs typeface="Calibri"/>
                        </a:rPr>
                        <a:t>58</a:t>
                      </a:r>
                      <a:r>
                        <a:rPr sz="2100" b="1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883,9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4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50:41:0020105:92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4,95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 marR="120650" indent="-635" algn="ctr">
                        <a:lnSpc>
                          <a:spcPct val="100200"/>
                        </a:lnSpc>
                        <a:spcBef>
                          <a:spcPts val="105"/>
                        </a:spcBef>
                      </a:pPr>
                      <a:r>
                        <a:rPr lang="ru-RU" sz="2100" spc="-5" noProof="0" dirty="0" smtClean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1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5" noProof="0" dirty="0" smtClean="0">
                          <a:latin typeface="Calibri"/>
                          <a:cs typeface="Calibri"/>
                        </a:rPr>
                        <a:t>м</a:t>
                      </a:r>
                      <a:r>
                        <a:rPr lang="ru-RU" sz="2100" noProof="0" dirty="0" smtClean="0">
                          <a:latin typeface="Calibri"/>
                          <a:cs typeface="Calibri"/>
                        </a:rPr>
                        <a:t>н</a:t>
                      </a:r>
                      <a:r>
                        <a:rPr lang="ru-RU" sz="2100" spc="-5" noProof="0" dirty="0" smtClean="0">
                          <a:latin typeface="Calibri"/>
                          <a:cs typeface="Calibri"/>
                        </a:rPr>
                        <a:t>ог</a:t>
                      </a:r>
                      <a:r>
                        <a:rPr lang="ru-RU" sz="2100" noProof="0" dirty="0" smtClean="0">
                          <a:latin typeface="Calibri"/>
                          <a:cs typeface="Calibri"/>
                        </a:rPr>
                        <a:t>оф</a:t>
                      </a:r>
                      <a:r>
                        <a:rPr lang="ru-RU" sz="2100" spc="-5" noProof="0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lang="ru-RU" sz="2100" noProof="0" dirty="0" smtClean="0">
                          <a:latin typeface="Calibri"/>
                          <a:cs typeface="Calibri"/>
                        </a:rPr>
                        <a:t>нк</a:t>
                      </a:r>
                      <a:r>
                        <a:rPr lang="ru-RU" sz="2100" spc="-5" noProof="0" dirty="0" smtClean="0">
                          <a:latin typeface="Calibri"/>
                          <a:cs typeface="Calibri"/>
                        </a:rPr>
                        <a:t>цио</a:t>
                      </a:r>
                      <a:r>
                        <a:rPr lang="ru-RU" sz="2100" noProof="0" dirty="0" smtClean="0">
                          <a:latin typeface="Calibri"/>
                          <a:cs typeface="Calibri"/>
                        </a:rPr>
                        <a:t>н</a:t>
                      </a:r>
                      <a:r>
                        <a:rPr lang="ru-RU" sz="2100" spc="-5" noProof="0" dirty="0" smtClean="0">
                          <a:latin typeface="Calibri"/>
                          <a:cs typeface="Calibri"/>
                        </a:rPr>
                        <a:t>ального</a:t>
                      </a:r>
                      <a:r>
                        <a:rPr sz="21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использования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100" spc="-5" noProof="0" dirty="0" smtClean="0">
                          <a:latin typeface="Calibri"/>
                          <a:cs typeface="Calibri"/>
                        </a:rPr>
                        <a:t>нет</a:t>
                      </a:r>
                      <a:endParaRPr lang="ru-RU" sz="2100" noProof="0" dirty="0"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spc="-5" dirty="0" smtClean="0">
                          <a:latin typeface="Calibri"/>
                          <a:cs typeface="Calibri"/>
                        </a:rPr>
                        <a:t>ООО</a:t>
                      </a:r>
                      <a:r>
                        <a:rPr sz="2100" spc="-3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«Виртген»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b="1" dirty="0" smtClean="0">
                          <a:latin typeface="Calibri"/>
                          <a:cs typeface="Calibri"/>
                        </a:rPr>
                        <a:t>256</a:t>
                      </a:r>
                      <a:r>
                        <a:rPr sz="2100" b="1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397,7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10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5</a:t>
                      </a: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50:41:0020106:7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0,99</a:t>
                      </a: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под размещение объекта рекреационного и оздоровительного назначения</a:t>
                      </a: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нет</a:t>
                      </a: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+mn-lt"/>
                          <a:cs typeface="Calibri"/>
                        </a:rPr>
                        <a:t>Н</a:t>
                      </a:r>
                      <a:r>
                        <a:rPr lang="ru-RU" sz="2100" spc="-10" dirty="0" smtClean="0">
                          <a:latin typeface="+mn-lt"/>
                          <a:cs typeface="Calibri"/>
                        </a:rPr>
                        <a:t>е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р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а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з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г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р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а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н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и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ч</a:t>
                      </a:r>
                      <a:r>
                        <a:rPr lang="ru-RU" sz="2100" spc="-10" dirty="0" smtClean="0">
                          <a:latin typeface="+mn-lt"/>
                          <a:cs typeface="Calibri"/>
                        </a:rPr>
                        <a:t>е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нн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а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я  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государственная 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собственность</a:t>
                      </a: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1" dirty="0" smtClean="0">
                          <a:latin typeface="+mn-lt"/>
                          <a:cs typeface="Times New Roman"/>
                        </a:rPr>
                        <a:t>44 874,7</a:t>
                      </a:r>
                      <a:endParaRPr sz="21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6</a:t>
                      </a: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50:41:0020105:42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4,62</a:t>
                      </a: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Городские леса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нет</a:t>
                      </a: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+mn-lt"/>
                          <a:cs typeface="Calibri"/>
                        </a:rPr>
                        <a:t>Н</a:t>
                      </a:r>
                      <a:r>
                        <a:rPr lang="ru-RU" sz="2100" spc="-10" dirty="0" smtClean="0">
                          <a:latin typeface="+mn-lt"/>
                          <a:cs typeface="Calibri"/>
                        </a:rPr>
                        <a:t>е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р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а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з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г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р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а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н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и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ч</a:t>
                      </a:r>
                      <a:r>
                        <a:rPr lang="ru-RU" sz="2100" spc="-10" dirty="0" smtClean="0">
                          <a:latin typeface="+mn-lt"/>
                          <a:cs typeface="Calibri"/>
                        </a:rPr>
                        <a:t>е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нн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а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я  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государственная 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собственность</a:t>
                      </a: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1" dirty="0" smtClean="0">
                          <a:latin typeface="+mn-lt"/>
                          <a:cs typeface="Times New Roman"/>
                        </a:rPr>
                        <a:t>65,1</a:t>
                      </a:r>
                      <a:endParaRPr sz="21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48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7</a:t>
                      </a: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50:41:0000000:46051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25,8</a:t>
                      </a: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производственная зона, для размещения группы производственно-складских предприятий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нет</a:t>
                      </a: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ООО «Эн </a:t>
                      </a:r>
                      <a:r>
                        <a:rPr lang="ru-RU" sz="2100" dirty="0" err="1" smtClean="0">
                          <a:latin typeface="+mn-lt"/>
                          <a:cs typeface="Times New Roman"/>
                        </a:rPr>
                        <a:t>Уай</a:t>
                      </a: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 Кей </a:t>
                      </a:r>
                      <a:r>
                        <a:rPr lang="ru-RU" sz="2100" dirty="0" err="1" smtClean="0">
                          <a:latin typeface="+mn-lt"/>
                          <a:cs typeface="Times New Roman"/>
                        </a:rPr>
                        <a:t>Ауто</a:t>
                      </a: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2100" dirty="0" err="1" smtClean="0">
                          <a:latin typeface="+mn-lt"/>
                          <a:cs typeface="Times New Roman"/>
                        </a:rPr>
                        <a:t>Лоджистикс</a:t>
                      </a:r>
                      <a:r>
                        <a:rPr lang="ru-RU" sz="2100" dirty="0" smtClean="0">
                          <a:latin typeface="+mn-lt"/>
                          <a:cs typeface="Times New Roman"/>
                        </a:rPr>
                        <a:t> (Рус)»</a:t>
                      </a: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1" dirty="0" smtClean="0">
                          <a:latin typeface="+mn-lt"/>
                          <a:cs typeface="Times New Roman"/>
                        </a:rPr>
                        <a:t>640 605,1</a:t>
                      </a:r>
                      <a:endParaRPr sz="21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7599" y="10398775"/>
            <a:ext cx="14975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На </a:t>
            </a:r>
            <a:r>
              <a:rPr sz="2400" b="1" spc="-5" dirty="0">
                <a:latin typeface="Calibri"/>
                <a:cs typeface="Calibri"/>
              </a:rPr>
              <a:t>территории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городского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округа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Лобня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нет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свободных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земельных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участков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сельскохозяйственного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назначения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5647055" cy="112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ПЕРЕЧЕНЬ</a:t>
            </a:r>
            <a:r>
              <a:rPr spc="-25" dirty="0"/>
              <a:t> </a:t>
            </a:r>
            <a:r>
              <a:rPr dirty="0"/>
              <a:t>ЗУ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ДЛЯ</a:t>
            </a:r>
            <a:r>
              <a:rPr spc="-15" dirty="0"/>
              <a:t> </a:t>
            </a:r>
            <a:r>
              <a:rPr dirty="0"/>
              <a:t>ВОВЛЕЧЕНИЯ</a:t>
            </a:r>
            <a:r>
              <a:rPr spc="-10" dirty="0"/>
              <a:t> </a:t>
            </a:r>
            <a:r>
              <a:rPr dirty="0"/>
              <a:t>В</a:t>
            </a:r>
            <a:r>
              <a:rPr spc="-5" dirty="0"/>
              <a:t> ОБОРОТ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16</a:t>
            </a:fld>
            <a:endParaRPr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0406" y="2326286"/>
            <a:ext cx="9010810" cy="547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811" y="4393631"/>
            <a:ext cx="8619490" cy="18243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7050"/>
              </a:lnSpc>
              <a:spcBef>
                <a:spcPts val="260"/>
              </a:spcBef>
            </a:pPr>
            <a:r>
              <a:rPr sz="5900" b="1" dirty="0">
                <a:solidFill>
                  <a:srgbClr val="002060"/>
                </a:solidFill>
                <a:latin typeface="Calibri"/>
                <a:cs typeface="Calibri"/>
              </a:rPr>
              <a:t>ПЛАН </a:t>
            </a:r>
            <a:r>
              <a:rPr sz="5900" b="1" spc="5" dirty="0">
                <a:solidFill>
                  <a:srgbClr val="002060"/>
                </a:solidFill>
                <a:latin typeface="Calibri"/>
                <a:cs typeface="Calibri"/>
              </a:rPr>
              <a:t>ПО </a:t>
            </a:r>
            <a:r>
              <a:rPr sz="5900" b="1" spc="-5" dirty="0">
                <a:solidFill>
                  <a:srgbClr val="002060"/>
                </a:solidFill>
                <a:latin typeface="Calibri"/>
                <a:cs typeface="Calibri"/>
              </a:rPr>
              <a:t>ПРИВЛЕЧЕНИЮ </a:t>
            </a:r>
            <a:r>
              <a:rPr sz="5900" b="1" dirty="0">
                <a:solidFill>
                  <a:srgbClr val="002060"/>
                </a:solidFill>
                <a:latin typeface="Calibri"/>
                <a:cs typeface="Calibri"/>
              </a:rPr>
              <a:t> НАЛОГОВЫХ</a:t>
            </a:r>
            <a:r>
              <a:rPr sz="5900" b="1" spc="-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5900" b="1" dirty="0">
                <a:solidFill>
                  <a:srgbClr val="002060"/>
                </a:solidFill>
                <a:latin typeface="Calibri"/>
                <a:cs typeface="Calibri"/>
              </a:rPr>
              <a:t>РЕЗИДЕНТОВ</a:t>
            </a:r>
            <a:endParaRPr sz="5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8652" y="2740386"/>
            <a:ext cx="3943350" cy="1143000"/>
          </a:xfrm>
          <a:prstGeom prst="rect">
            <a:avLst/>
          </a:prstGeom>
          <a:solidFill>
            <a:srgbClr val="002060"/>
          </a:solidFill>
          <a:ln w="19046">
            <a:solidFill>
              <a:srgbClr val="385D8A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515"/>
              </a:spcBef>
            </a:pPr>
            <a:r>
              <a:rPr sz="6000" dirty="0">
                <a:solidFill>
                  <a:srgbClr val="FFFFFF"/>
                </a:solidFill>
              </a:rPr>
              <a:t>Блок</a:t>
            </a:r>
            <a:r>
              <a:rPr sz="6000" spc="-35" dirty="0">
                <a:solidFill>
                  <a:srgbClr val="FFFFFF"/>
                </a:solidFill>
              </a:rPr>
              <a:t> </a:t>
            </a:r>
            <a:r>
              <a:rPr sz="6000" dirty="0">
                <a:solidFill>
                  <a:srgbClr val="FFFFFF"/>
                </a:solidFill>
              </a:rPr>
              <a:t>3</a:t>
            </a:r>
            <a:endParaRPr sz="6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022103"/>
              </p:ext>
            </p:extLst>
          </p:nvPr>
        </p:nvGraphicFramePr>
        <p:xfrm>
          <a:off x="865644" y="2678497"/>
          <a:ext cx="18736945" cy="35974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2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78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7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2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Отрасль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Потенциальные</a:t>
                      </a:r>
                      <a:r>
                        <a:rPr sz="1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налоги,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тыс.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Кол-во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рабочих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мест,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ед.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875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97">
                        <a:tabLst>
                          <a:tab pos="246319" algn="l"/>
                        </a:tabLst>
                      </a:pPr>
                      <a:r>
                        <a:rPr lang="ru-RU" sz="2400" spc="-9" dirty="0" smtClean="0">
                          <a:latin typeface="+mn-lt"/>
                          <a:cs typeface="Calibri"/>
                        </a:rPr>
                        <a:t>ООО</a:t>
                      </a:r>
                      <a:r>
                        <a:rPr lang="ru-RU" sz="2400" spc="3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3" dirty="0" smtClean="0">
                          <a:latin typeface="+mn-lt"/>
                          <a:cs typeface="Calibri"/>
                        </a:rPr>
                        <a:t>«</a:t>
                      </a:r>
                      <a:r>
                        <a:rPr lang="ru-RU" sz="2400" dirty="0" smtClean="0">
                          <a:latin typeface="+mn-lt"/>
                          <a:cs typeface="Calibri"/>
                        </a:rPr>
                        <a:t>Триумф»</a:t>
                      </a:r>
                      <a:endParaRPr lang="ru-RU" sz="2400" dirty="0">
                        <a:latin typeface="+mn-lt"/>
                        <a:cs typeface="Calibri"/>
                      </a:endParaRPr>
                    </a:p>
                  </a:txBody>
                  <a:tcPr marL="0" marR="0" marT="19875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97" marR="3079">
                        <a:lnSpc>
                          <a:spcPts val="1721"/>
                        </a:lnSpc>
                      </a:pPr>
                      <a:r>
                        <a:rPr lang="ru-RU" sz="2400" spc="-12" dirty="0" smtClean="0">
                          <a:cs typeface="Calibri"/>
                        </a:rPr>
                        <a:t>Строительство жилых и нежилых зданий</a:t>
                      </a:r>
                      <a:endParaRPr lang="ru-RU" sz="2400" dirty="0">
                        <a:latin typeface="+mn-lt"/>
                        <a:cs typeface="Calibri"/>
                      </a:endParaRPr>
                    </a:p>
                  </a:txBody>
                  <a:tcPr marL="0" marR="0" marT="3238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16 380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9875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150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9875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0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050" dirty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ru-RU" sz="2400" spc="-9" dirty="0" smtClean="0">
                          <a:latin typeface="+mn-lt"/>
                          <a:cs typeface="Calibri"/>
                        </a:rPr>
                        <a:t>ООО</a:t>
                      </a:r>
                      <a:r>
                        <a:rPr lang="ru-RU" sz="2400" spc="3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3" dirty="0" smtClean="0">
                          <a:latin typeface="+mn-lt"/>
                          <a:cs typeface="Calibri"/>
                        </a:rPr>
                        <a:t>«</a:t>
                      </a:r>
                      <a:r>
                        <a:rPr lang="ru-RU" sz="2400" spc="-12" dirty="0" smtClean="0">
                          <a:latin typeface="+mn-lt"/>
                          <a:cs typeface="Calibri"/>
                        </a:rPr>
                        <a:t>ВСК-комфорт</a:t>
                      </a:r>
                      <a:r>
                        <a:rPr lang="ru-RU" sz="2400" dirty="0" smtClean="0">
                          <a:latin typeface="+mn-lt"/>
                          <a:cs typeface="Calibri"/>
                        </a:rPr>
                        <a:t>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ru-RU" sz="2400" spc="-12" dirty="0" smtClean="0">
                          <a:cs typeface="Calibri"/>
                        </a:rPr>
                        <a:t>Управление эксплуатацией жилого фонда за вознаграждение или на договорной основе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ru-RU" sz="2400" baseline="0" dirty="0" smtClean="0">
                          <a:latin typeface="Calibri"/>
                          <a:cs typeface="Calibri"/>
                        </a:rPr>
                        <a:t> 56</a:t>
                      </a:r>
                      <a:r>
                        <a:rPr sz="2400" dirty="0" smtClean="0">
                          <a:latin typeface="Calibri"/>
                          <a:cs typeface="Calibri"/>
                        </a:rPr>
                        <a:t>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20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400" spc="-9" dirty="0" smtClean="0">
                          <a:latin typeface="+mn-lt"/>
                          <a:cs typeface="Calibri"/>
                        </a:rPr>
                        <a:t>ООО</a:t>
                      </a:r>
                      <a:r>
                        <a:rPr lang="ru-RU" sz="2400" spc="3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3" dirty="0" smtClean="0">
                          <a:latin typeface="+mn-lt"/>
                          <a:cs typeface="Calibri"/>
                        </a:rPr>
                        <a:t>«</a:t>
                      </a:r>
                      <a:r>
                        <a:rPr lang="ru-RU" sz="2400" spc="-9" dirty="0" smtClean="0">
                          <a:latin typeface="+mn-lt"/>
                          <a:cs typeface="Calibri"/>
                        </a:rPr>
                        <a:t>СМУ-55</a:t>
                      </a:r>
                      <a:r>
                        <a:rPr lang="ru-RU" sz="2400" dirty="0" smtClean="0">
                          <a:latin typeface="+mn-lt"/>
                          <a:cs typeface="Calibri"/>
                        </a:rPr>
                        <a:t>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400" spc="-12" dirty="0" smtClean="0">
                          <a:cs typeface="Calibri"/>
                        </a:rPr>
                        <a:t>Строительство жилых и нежилых зданий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2 262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29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6862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ПЕРЕЧЕНЬ ЮР. ЛИЦ В ПРОРАБОТКЕ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376614"/>
              </p:ext>
            </p:extLst>
          </p:nvPr>
        </p:nvGraphicFramePr>
        <p:xfrm>
          <a:off x="865643" y="2526096"/>
          <a:ext cx="17981293" cy="3055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6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8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5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7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ФИО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Комментарий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Потенциальные</a:t>
                      </a:r>
                      <a:r>
                        <a:rPr sz="1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налоги,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тыс.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3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2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2400" dirty="0" smtClean="0">
                          <a:latin typeface="Calibri"/>
                          <a:cs typeface="Calibri"/>
                        </a:rPr>
                        <a:t>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lang="ru-RU" sz="2400" spc="-12" dirty="0" err="1" smtClean="0">
                          <a:latin typeface="+mn-lt"/>
                          <a:cs typeface="Calibri"/>
                        </a:rPr>
                        <a:t>Дунималова</a:t>
                      </a:r>
                      <a:r>
                        <a:rPr lang="ru-RU" sz="2400" spc="-12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12" dirty="0" err="1" smtClean="0">
                          <a:latin typeface="+mn-lt"/>
                          <a:cs typeface="Calibri"/>
                        </a:rPr>
                        <a:t>Анаида</a:t>
                      </a:r>
                      <a:r>
                        <a:rPr lang="ru-RU" sz="2400" spc="-12" dirty="0" smtClean="0">
                          <a:latin typeface="+mn-lt"/>
                          <a:cs typeface="Calibri"/>
                        </a:rPr>
                        <a:t> Георгиевна</a:t>
                      </a:r>
                      <a:endParaRPr lang="ru-RU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spc="-12" dirty="0" smtClean="0">
                          <a:latin typeface="+mn-lt"/>
                          <a:cs typeface="Calibri"/>
                        </a:rPr>
                        <a:t>Производство прочей мебели</a:t>
                      </a:r>
                      <a:endParaRPr lang="ru-RU" sz="2400" spc="-12" dirty="0">
                        <a:latin typeface="+mn-lt"/>
                        <a:cs typeface="Calibri"/>
                      </a:endParaRPr>
                    </a:p>
                  </a:txBody>
                  <a:tcPr marL="0" marR="0" marT="635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468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 smtClean="0">
                          <a:latin typeface="Calibri"/>
                          <a:cs typeface="Calibri"/>
                        </a:rPr>
                        <a:t>2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73260" algn="l"/>
                        </a:tabLst>
                      </a:pPr>
                      <a:r>
                        <a:rPr lang="ru-RU" sz="2400" spc="-12" dirty="0" smtClean="0">
                          <a:cs typeface="Calibri"/>
                        </a:rPr>
                        <a:t>Степанов Виктор Викторович</a:t>
                      </a:r>
                      <a:endParaRPr lang="ru-RU"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spc="-12" dirty="0" smtClean="0">
                          <a:latin typeface="+mn-lt"/>
                          <a:cs typeface="Calibri"/>
                        </a:rPr>
                        <a:t>Школа развития "Ориентир"</a:t>
                      </a:r>
                      <a:endParaRPr lang="ru-RU" sz="2400" spc="-12" dirty="0">
                        <a:latin typeface="+mn-lt"/>
                        <a:cs typeface="Calibri"/>
                      </a:endParaRPr>
                    </a:p>
                  </a:txBody>
                  <a:tcPr marL="0" marR="0" marT="3175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780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7053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ПЕРЕЧЕНЬ</a:t>
            </a:r>
            <a:r>
              <a:rPr spc="-5" dirty="0"/>
              <a:t> </a:t>
            </a:r>
            <a:r>
              <a:rPr dirty="0"/>
              <a:t>ФИЗ. ЛИЦ В ПРОРАБОТКЕ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811" y="4393631"/>
            <a:ext cx="11871960" cy="92836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900" b="1" spc="-5" dirty="0">
                <a:solidFill>
                  <a:srgbClr val="002060"/>
                </a:solidFill>
                <a:latin typeface="Calibri"/>
                <a:cs typeface="Calibri"/>
              </a:rPr>
              <a:t>ТЕКУЩАЯ</a:t>
            </a:r>
            <a:r>
              <a:rPr sz="59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5900" b="1" spc="-5" dirty="0">
                <a:solidFill>
                  <a:srgbClr val="002060"/>
                </a:solidFill>
                <a:latin typeface="Calibri"/>
                <a:cs typeface="Calibri"/>
              </a:rPr>
              <a:t>СИТУАЦИЯ</a:t>
            </a:r>
            <a:r>
              <a:rPr sz="59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5900" b="1" spc="10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59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5900" b="1" spc="-5" dirty="0">
                <a:solidFill>
                  <a:srgbClr val="002060"/>
                </a:solidFill>
                <a:latin typeface="Calibri"/>
                <a:cs typeface="Calibri"/>
              </a:rPr>
              <a:t>ЭКОНОМИКЕ</a:t>
            </a:r>
            <a:endParaRPr sz="5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8652" y="2740386"/>
            <a:ext cx="3943350" cy="1143000"/>
          </a:xfrm>
          <a:prstGeom prst="rect">
            <a:avLst/>
          </a:prstGeom>
          <a:solidFill>
            <a:srgbClr val="002060"/>
          </a:solidFill>
          <a:ln w="19046">
            <a:solidFill>
              <a:srgbClr val="385D8A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515"/>
              </a:spcBef>
            </a:pPr>
            <a:r>
              <a:rPr sz="6000" dirty="0">
                <a:solidFill>
                  <a:srgbClr val="FFFFFF"/>
                </a:solidFill>
              </a:rPr>
              <a:t>Блок</a:t>
            </a:r>
            <a:r>
              <a:rPr sz="6000" spc="-35" dirty="0">
                <a:solidFill>
                  <a:srgbClr val="FFFFFF"/>
                </a:solidFill>
              </a:rPr>
              <a:t> </a:t>
            </a:r>
            <a:r>
              <a:rPr sz="6000" dirty="0">
                <a:solidFill>
                  <a:srgbClr val="FFFFFF"/>
                </a:solidFill>
              </a:rPr>
              <a:t>1</a:t>
            </a:r>
            <a:endParaRPr sz="6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811" y="4393631"/>
            <a:ext cx="9825355" cy="92836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900" b="1" spc="-5" dirty="0">
                <a:solidFill>
                  <a:srgbClr val="002060"/>
                </a:solidFill>
                <a:latin typeface="Calibri"/>
                <a:cs typeface="Calibri"/>
              </a:rPr>
              <a:t>СОСТОЯНИЕ</a:t>
            </a:r>
            <a:r>
              <a:rPr sz="59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5900" b="1" spc="15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59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5900" b="1" spc="-5" dirty="0">
                <a:solidFill>
                  <a:srgbClr val="002060"/>
                </a:solidFill>
                <a:latin typeface="Calibri"/>
                <a:cs typeface="Calibri"/>
              </a:rPr>
              <a:t>РАЗВИТИЕ</a:t>
            </a:r>
            <a:r>
              <a:rPr sz="59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5900" b="1" spc="-5" dirty="0">
                <a:solidFill>
                  <a:srgbClr val="002060"/>
                </a:solidFill>
                <a:latin typeface="Calibri"/>
                <a:cs typeface="Calibri"/>
              </a:rPr>
              <a:t>МСП</a:t>
            </a:r>
            <a:endParaRPr sz="5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8652" y="2740386"/>
            <a:ext cx="3943350" cy="1143000"/>
          </a:xfrm>
          <a:prstGeom prst="rect">
            <a:avLst/>
          </a:prstGeom>
          <a:solidFill>
            <a:srgbClr val="002060"/>
          </a:solidFill>
          <a:ln w="19046">
            <a:solidFill>
              <a:srgbClr val="385D8A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515"/>
              </a:spcBef>
            </a:pPr>
            <a:r>
              <a:rPr sz="6000" dirty="0">
                <a:solidFill>
                  <a:srgbClr val="FFFFFF"/>
                </a:solidFill>
              </a:rPr>
              <a:t>Блок</a:t>
            </a:r>
            <a:r>
              <a:rPr sz="6000" spc="-35" dirty="0">
                <a:solidFill>
                  <a:srgbClr val="FFFFFF"/>
                </a:solidFill>
              </a:rPr>
              <a:t> </a:t>
            </a:r>
            <a:r>
              <a:rPr sz="6000" dirty="0">
                <a:solidFill>
                  <a:srgbClr val="FFFFFF"/>
                </a:solidFill>
              </a:rPr>
              <a:t>4</a:t>
            </a:r>
            <a:endParaRPr sz="6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407" y="2527059"/>
            <a:ext cx="18736310" cy="2677795"/>
          </a:xfrm>
          <a:custGeom>
            <a:avLst/>
            <a:gdLst/>
            <a:ahLst/>
            <a:cxnLst/>
            <a:rect l="l" t="t" r="r" b="b"/>
            <a:pathLst>
              <a:path w="18736310" h="2677795">
                <a:moveTo>
                  <a:pt x="18736137" y="0"/>
                </a:moveTo>
                <a:lnTo>
                  <a:pt x="0" y="0"/>
                </a:lnTo>
                <a:lnTo>
                  <a:pt x="0" y="2677545"/>
                </a:lnTo>
                <a:lnTo>
                  <a:pt x="18736137" y="2677545"/>
                </a:lnTo>
                <a:lnTo>
                  <a:pt x="1873613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81688" y="2554453"/>
            <a:ext cx="963930" cy="104266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lang="ru-RU" sz="6650" b="1" spc="-980" dirty="0">
                <a:solidFill>
                  <a:srgbClr val="C63865"/>
                </a:solidFill>
                <a:latin typeface="Verdana"/>
                <a:cs typeface="Verdana"/>
              </a:rPr>
              <a:t>3</a:t>
            </a:r>
            <a:r>
              <a:rPr lang="ru-RU" sz="6650" b="1" spc="-990" dirty="0">
                <a:solidFill>
                  <a:srgbClr val="C63865"/>
                </a:solidFill>
                <a:latin typeface="Verdana"/>
                <a:cs typeface="Verdana"/>
              </a:rPr>
              <a:t>1</a:t>
            </a:r>
            <a:endParaRPr sz="665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52174" y="3908694"/>
            <a:ext cx="2534920" cy="75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ts val="286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Кол-во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МСП</a:t>
            </a:r>
            <a:endParaRPr sz="2400" dirty="0">
              <a:latin typeface="Calibri"/>
              <a:cs typeface="Calibri"/>
            </a:endParaRPr>
          </a:p>
          <a:p>
            <a:pPr marR="5080" algn="ctr">
              <a:lnSpc>
                <a:spcPts val="2860"/>
              </a:lnSpc>
            </a:pPr>
            <a:r>
              <a:rPr sz="2400" b="1" dirty="0">
                <a:latin typeface="Calibri"/>
                <a:cs typeface="Calibri"/>
              </a:rPr>
              <a:t>на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10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тыс.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жителей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13780" y="3910732"/>
            <a:ext cx="4140200" cy="0"/>
          </a:xfrm>
          <a:custGeom>
            <a:avLst/>
            <a:gdLst/>
            <a:ahLst/>
            <a:cxnLst/>
            <a:rect l="l" t="t" r="r" b="b"/>
            <a:pathLst>
              <a:path w="4140200">
                <a:moveTo>
                  <a:pt x="0" y="0"/>
                </a:moveTo>
                <a:lnTo>
                  <a:pt x="4139942" y="0"/>
                </a:lnTo>
              </a:path>
            </a:pathLst>
          </a:custGeom>
          <a:ln w="142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59679" y="2918620"/>
            <a:ext cx="1132205" cy="89026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675"/>
              </a:spcBef>
            </a:pPr>
            <a:r>
              <a:rPr sz="2400" spc="25" dirty="0">
                <a:latin typeface="Calibri"/>
                <a:cs typeface="Calibri"/>
              </a:rPr>
              <a:t>м</a:t>
            </a:r>
            <a:r>
              <a:rPr sz="2400" spc="10" dirty="0">
                <a:latin typeface="Calibri"/>
                <a:cs typeface="Calibri"/>
              </a:rPr>
              <a:t>е</a:t>
            </a:r>
            <a:r>
              <a:rPr sz="2400" spc="15" dirty="0">
                <a:latin typeface="Calibri"/>
                <a:cs typeface="Calibri"/>
              </a:rPr>
              <a:t>с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о</a:t>
            </a:r>
          </a:p>
          <a:p>
            <a:pPr>
              <a:lnSpc>
                <a:spcPct val="100000"/>
              </a:lnSpc>
              <a:spcBef>
                <a:spcPts val="590"/>
              </a:spcBef>
            </a:pPr>
            <a:r>
              <a:rPr lang="ru-RU" sz="2300" spc="5" dirty="0" smtClean="0">
                <a:solidFill>
                  <a:srgbClr val="C63865"/>
                </a:solidFill>
                <a:latin typeface="Calibri"/>
                <a:cs typeface="Calibri"/>
              </a:rPr>
              <a:t>436,7</a:t>
            </a:r>
            <a:r>
              <a:rPr sz="2300" spc="105" dirty="0" smtClean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C63865"/>
                </a:solidFill>
                <a:latin typeface="Calibri"/>
                <a:cs typeface="Calibri"/>
              </a:rPr>
              <a:t>ед.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5932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СОСТОЯНИЕ</a:t>
            </a:r>
            <a:r>
              <a:rPr spc="-1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dirty="0"/>
              <a:t>РАЗВИТИЕ</a:t>
            </a:r>
            <a:r>
              <a:rPr spc="-10" dirty="0"/>
              <a:t> </a:t>
            </a:r>
            <a:r>
              <a:rPr dirty="0"/>
              <a:t>МСП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737194" y="2538454"/>
            <a:ext cx="965200" cy="104266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lang="ru-RU" sz="6650" b="1" spc="-980" dirty="0">
                <a:solidFill>
                  <a:srgbClr val="C63865"/>
                </a:solidFill>
                <a:latin typeface="Verdana"/>
                <a:cs typeface="Verdana"/>
              </a:rPr>
              <a:t>21</a:t>
            </a:r>
            <a:endParaRPr sz="6650" dirty="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618255" y="3892694"/>
            <a:ext cx="3267710" cy="112522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R="5080" algn="ctr">
              <a:lnSpc>
                <a:spcPts val="2860"/>
              </a:lnSpc>
              <a:spcBef>
                <a:spcPts val="210"/>
              </a:spcBef>
            </a:pPr>
            <a:r>
              <a:rPr sz="2400" b="1" spc="-15" dirty="0">
                <a:latin typeface="Calibri"/>
                <a:cs typeface="Calibri"/>
              </a:rPr>
              <a:t>Кол-во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вновь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созданных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МСП</a:t>
            </a:r>
            <a:endParaRPr sz="2400" dirty="0">
              <a:latin typeface="Calibri"/>
              <a:cs typeface="Calibri"/>
            </a:endParaRPr>
          </a:p>
          <a:p>
            <a:pPr marR="4445" algn="ctr">
              <a:lnSpc>
                <a:spcPts val="2825"/>
              </a:lnSpc>
            </a:pPr>
            <a:r>
              <a:rPr sz="2400" b="1" dirty="0">
                <a:latin typeface="Calibri"/>
                <a:cs typeface="Calibri"/>
              </a:rPr>
              <a:t>на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10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тыс.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жителей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094263" y="3896447"/>
            <a:ext cx="4050029" cy="0"/>
          </a:xfrm>
          <a:custGeom>
            <a:avLst/>
            <a:gdLst/>
            <a:ahLst/>
            <a:cxnLst/>
            <a:rect l="l" t="t" r="r" b="b"/>
            <a:pathLst>
              <a:path w="4050030">
                <a:moveTo>
                  <a:pt x="0" y="0"/>
                </a:moveTo>
                <a:lnTo>
                  <a:pt x="4049554" y="0"/>
                </a:lnTo>
              </a:path>
            </a:pathLst>
          </a:custGeom>
          <a:ln w="142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831216" y="2907266"/>
            <a:ext cx="1096645" cy="88582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660"/>
              </a:spcBef>
            </a:pPr>
            <a:r>
              <a:rPr sz="2400" spc="25" dirty="0">
                <a:latin typeface="Calibri"/>
                <a:cs typeface="Calibri"/>
              </a:rPr>
              <a:t>м</a:t>
            </a:r>
            <a:r>
              <a:rPr sz="2400" spc="10" dirty="0">
                <a:latin typeface="Calibri"/>
                <a:cs typeface="Calibri"/>
              </a:rPr>
              <a:t>е</a:t>
            </a:r>
            <a:r>
              <a:rPr sz="2400" spc="15" dirty="0">
                <a:latin typeface="Calibri"/>
                <a:cs typeface="Calibri"/>
              </a:rPr>
              <a:t>с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о</a:t>
            </a:r>
          </a:p>
          <a:p>
            <a:pPr>
              <a:lnSpc>
                <a:spcPct val="100000"/>
              </a:lnSpc>
              <a:spcBef>
                <a:spcPts val="565"/>
              </a:spcBef>
            </a:pPr>
            <a:r>
              <a:rPr lang="ru-RU" sz="2300" spc="105" dirty="0" smtClean="0">
                <a:solidFill>
                  <a:srgbClr val="C63865"/>
                </a:solidFill>
                <a:latin typeface="Calibri"/>
                <a:cs typeface="Calibri"/>
              </a:rPr>
              <a:t>86,7</a:t>
            </a:r>
            <a:r>
              <a:rPr sz="2300" spc="105" dirty="0" smtClean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C63865"/>
                </a:solidFill>
                <a:latin typeface="Calibri"/>
                <a:cs typeface="Calibri"/>
              </a:rPr>
              <a:t>ед.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031548" y="2538454"/>
            <a:ext cx="965200" cy="104266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lang="ru-RU" sz="6650" b="1" spc="-980" dirty="0">
                <a:solidFill>
                  <a:srgbClr val="C63865"/>
                </a:solidFill>
                <a:latin typeface="Verdana"/>
                <a:cs typeface="Verdana"/>
              </a:rPr>
              <a:t>22</a:t>
            </a:r>
            <a:endParaRPr sz="665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429844" y="2978439"/>
            <a:ext cx="784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latin typeface="Calibri"/>
                <a:cs typeface="Calibri"/>
              </a:rPr>
              <a:t>м</a:t>
            </a:r>
            <a:r>
              <a:rPr sz="2400" spc="10" dirty="0">
                <a:latin typeface="Calibri"/>
                <a:cs typeface="Calibri"/>
              </a:rPr>
              <a:t>е</a:t>
            </a:r>
            <a:r>
              <a:rPr sz="2400" spc="15" dirty="0">
                <a:latin typeface="Calibri"/>
                <a:cs typeface="Calibri"/>
              </a:rPr>
              <a:t>с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947970" y="3892694"/>
            <a:ext cx="3176905" cy="1125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ctr">
              <a:lnSpc>
                <a:spcPct val="100299"/>
              </a:lnSpc>
              <a:spcBef>
                <a:spcPts val="90"/>
              </a:spcBef>
            </a:pPr>
            <a:r>
              <a:rPr sz="2400" b="1" spc="-5" dirty="0">
                <a:latin typeface="Calibri"/>
                <a:cs typeface="Calibri"/>
              </a:rPr>
              <a:t>объем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фин.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поддержки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МСП в </a:t>
            </a:r>
            <a:r>
              <a:rPr sz="2400" b="1" spc="-10" dirty="0">
                <a:latin typeface="Calibri"/>
                <a:cs typeface="Calibri"/>
              </a:rPr>
              <a:t>рамках </a:t>
            </a:r>
            <a:r>
              <a:rPr sz="2400" b="1" spc="-5" dirty="0">
                <a:latin typeface="Calibri"/>
                <a:cs typeface="Calibri"/>
              </a:rPr>
              <a:t>мун.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программ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lang="ru-RU" sz="2400" b="1" dirty="0" smtClean="0">
                <a:latin typeface="Calibri"/>
                <a:cs typeface="Calibri"/>
              </a:rPr>
              <a:t>на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202</a:t>
            </a:r>
            <a:r>
              <a:rPr lang="ru-RU" sz="2400" b="1" dirty="0">
                <a:latin typeface="Calibri"/>
                <a:cs typeface="Calibri"/>
              </a:rPr>
              <a:t>1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5" dirty="0">
                <a:latin typeface="Calibri"/>
                <a:cs typeface="Calibri"/>
              </a:rPr>
              <a:t>г.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399568" y="3896463"/>
            <a:ext cx="4010025" cy="0"/>
          </a:xfrm>
          <a:custGeom>
            <a:avLst/>
            <a:gdLst/>
            <a:ahLst/>
            <a:cxnLst/>
            <a:rect l="l" t="t" r="r" b="b"/>
            <a:pathLst>
              <a:path w="4010025">
                <a:moveTo>
                  <a:pt x="0" y="0"/>
                </a:moveTo>
                <a:lnTo>
                  <a:pt x="4009936" y="0"/>
                </a:lnTo>
              </a:path>
            </a:pathLst>
          </a:custGeom>
          <a:ln w="142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672374" y="3337666"/>
            <a:ext cx="1640205" cy="379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300" spc="10" dirty="0">
                <a:solidFill>
                  <a:srgbClr val="C63865"/>
                </a:solidFill>
                <a:latin typeface="Calibri"/>
                <a:cs typeface="Calibri"/>
              </a:rPr>
              <a:t>1</a:t>
            </a:r>
            <a:r>
              <a:rPr lang="ru-RU" sz="2300" spc="-30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lang="ru-RU" sz="2300" spc="5" dirty="0">
                <a:solidFill>
                  <a:srgbClr val="C63865"/>
                </a:solidFill>
                <a:latin typeface="Calibri"/>
                <a:cs typeface="Calibri"/>
              </a:rPr>
              <a:t>500</a:t>
            </a:r>
            <a:r>
              <a:rPr lang="ru-RU" sz="2300" spc="-30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lang="ru-RU" sz="2300" spc="5" dirty="0">
                <a:solidFill>
                  <a:srgbClr val="C63865"/>
                </a:solidFill>
                <a:latin typeface="Calibri"/>
                <a:cs typeface="Calibri"/>
              </a:rPr>
              <a:t>000</a:t>
            </a:r>
            <a:r>
              <a:rPr lang="ru-RU" sz="2300" spc="-2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lang="ru-RU" sz="1700" spc="5" dirty="0">
                <a:solidFill>
                  <a:srgbClr val="C63865"/>
                </a:solidFill>
                <a:latin typeface="Calibri"/>
                <a:cs typeface="Calibri"/>
              </a:rPr>
              <a:t>руб.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2533" y="2525886"/>
            <a:ext cx="54761" cy="267036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127840" y="2627594"/>
            <a:ext cx="4826635" cy="2137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3810" algn="ctr">
              <a:lnSpc>
                <a:spcPts val="7955"/>
              </a:lnSpc>
              <a:spcBef>
                <a:spcPts val="120"/>
              </a:spcBef>
            </a:pPr>
            <a:r>
              <a:rPr lang="ru-RU" sz="6650" b="1" spc="-980" dirty="0">
                <a:solidFill>
                  <a:srgbClr val="C63865"/>
                </a:solidFill>
                <a:latin typeface="Verdana"/>
                <a:cs typeface="Verdana"/>
              </a:rPr>
              <a:t>23</a:t>
            </a:r>
            <a:r>
              <a:rPr sz="6650" b="1" spc="-390" dirty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sz="6650" b="1" spc="-275" dirty="0">
                <a:solidFill>
                  <a:srgbClr val="C63865"/>
                </a:solidFill>
                <a:latin typeface="Verdana"/>
                <a:cs typeface="Verdana"/>
              </a:rPr>
              <a:t>м</a:t>
            </a:r>
            <a:r>
              <a:rPr sz="6650" b="1" spc="-25" dirty="0">
                <a:solidFill>
                  <a:srgbClr val="C63865"/>
                </a:solidFill>
                <a:latin typeface="Verdana"/>
                <a:cs typeface="Verdana"/>
              </a:rPr>
              <a:t>есто</a:t>
            </a:r>
            <a:endParaRPr sz="6650" dirty="0">
              <a:latin typeface="Verdana"/>
              <a:cs typeface="Verdana"/>
            </a:endParaRPr>
          </a:p>
          <a:p>
            <a:pPr marR="5080" algn="ctr">
              <a:lnSpc>
                <a:spcPts val="3220"/>
              </a:lnSpc>
              <a:spcBef>
                <a:spcPts val="100"/>
              </a:spcBef>
            </a:pPr>
            <a:r>
              <a:rPr sz="2700" b="1" spc="-5" dirty="0">
                <a:latin typeface="Calibri"/>
                <a:cs typeface="Calibri"/>
              </a:rPr>
              <a:t>рейтинг </a:t>
            </a:r>
            <a:r>
              <a:rPr sz="2700" b="1" spc="-15" dirty="0">
                <a:latin typeface="Calibri"/>
                <a:cs typeface="Calibri"/>
              </a:rPr>
              <a:t>Предпринимательского </a:t>
            </a:r>
            <a:r>
              <a:rPr sz="2700" b="1" spc="-60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климата</a:t>
            </a:r>
            <a:endParaRPr sz="2700" dirty="0">
              <a:latin typeface="Calibri"/>
              <a:cs typeface="Calibri"/>
            </a:endParaRPr>
          </a:p>
          <a:p>
            <a:pPr algn="ctr">
              <a:lnSpc>
                <a:spcPts val="2110"/>
              </a:lnSpc>
            </a:pPr>
            <a:r>
              <a:rPr sz="1800" i="1" spc="-40" dirty="0" smtClean="0">
                <a:latin typeface="Calibri"/>
                <a:cs typeface="Calibri"/>
              </a:rPr>
              <a:t>(</a:t>
            </a:r>
            <a:r>
              <a:rPr lang="ru-RU" sz="1800" i="1" spc="-40" dirty="0" smtClean="0">
                <a:latin typeface="Calibri"/>
                <a:cs typeface="Calibri"/>
              </a:rPr>
              <a:t>н</a:t>
            </a:r>
            <a:r>
              <a:rPr lang="ru-RU" sz="1800" i="1" dirty="0" smtClean="0">
                <a:latin typeface="Calibri"/>
                <a:cs typeface="Calibri"/>
              </a:rPr>
              <a:t>а</a:t>
            </a:r>
            <a:r>
              <a:rPr sz="1800" i="1" spc="-75" dirty="0" smtClean="0">
                <a:latin typeface="Calibri"/>
                <a:cs typeface="Calibri"/>
              </a:rPr>
              <a:t> </a:t>
            </a:r>
            <a:r>
              <a:rPr lang="ru-RU" sz="1800" i="1" spc="-75" dirty="0" smtClean="0">
                <a:latin typeface="Calibri"/>
                <a:cs typeface="Calibri"/>
              </a:rPr>
              <a:t>01</a:t>
            </a:r>
            <a:r>
              <a:rPr lang="ru-RU" i="1" spc="-45" dirty="0" smtClean="0">
                <a:latin typeface="Calibri"/>
                <a:cs typeface="Calibri"/>
              </a:rPr>
              <a:t>.01.2022</a:t>
            </a:r>
            <a:r>
              <a:rPr sz="1800" i="1" dirty="0" smtClean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70406" y="5787097"/>
            <a:ext cx="18712815" cy="5275580"/>
            <a:chOff x="831252" y="6038336"/>
            <a:chExt cx="18712815" cy="5275580"/>
          </a:xfrm>
        </p:grpSpPr>
        <p:sp>
          <p:nvSpPr>
            <p:cNvPr id="22" name="object 22"/>
            <p:cNvSpPr/>
            <p:nvPr/>
          </p:nvSpPr>
          <p:spPr>
            <a:xfrm>
              <a:off x="840765" y="6043107"/>
              <a:ext cx="18693765" cy="5271135"/>
            </a:xfrm>
            <a:custGeom>
              <a:avLst/>
              <a:gdLst/>
              <a:ahLst/>
              <a:cxnLst/>
              <a:rect l="l" t="t" r="r" b="b"/>
              <a:pathLst>
                <a:path w="18693765" h="5271134">
                  <a:moveTo>
                    <a:pt x="1253883" y="3839870"/>
                  </a:moveTo>
                  <a:lnTo>
                    <a:pt x="0" y="3839870"/>
                  </a:lnTo>
                  <a:lnTo>
                    <a:pt x="0" y="5270805"/>
                  </a:lnTo>
                  <a:lnTo>
                    <a:pt x="1253883" y="5270805"/>
                  </a:lnTo>
                  <a:lnTo>
                    <a:pt x="1253883" y="3839870"/>
                  </a:lnTo>
                  <a:close/>
                </a:path>
                <a:path w="18693765" h="5271134">
                  <a:moveTo>
                    <a:pt x="1253883" y="0"/>
                  </a:moveTo>
                  <a:lnTo>
                    <a:pt x="0" y="0"/>
                  </a:lnTo>
                  <a:lnTo>
                    <a:pt x="0" y="2399919"/>
                  </a:lnTo>
                  <a:lnTo>
                    <a:pt x="1253883" y="2399919"/>
                  </a:lnTo>
                  <a:lnTo>
                    <a:pt x="1253883" y="0"/>
                  </a:lnTo>
                  <a:close/>
                </a:path>
                <a:path w="18693765" h="5271134">
                  <a:moveTo>
                    <a:pt x="8354758" y="2399919"/>
                  </a:moveTo>
                  <a:lnTo>
                    <a:pt x="1253883" y="2399919"/>
                  </a:lnTo>
                  <a:lnTo>
                    <a:pt x="1253883" y="3839870"/>
                  </a:lnTo>
                  <a:lnTo>
                    <a:pt x="8354758" y="3839870"/>
                  </a:lnTo>
                  <a:lnTo>
                    <a:pt x="8354758" y="2399919"/>
                  </a:lnTo>
                  <a:close/>
                </a:path>
                <a:path w="18693765" h="5271134">
                  <a:moveTo>
                    <a:pt x="9698761" y="0"/>
                  </a:moveTo>
                  <a:lnTo>
                    <a:pt x="8354758" y="0"/>
                  </a:lnTo>
                  <a:lnTo>
                    <a:pt x="8354758" y="2399919"/>
                  </a:lnTo>
                  <a:lnTo>
                    <a:pt x="9698761" y="2399919"/>
                  </a:lnTo>
                  <a:lnTo>
                    <a:pt x="9698761" y="0"/>
                  </a:lnTo>
                  <a:close/>
                </a:path>
                <a:path w="18693765" h="5271134">
                  <a:moveTo>
                    <a:pt x="9726143" y="3839870"/>
                  </a:moveTo>
                  <a:lnTo>
                    <a:pt x="8354758" y="3839870"/>
                  </a:lnTo>
                  <a:lnTo>
                    <a:pt x="8354758" y="5270805"/>
                  </a:lnTo>
                  <a:lnTo>
                    <a:pt x="9726143" y="5270805"/>
                  </a:lnTo>
                  <a:lnTo>
                    <a:pt x="9726143" y="3839870"/>
                  </a:lnTo>
                  <a:close/>
                </a:path>
                <a:path w="18693765" h="5271134">
                  <a:moveTo>
                    <a:pt x="18693232" y="2399919"/>
                  </a:moveTo>
                  <a:lnTo>
                    <a:pt x="9753524" y="2399919"/>
                  </a:lnTo>
                  <a:lnTo>
                    <a:pt x="9753524" y="3839870"/>
                  </a:lnTo>
                  <a:lnTo>
                    <a:pt x="18693232" y="3839870"/>
                  </a:lnTo>
                  <a:lnTo>
                    <a:pt x="18693232" y="239991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89886" y="6038345"/>
              <a:ext cx="8482330" cy="5275580"/>
            </a:xfrm>
            <a:custGeom>
              <a:avLst/>
              <a:gdLst/>
              <a:ahLst/>
              <a:cxnLst/>
              <a:rect l="l" t="t" r="r" b="b"/>
              <a:pathLst>
                <a:path w="8482330" h="5275580">
                  <a:moveTo>
                    <a:pt x="9525" y="0"/>
                  </a:moveTo>
                  <a:lnTo>
                    <a:pt x="0" y="0"/>
                  </a:lnTo>
                  <a:lnTo>
                    <a:pt x="0" y="5275567"/>
                  </a:lnTo>
                  <a:lnTo>
                    <a:pt x="9525" y="5275567"/>
                  </a:lnTo>
                  <a:lnTo>
                    <a:pt x="9525" y="0"/>
                  </a:lnTo>
                  <a:close/>
                </a:path>
                <a:path w="8482330" h="5275580">
                  <a:moveTo>
                    <a:pt x="7110400" y="0"/>
                  </a:moveTo>
                  <a:lnTo>
                    <a:pt x="7100875" y="0"/>
                  </a:lnTo>
                  <a:lnTo>
                    <a:pt x="7100875" y="5275567"/>
                  </a:lnTo>
                  <a:lnTo>
                    <a:pt x="7110400" y="5275567"/>
                  </a:lnTo>
                  <a:lnTo>
                    <a:pt x="7110400" y="0"/>
                  </a:lnTo>
                  <a:close/>
                </a:path>
                <a:path w="8482330" h="5275580">
                  <a:moveTo>
                    <a:pt x="8481784" y="4690326"/>
                  </a:moveTo>
                  <a:lnTo>
                    <a:pt x="8472259" y="4690326"/>
                  </a:lnTo>
                  <a:lnTo>
                    <a:pt x="8472259" y="5275567"/>
                  </a:lnTo>
                  <a:lnTo>
                    <a:pt x="8481784" y="5275567"/>
                  </a:lnTo>
                  <a:lnTo>
                    <a:pt x="8481784" y="4690326"/>
                  </a:lnTo>
                  <a:close/>
                </a:path>
                <a:path w="8482330" h="5275580">
                  <a:moveTo>
                    <a:pt x="8481784" y="0"/>
                  </a:moveTo>
                  <a:lnTo>
                    <a:pt x="8472259" y="0"/>
                  </a:lnTo>
                  <a:lnTo>
                    <a:pt x="8472259" y="13271"/>
                  </a:lnTo>
                  <a:lnTo>
                    <a:pt x="8481784" y="13271"/>
                  </a:lnTo>
                  <a:lnTo>
                    <a:pt x="8481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5" y="8443020"/>
              <a:ext cx="18703290" cy="1440180"/>
            </a:xfrm>
            <a:custGeom>
              <a:avLst/>
              <a:gdLst/>
              <a:ahLst/>
              <a:cxnLst/>
              <a:rect l="l" t="t" r="r" b="b"/>
              <a:pathLst>
                <a:path w="18703290" h="1440179">
                  <a:moveTo>
                    <a:pt x="0" y="0"/>
                  </a:moveTo>
                  <a:lnTo>
                    <a:pt x="9703523" y="0"/>
                  </a:lnTo>
                </a:path>
                <a:path w="18703290" h="1440179">
                  <a:moveTo>
                    <a:pt x="9758283" y="0"/>
                  </a:moveTo>
                  <a:lnTo>
                    <a:pt x="18702758" y="0"/>
                  </a:lnTo>
                </a:path>
                <a:path w="18703290" h="1440179">
                  <a:moveTo>
                    <a:pt x="0" y="1439952"/>
                  </a:moveTo>
                  <a:lnTo>
                    <a:pt x="9703523" y="1439952"/>
                  </a:lnTo>
                </a:path>
                <a:path w="18703290" h="1440179">
                  <a:moveTo>
                    <a:pt x="9758283" y="1439952"/>
                  </a:moveTo>
                  <a:lnTo>
                    <a:pt x="18702758" y="1439952"/>
                  </a:lnTo>
                </a:path>
              </a:pathLst>
            </a:custGeom>
            <a:ln w="95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6002" y="6038345"/>
              <a:ext cx="18703290" cy="5275580"/>
            </a:xfrm>
            <a:custGeom>
              <a:avLst/>
              <a:gdLst/>
              <a:ahLst/>
              <a:cxnLst/>
              <a:rect l="l" t="t" r="r" b="b"/>
              <a:pathLst>
                <a:path w="18703290" h="5275580">
                  <a:moveTo>
                    <a:pt x="9525" y="0"/>
                  </a:moveTo>
                  <a:lnTo>
                    <a:pt x="0" y="0"/>
                  </a:lnTo>
                  <a:lnTo>
                    <a:pt x="0" y="5275567"/>
                  </a:lnTo>
                  <a:lnTo>
                    <a:pt x="9525" y="5275567"/>
                  </a:lnTo>
                  <a:lnTo>
                    <a:pt x="9525" y="0"/>
                  </a:lnTo>
                  <a:close/>
                </a:path>
                <a:path w="18703290" h="5275580">
                  <a:moveTo>
                    <a:pt x="18702770" y="0"/>
                  </a:moveTo>
                  <a:lnTo>
                    <a:pt x="18693245" y="0"/>
                  </a:lnTo>
                  <a:lnTo>
                    <a:pt x="18693245" y="5275567"/>
                  </a:lnTo>
                  <a:lnTo>
                    <a:pt x="18702770" y="5275567"/>
                  </a:lnTo>
                  <a:lnTo>
                    <a:pt x="187027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6015" y="6043098"/>
              <a:ext cx="18703290" cy="0"/>
            </a:xfrm>
            <a:custGeom>
              <a:avLst/>
              <a:gdLst/>
              <a:ahLst/>
              <a:cxnLst/>
              <a:rect l="l" t="t" r="r" b="b"/>
              <a:pathLst>
                <a:path w="18703290">
                  <a:moveTo>
                    <a:pt x="0" y="0"/>
                  </a:moveTo>
                  <a:lnTo>
                    <a:pt x="18702758" y="0"/>
                  </a:lnTo>
                </a:path>
              </a:pathLst>
            </a:custGeom>
            <a:ln w="95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661942" y="5965880"/>
            <a:ext cx="8351536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600" spc="-35" dirty="0" smtClean="0">
                <a:latin typeface="Calibri"/>
                <a:cs typeface="Calibri"/>
              </a:rPr>
              <a:t>Кол-во</a:t>
            </a:r>
            <a:r>
              <a:rPr sz="3600" spc="-75" dirty="0" smtClean="0">
                <a:latin typeface="Calibri"/>
                <a:cs typeface="Calibri"/>
              </a:rPr>
              <a:t> </a:t>
            </a:r>
            <a:r>
              <a:rPr lang="ru-RU" sz="3600" spc="-35" dirty="0" smtClean="0">
                <a:latin typeface="Calibri"/>
                <a:cs typeface="Calibri"/>
              </a:rPr>
              <a:t>вновь</a:t>
            </a:r>
            <a:r>
              <a:rPr sz="3600" spc="-85" dirty="0" smtClean="0">
                <a:latin typeface="Calibri"/>
                <a:cs typeface="Calibri"/>
              </a:rPr>
              <a:t> </a:t>
            </a:r>
            <a:r>
              <a:rPr lang="ru-RU" sz="3600" spc="-40" dirty="0" smtClean="0">
                <a:latin typeface="Calibri"/>
                <a:cs typeface="Calibri"/>
              </a:rPr>
              <a:t>созданных</a:t>
            </a:r>
            <a:r>
              <a:rPr sz="3600" spc="-80" dirty="0" smtClean="0">
                <a:latin typeface="Calibri"/>
                <a:cs typeface="Calibri"/>
              </a:rPr>
              <a:t> </a:t>
            </a:r>
            <a:r>
              <a:rPr sz="3600" spc="-30" dirty="0" smtClean="0">
                <a:latin typeface="Calibri"/>
                <a:cs typeface="Calibri"/>
              </a:rPr>
              <a:t>МСП</a:t>
            </a:r>
            <a:r>
              <a:rPr sz="3600" spc="-80" dirty="0" smtClean="0">
                <a:latin typeface="Calibri"/>
                <a:cs typeface="Calibri"/>
              </a:rPr>
              <a:t> </a:t>
            </a:r>
            <a:r>
              <a:rPr sz="3600" dirty="0" smtClean="0">
                <a:latin typeface="Calibri"/>
                <a:cs typeface="Calibri"/>
              </a:rPr>
              <a:t>–</a:t>
            </a:r>
            <a:r>
              <a:rPr sz="3600" spc="-85" dirty="0" smtClean="0">
                <a:latin typeface="Calibri"/>
                <a:cs typeface="Calibri"/>
              </a:rPr>
              <a:t> </a:t>
            </a:r>
            <a:r>
              <a:rPr lang="ru-RU" sz="3600" b="1" spc="-585" dirty="0" smtClean="0">
                <a:solidFill>
                  <a:srgbClr val="C63865"/>
                </a:solidFill>
                <a:latin typeface="Verdana"/>
                <a:cs typeface="Verdana"/>
              </a:rPr>
              <a:t>788 </a:t>
            </a:r>
            <a:r>
              <a:rPr lang="ru-RU" sz="2000" b="1" i="1" spc="-295" dirty="0">
                <a:latin typeface="Verdana"/>
                <a:cs typeface="Verdana"/>
              </a:rPr>
              <a:t>(2022)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600" dirty="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61942" y="7099528"/>
            <a:ext cx="14522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C63865"/>
                </a:solidFill>
                <a:latin typeface="Calibri"/>
                <a:cs typeface="Calibri"/>
              </a:rPr>
              <a:t>*</a:t>
            </a:r>
            <a:r>
              <a:rPr sz="1800" b="1" i="1" spc="-80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1800" i="1" spc="-40" dirty="0" err="1">
                <a:latin typeface="Calibri"/>
                <a:cs typeface="Calibri"/>
              </a:rPr>
              <a:t>н</a:t>
            </a:r>
            <a:r>
              <a:rPr sz="1800" i="1" dirty="0" err="1">
                <a:latin typeface="Calibri"/>
                <a:cs typeface="Calibri"/>
              </a:rPr>
              <a:t>а</a:t>
            </a:r>
            <a:r>
              <a:rPr sz="1800" i="1" spc="-75" dirty="0">
                <a:latin typeface="Calibri"/>
                <a:cs typeface="Calibri"/>
              </a:rPr>
              <a:t> </a:t>
            </a:r>
            <a:r>
              <a:rPr lang="ru-RU" sz="1800" i="1" spc="-75" dirty="0" smtClean="0">
                <a:latin typeface="Calibri"/>
                <a:cs typeface="Calibri"/>
              </a:rPr>
              <a:t>01</a:t>
            </a:r>
            <a:r>
              <a:rPr lang="ru-RU" i="1" spc="-45" dirty="0" smtClean="0">
                <a:latin typeface="Calibri"/>
                <a:cs typeface="Calibri"/>
              </a:rPr>
              <a:t>.01</a:t>
            </a:r>
            <a:r>
              <a:rPr sz="1800" i="1" spc="-45" dirty="0" smtClean="0">
                <a:latin typeface="Calibri"/>
                <a:cs typeface="Calibri"/>
              </a:rPr>
              <a:t>.202</a:t>
            </a:r>
            <a:r>
              <a:rPr lang="ru-RU" sz="1800" i="1" spc="-45" dirty="0" smtClean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28942" y="5989052"/>
            <a:ext cx="6680107" cy="3162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latin typeface="Calibri"/>
                <a:cs typeface="Calibri"/>
              </a:rPr>
              <a:t>Кол-во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МСП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b="1" i="1" spc="-585" dirty="0" smtClean="0">
                <a:solidFill>
                  <a:srgbClr val="C63865"/>
                </a:solidFill>
                <a:latin typeface="Verdana"/>
                <a:cs typeface="Verdana"/>
              </a:rPr>
              <a:t>3</a:t>
            </a:r>
            <a:r>
              <a:rPr lang="ru-RU" sz="3600" b="1" i="1" spc="-585" dirty="0" smtClean="0">
                <a:solidFill>
                  <a:srgbClr val="C63865"/>
                </a:solidFill>
                <a:latin typeface="Verdana"/>
                <a:cs typeface="Verdana"/>
              </a:rPr>
              <a:t> 909 </a:t>
            </a:r>
            <a:r>
              <a:rPr lang="ru-RU" sz="2000" b="1" i="1" spc="-295" dirty="0">
                <a:latin typeface="Verdana"/>
                <a:cs typeface="Verdana"/>
              </a:rPr>
              <a:t>(2022)</a:t>
            </a:r>
            <a:endParaRPr sz="2000" b="1" i="1" spc="-295" dirty="0">
              <a:latin typeface="Verdana"/>
              <a:cs typeface="Verdana"/>
            </a:endParaRPr>
          </a:p>
          <a:p>
            <a:pPr marL="13970">
              <a:lnSpc>
                <a:spcPct val="100000"/>
              </a:lnSpc>
              <a:spcBef>
                <a:spcPts val="450"/>
              </a:spcBef>
              <a:tabLst>
                <a:tab pos="4414520" algn="l"/>
              </a:tabLst>
            </a:pPr>
            <a:endParaRPr lang="ru-RU" sz="3600" spc="-35" dirty="0" smtClean="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450"/>
              </a:spcBef>
              <a:tabLst>
                <a:tab pos="4414520" algn="l"/>
              </a:tabLst>
            </a:pPr>
            <a:endParaRPr lang="ru-RU" sz="3600" spc="-35" dirty="0" smtClean="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450"/>
              </a:spcBef>
              <a:tabLst>
                <a:tab pos="4414520" algn="l"/>
              </a:tabLst>
            </a:pPr>
            <a:endParaRPr lang="ru-RU" sz="2400" spc="-35" dirty="0" smtClean="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450"/>
              </a:spcBef>
              <a:tabLst>
                <a:tab pos="4414520" algn="l"/>
              </a:tabLst>
            </a:pPr>
            <a:r>
              <a:rPr lang="ru-RU" sz="3600" spc="-35" dirty="0" smtClean="0">
                <a:latin typeface="Calibri"/>
                <a:cs typeface="Calibri"/>
              </a:rPr>
              <a:t>Ко</a:t>
            </a:r>
            <a:r>
              <a:rPr lang="ru-RU" sz="3600" spc="-40" dirty="0" smtClean="0">
                <a:latin typeface="Calibri"/>
                <a:cs typeface="Calibri"/>
              </a:rPr>
              <a:t>л</a:t>
            </a:r>
            <a:r>
              <a:rPr lang="ru-RU" sz="3600" spc="-35" dirty="0" smtClean="0">
                <a:latin typeface="Calibri"/>
                <a:cs typeface="Calibri"/>
              </a:rPr>
              <a:t>-</a:t>
            </a:r>
            <a:r>
              <a:rPr lang="ru-RU" sz="3600" spc="-40" dirty="0" smtClean="0">
                <a:latin typeface="Calibri"/>
                <a:cs typeface="Calibri"/>
              </a:rPr>
              <a:t>в</a:t>
            </a:r>
            <a:r>
              <a:rPr lang="ru-RU" sz="3600" dirty="0" smtClean="0">
                <a:latin typeface="Calibri"/>
                <a:cs typeface="Calibri"/>
              </a:rPr>
              <a:t>о</a:t>
            </a:r>
            <a:r>
              <a:rPr sz="3600" spc="-70" dirty="0" smtClean="0">
                <a:latin typeface="Calibri"/>
                <a:cs typeface="Calibri"/>
              </a:rPr>
              <a:t> </a:t>
            </a:r>
            <a:r>
              <a:rPr sz="3600" spc="-45" dirty="0">
                <a:latin typeface="Calibri"/>
                <a:cs typeface="Calibri"/>
              </a:rPr>
              <a:t>с</a:t>
            </a:r>
            <a:r>
              <a:rPr sz="3600" spc="-40" dirty="0">
                <a:latin typeface="Calibri"/>
                <a:cs typeface="Calibri"/>
              </a:rPr>
              <a:t>а</a:t>
            </a:r>
            <a:r>
              <a:rPr sz="3600" spc="-35" dirty="0">
                <a:latin typeface="Calibri"/>
                <a:cs typeface="Calibri"/>
              </a:rPr>
              <a:t>мо</a:t>
            </a:r>
            <a:r>
              <a:rPr sz="3600" spc="-45" dirty="0">
                <a:latin typeface="Calibri"/>
                <a:cs typeface="Calibri"/>
              </a:rPr>
              <a:t>з</a:t>
            </a:r>
            <a:r>
              <a:rPr sz="3600" spc="-40" dirty="0">
                <a:latin typeface="Calibri"/>
                <a:cs typeface="Calibri"/>
              </a:rPr>
              <a:t>а</a:t>
            </a:r>
            <a:r>
              <a:rPr sz="3600" spc="-45" dirty="0">
                <a:latin typeface="Calibri"/>
                <a:cs typeface="Calibri"/>
              </a:rPr>
              <a:t>н</a:t>
            </a:r>
            <a:r>
              <a:rPr sz="3600" spc="-40" dirty="0">
                <a:latin typeface="Calibri"/>
                <a:cs typeface="Calibri"/>
              </a:rPr>
              <a:t>я</a:t>
            </a:r>
            <a:r>
              <a:rPr sz="3600" spc="-35" dirty="0">
                <a:latin typeface="Calibri"/>
                <a:cs typeface="Calibri"/>
              </a:rPr>
              <a:t>ты</a:t>
            </a:r>
            <a:r>
              <a:rPr sz="3600" dirty="0">
                <a:latin typeface="Calibri"/>
                <a:cs typeface="Calibri"/>
              </a:rPr>
              <a:t>х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	</a:t>
            </a:r>
            <a:r>
              <a:rPr lang="ru-RU" sz="3600" b="1" i="1" spc="-585" dirty="0" smtClean="0">
                <a:solidFill>
                  <a:srgbClr val="C63865"/>
                </a:solidFill>
                <a:latin typeface="Verdana"/>
                <a:cs typeface="Verdana"/>
              </a:rPr>
              <a:t>4 202</a:t>
            </a:r>
            <a:r>
              <a:rPr sz="3600" b="1" i="1" spc="-305" dirty="0" smtClean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sz="3600" b="1" i="1" spc="-195" dirty="0" err="1">
                <a:solidFill>
                  <a:srgbClr val="C63865"/>
                </a:solidFill>
                <a:latin typeface="Verdana"/>
                <a:cs typeface="Verdana"/>
              </a:rPr>
              <a:t>ед</a:t>
            </a:r>
            <a:r>
              <a:rPr sz="3600" b="1" i="1" spc="-295" dirty="0">
                <a:solidFill>
                  <a:srgbClr val="C63865"/>
                </a:solidFill>
                <a:latin typeface="Verdana"/>
                <a:cs typeface="Verdana"/>
              </a:rPr>
              <a:t>.</a:t>
            </a:r>
            <a:r>
              <a:rPr lang="ru-RU" sz="3600" b="1" i="1" spc="-295" dirty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lang="ru-RU" sz="2000" b="1" i="1" spc="-295" dirty="0">
                <a:latin typeface="Verdana"/>
                <a:cs typeface="Verdana"/>
              </a:rPr>
              <a:t>(</a:t>
            </a:r>
            <a:r>
              <a:rPr lang="ru-RU" sz="2000" b="1" i="1" spc="-295" dirty="0" smtClean="0">
                <a:latin typeface="Verdana"/>
                <a:cs typeface="Verdana"/>
              </a:rPr>
              <a:t>2021)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661942" y="8260057"/>
            <a:ext cx="8911742" cy="11387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latin typeface="Calibri"/>
                <a:cs typeface="Calibri"/>
              </a:rPr>
              <a:t>Кол-во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40" dirty="0">
                <a:latin typeface="Calibri"/>
                <a:cs typeface="Calibri"/>
              </a:rPr>
              <a:t>исключенных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из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реестра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МСП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lang="ru-RU" sz="3600" spc="-35" dirty="0" smtClean="0">
                <a:latin typeface="Calibri"/>
                <a:cs typeface="Calibri"/>
              </a:rPr>
              <a:t>45 </a:t>
            </a:r>
            <a:r>
              <a:rPr lang="ru-RU" sz="2000" spc="-35" dirty="0">
                <a:latin typeface="Calibri"/>
                <a:cs typeface="Calibri"/>
              </a:rPr>
              <a:t>(</a:t>
            </a:r>
            <a:r>
              <a:rPr lang="ru-RU" sz="2000" spc="-35" dirty="0" smtClean="0">
                <a:latin typeface="Calibri"/>
                <a:cs typeface="Calibri"/>
              </a:rPr>
              <a:t>2021)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1800" b="1" i="1" dirty="0">
                <a:solidFill>
                  <a:srgbClr val="C63865"/>
                </a:solidFill>
                <a:latin typeface="Calibri"/>
                <a:cs typeface="Calibri"/>
              </a:rPr>
              <a:t>*</a:t>
            </a:r>
            <a:r>
              <a:rPr sz="1800" b="1" i="1" spc="-80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1800" i="1" spc="-40" dirty="0">
                <a:latin typeface="Calibri"/>
                <a:cs typeface="Calibri"/>
              </a:rPr>
              <a:t>н</a:t>
            </a:r>
            <a:r>
              <a:rPr sz="1800" i="1" dirty="0">
                <a:latin typeface="Calibri"/>
                <a:cs typeface="Calibri"/>
              </a:rPr>
              <a:t>а</a:t>
            </a:r>
            <a:r>
              <a:rPr sz="1800" i="1" spc="-75" dirty="0">
                <a:latin typeface="Calibri"/>
                <a:cs typeface="Calibri"/>
              </a:rPr>
              <a:t> </a:t>
            </a:r>
            <a:r>
              <a:rPr sz="1800" i="1" spc="-45" dirty="0">
                <a:latin typeface="Calibri"/>
                <a:cs typeface="Calibri"/>
              </a:rPr>
              <a:t>01.07.202</a:t>
            </a:r>
            <a:r>
              <a:rPr sz="1800" i="1" dirty="0">
                <a:latin typeface="Calibri"/>
                <a:cs typeface="Calibri"/>
              </a:rPr>
              <a:t>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89674" y="9274033"/>
            <a:ext cx="6987129" cy="92012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800" b="1" i="1" dirty="0">
                <a:solidFill>
                  <a:srgbClr val="C63865"/>
                </a:solidFill>
                <a:latin typeface="Calibri"/>
                <a:cs typeface="Calibri"/>
              </a:rPr>
              <a:t>*</a:t>
            </a:r>
            <a:r>
              <a:rPr sz="1800" b="1" i="1" spc="-80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1800" i="1" spc="-40" dirty="0" err="1">
                <a:latin typeface="Calibri"/>
                <a:cs typeface="Calibri"/>
              </a:rPr>
              <a:t>н</a:t>
            </a:r>
            <a:r>
              <a:rPr sz="1800" i="1" dirty="0" err="1">
                <a:latin typeface="Calibri"/>
                <a:cs typeface="Calibri"/>
              </a:rPr>
              <a:t>а</a:t>
            </a:r>
            <a:r>
              <a:rPr sz="1800" i="1" spc="-75" dirty="0">
                <a:latin typeface="Calibri"/>
                <a:cs typeface="Calibri"/>
              </a:rPr>
              <a:t> </a:t>
            </a:r>
            <a:r>
              <a:rPr sz="1800" i="1" spc="-45" dirty="0" smtClean="0">
                <a:latin typeface="Calibri"/>
                <a:cs typeface="Calibri"/>
              </a:rPr>
              <a:t>01.0</a:t>
            </a:r>
            <a:r>
              <a:rPr lang="ru-RU" sz="1800" i="1" spc="-45" dirty="0" smtClean="0">
                <a:latin typeface="Calibri"/>
                <a:cs typeface="Calibri"/>
              </a:rPr>
              <a:t>1</a:t>
            </a:r>
            <a:r>
              <a:rPr sz="1800" i="1" spc="-45" dirty="0" smtClean="0">
                <a:latin typeface="Calibri"/>
                <a:cs typeface="Calibri"/>
              </a:rPr>
              <a:t>.202</a:t>
            </a:r>
            <a:r>
              <a:rPr lang="ru-RU" sz="1800" i="1" spc="-45" dirty="0" smtClean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  <a:p>
            <a:pPr marL="73025">
              <a:lnSpc>
                <a:spcPct val="100000"/>
              </a:lnSpc>
              <a:spcBef>
                <a:spcPts val="395"/>
              </a:spcBef>
            </a:pPr>
            <a:r>
              <a:rPr sz="3600" spc="-35" dirty="0">
                <a:latin typeface="Calibri"/>
                <a:cs typeface="Calibri"/>
              </a:rPr>
              <a:t>Приро</a:t>
            </a:r>
            <a:r>
              <a:rPr sz="3600" spc="-45" dirty="0">
                <a:latin typeface="Calibri"/>
                <a:cs typeface="Calibri"/>
              </a:rPr>
              <a:t>с</a:t>
            </a:r>
            <a:r>
              <a:rPr sz="3600" dirty="0">
                <a:latin typeface="Calibri"/>
                <a:cs typeface="Calibri"/>
              </a:rPr>
              <a:t>т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40" dirty="0">
                <a:latin typeface="Calibri"/>
                <a:cs typeface="Calibri"/>
              </a:rPr>
              <a:t>МС</a:t>
            </a:r>
            <a:r>
              <a:rPr sz="3600" dirty="0">
                <a:latin typeface="Calibri"/>
                <a:cs typeface="Calibri"/>
              </a:rPr>
              <a:t>П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lang="ru-RU" sz="3600" b="1" spc="-585" dirty="0" smtClean="0">
                <a:solidFill>
                  <a:srgbClr val="C63865"/>
                </a:solidFill>
                <a:latin typeface="Verdana"/>
                <a:cs typeface="Verdana"/>
              </a:rPr>
              <a:t>34,63</a:t>
            </a:r>
            <a:r>
              <a:rPr sz="3600" b="1" spc="-305" dirty="0" smtClean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sz="3600" b="1" spc="-160" dirty="0" err="1">
                <a:solidFill>
                  <a:srgbClr val="C63865"/>
                </a:solidFill>
                <a:latin typeface="Verdana"/>
                <a:cs typeface="Verdana"/>
              </a:rPr>
              <a:t>ед</a:t>
            </a:r>
            <a:r>
              <a:rPr sz="3600" b="1" spc="-295" dirty="0">
                <a:solidFill>
                  <a:srgbClr val="C63865"/>
                </a:solidFill>
                <a:latin typeface="Verdana"/>
                <a:cs typeface="Verdana"/>
              </a:rPr>
              <a:t>.</a:t>
            </a:r>
            <a:r>
              <a:rPr lang="ru-RU" sz="3600" b="1" spc="-295" dirty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lang="ru-RU" sz="2000" b="1" spc="-295" dirty="0">
                <a:latin typeface="Verdana"/>
                <a:cs typeface="Verdana"/>
              </a:rPr>
              <a:t>(</a:t>
            </a:r>
            <a:r>
              <a:rPr lang="ru-RU" sz="2000" b="1" spc="-295" dirty="0" smtClean="0">
                <a:latin typeface="Verdana"/>
                <a:cs typeface="Verdana"/>
              </a:rPr>
              <a:t>2021)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89674" y="10176860"/>
            <a:ext cx="6475167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lang="ru-RU" sz="3600" b="1" i="1" spc="-20" dirty="0" smtClean="0">
                <a:solidFill>
                  <a:srgbClr val="C63865"/>
                </a:solidFill>
                <a:latin typeface="Calibri"/>
                <a:cs typeface="Calibri"/>
              </a:rPr>
              <a:t>18</a:t>
            </a:r>
            <a:r>
              <a:rPr sz="3600" b="1" i="1" spc="-100" dirty="0" smtClean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lang="ru-RU" sz="3600" b="1" i="1" spc="-30" dirty="0" smtClean="0">
                <a:solidFill>
                  <a:srgbClr val="C63865"/>
                </a:solidFill>
                <a:latin typeface="Calibri"/>
                <a:cs typeface="Calibri"/>
              </a:rPr>
              <a:t>место</a:t>
            </a:r>
            <a:r>
              <a:rPr sz="3600" b="1" i="1" spc="-100" dirty="0" smtClean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3600" spc="-30" dirty="0" smtClean="0">
                <a:latin typeface="Calibri"/>
                <a:cs typeface="Calibri"/>
              </a:rPr>
              <a:t>(</a:t>
            </a:r>
            <a:r>
              <a:rPr lang="ru-RU" sz="3600" spc="-30" dirty="0" smtClean="0">
                <a:latin typeface="Calibri"/>
                <a:cs typeface="Calibri"/>
              </a:rPr>
              <a:t>по</a:t>
            </a:r>
            <a:r>
              <a:rPr sz="3600" spc="-95" dirty="0" smtClean="0">
                <a:latin typeface="Calibri"/>
                <a:cs typeface="Calibri"/>
              </a:rPr>
              <a:t> </a:t>
            </a:r>
            <a:r>
              <a:rPr lang="ru-RU" sz="3600" spc="-40" dirty="0" smtClean="0">
                <a:latin typeface="Calibri"/>
                <a:cs typeface="Calibri"/>
              </a:rPr>
              <a:t>методике</a:t>
            </a:r>
            <a:r>
              <a:rPr sz="3600" spc="-40" dirty="0" smtClean="0">
                <a:latin typeface="Calibri"/>
                <a:cs typeface="Calibri"/>
              </a:rPr>
              <a:t>)</a:t>
            </a:r>
            <a:r>
              <a:rPr lang="ru-RU" sz="3600" spc="-40" dirty="0" smtClean="0">
                <a:latin typeface="Calibri"/>
                <a:cs typeface="Calibri"/>
              </a:rPr>
              <a:t> </a:t>
            </a:r>
            <a:r>
              <a:rPr lang="ru-RU" sz="2000" spc="-40" dirty="0">
                <a:latin typeface="Calibri"/>
                <a:cs typeface="Calibri"/>
              </a:rPr>
              <a:t>(</a:t>
            </a:r>
            <a:r>
              <a:rPr lang="ru-RU" sz="2000" spc="-40" dirty="0" smtClean="0">
                <a:latin typeface="Calibri"/>
                <a:cs typeface="Calibri"/>
              </a:rPr>
              <a:t>2021)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i="1" dirty="0">
                <a:solidFill>
                  <a:srgbClr val="C63865"/>
                </a:solidFill>
                <a:latin typeface="Calibri"/>
                <a:cs typeface="Calibri"/>
              </a:rPr>
              <a:t>*</a:t>
            </a:r>
            <a:r>
              <a:rPr sz="1800" b="1" i="1" spc="-80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1800" i="1" spc="-40" dirty="0" err="1">
                <a:latin typeface="Calibri"/>
                <a:cs typeface="Calibri"/>
              </a:rPr>
              <a:t>н</a:t>
            </a:r>
            <a:r>
              <a:rPr sz="1800" i="1" dirty="0" err="1">
                <a:latin typeface="Calibri"/>
                <a:cs typeface="Calibri"/>
              </a:rPr>
              <a:t>а</a:t>
            </a:r>
            <a:r>
              <a:rPr sz="1800" i="1" spc="-75" dirty="0">
                <a:latin typeface="Calibri"/>
                <a:cs typeface="Calibri"/>
              </a:rPr>
              <a:t> </a:t>
            </a:r>
            <a:r>
              <a:rPr sz="1800" i="1" spc="-45" dirty="0" smtClean="0">
                <a:latin typeface="Calibri"/>
                <a:cs typeface="Calibri"/>
              </a:rPr>
              <a:t>01.0</a:t>
            </a:r>
            <a:r>
              <a:rPr lang="ru-RU" sz="1800" i="1" spc="-45" dirty="0" smtClean="0">
                <a:latin typeface="Calibri"/>
                <a:cs typeface="Calibri"/>
              </a:rPr>
              <a:t>1</a:t>
            </a:r>
            <a:r>
              <a:rPr sz="1800" i="1" spc="-45" dirty="0" smtClean="0">
                <a:latin typeface="Calibri"/>
                <a:cs typeface="Calibri"/>
              </a:rPr>
              <a:t>.202</a:t>
            </a:r>
            <a:r>
              <a:rPr lang="ru-RU" i="1" dirty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61942" y="9623735"/>
            <a:ext cx="8651240" cy="14154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65"/>
              </a:spcBef>
              <a:tabLst>
                <a:tab pos="1459865" algn="l"/>
              </a:tabLst>
            </a:pPr>
            <a:r>
              <a:rPr sz="3600" spc="-35" dirty="0">
                <a:latin typeface="Calibri"/>
                <a:cs typeface="Calibri"/>
              </a:rPr>
              <a:t>Объем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налоговых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поступлений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по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субъектам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45" dirty="0">
                <a:latin typeface="Calibri"/>
                <a:cs typeface="Calibri"/>
              </a:rPr>
              <a:t>М</a:t>
            </a:r>
            <a:r>
              <a:rPr sz="3600" spc="-35" dirty="0">
                <a:latin typeface="Calibri"/>
                <a:cs typeface="Calibri"/>
              </a:rPr>
              <a:t>С</a:t>
            </a:r>
            <a:r>
              <a:rPr sz="3600" dirty="0">
                <a:latin typeface="Calibri"/>
                <a:cs typeface="Calibri"/>
              </a:rPr>
              <a:t>П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	</a:t>
            </a:r>
            <a:r>
              <a:rPr sz="3600" b="1" spc="-590" dirty="0">
                <a:solidFill>
                  <a:srgbClr val="C63865"/>
                </a:solidFill>
                <a:latin typeface="Verdana"/>
                <a:cs typeface="Verdana"/>
              </a:rPr>
              <a:t>383</a:t>
            </a:r>
            <a:r>
              <a:rPr sz="3600" b="1" spc="-325" dirty="0">
                <a:solidFill>
                  <a:srgbClr val="C63865"/>
                </a:solidFill>
                <a:latin typeface="Verdana"/>
                <a:cs typeface="Verdana"/>
              </a:rPr>
              <a:t>,</a:t>
            </a:r>
            <a:r>
              <a:rPr sz="3600" b="1" spc="-545" dirty="0">
                <a:solidFill>
                  <a:srgbClr val="C63865"/>
                </a:solidFill>
                <a:latin typeface="Verdana"/>
                <a:cs typeface="Verdana"/>
              </a:rPr>
              <a:t>3</a:t>
            </a:r>
            <a:r>
              <a:rPr sz="3600" b="1" spc="-305" dirty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sz="3600" b="1" spc="-204" dirty="0">
                <a:solidFill>
                  <a:srgbClr val="C63865"/>
                </a:solidFill>
                <a:latin typeface="Verdana"/>
                <a:cs typeface="Verdana"/>
              </a:rPr>
              <a:t>м</a:t>
            </a:r>
            <a:r>
              <a:rPr sz="3600" b="1" spc="-640" dirty="0">
                <a:solidFill>
                  <a:srgbClr val="C63865"/>
                </a:solidFill>
                <a:latin typeface="Verdana"/>
                <a:cs typeface="Verdana"/>
              </a:rPr>
              <a:t>л</a:t>
            </a:r>
            <a:r>
              <a:rPr sz="3600" b="1" spc="-480" dirty="0">
                <a:solidFill>
                  <a:srgbClr val="C63865"/>
                </a:solidFill>
                <a:latin typeface="Verdana"/>
                <a:cs typeface="Verdana"/>
              </a:rPr>
              <a:t>н</a:t>
            </a:r>
            <a:r>
              <a:rPr sz="3600" b="1" spc="-295" dirty="0">
                <a:solidFill>
                  <a:srgbClr val="C63865"/>
                </a:solidFill>
                <a:latin typeface="Verdana"/>
                <a:cs typeface="Verdana"/>
              </a:rPr>
              <a:t>.</a:t>
            </a:r>
            <a:r>
              <a:rPr sz="3600" b="1" spc="-305" dirty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sz="3600" b="1" spc="-180" dirty="0">
                <a:solidFill>
                  <a:srgbClr val="C63865"/>
                </a:solidFill>
                <a:latin typeface="Verdana"/>
                <a:cs typeface="Verdana"/>
              </a:rPr>
              <a:t>р</a:t>
            </a:r>
            <a:r>
              <a:rPr sz="3600" b="1" spc="-290" dirty="0">
                <a:solidFill>
                  <a:srgbClr val="C63865"/>
                </a:solidFill>
                <a:latin typeface="Verdana"/>
                <a:cs typeface="Verdana"/>
              </a:rPr>
              <a:t>у</a:t>
            </a:r>
            <a:r>
              <a:rPr sz="3600" b="1" spc="-210" dirty="0">
                <a:solidFill>
                  <a:srgbClr val="C63865"/>
                </a:solidFill>
                <a:latin typeface="Verdana"/>
                <a:cs typeface="Verdana"/>
              </a:rPr>
              <a:t>б</a:t>
            </a:r>
            <a:r>
              <a:rPr sz="3600" b="1" spc="-295" dirty="0">
                <a:solidFill>
                  <a:srgbClr val="C63865"/>
                </a:solidFill>
                <a:latin typeface="Verdana"/>
                <a:cs typeface="Verdana"/>
              </a:rPr>
              <a:t>.</a:t>
            </a:r>
            <a:endParaRPr sz="3600" dirty="0">
              <a:latin typeface="Verdana"/>
              <a:cs typeface="Verdana"/>
            </a:endParaRPr>
          </a:p>
          <a:p>
            <a:pPr marL="73025">
              <a:lnSpc>
                <a:spcPct val="100000"/>
              </a:lnSpc>
              <a:spcBef>
                <a:spcPts val="105"/>
              </a:spcBef>
            </a:pPr>
            <a:r>
              <a:rPr sz="1800" b="1" i="1" dirty="0">
                <a:solidFill>
                  <a:srgbClr val="C63865"/>
                </a:solidFill>
                <a:latin typeface="Calibri"/>
                <a:cs typeface="Calibri"/>
              </a:rPr>
              <a:t>*</a:t>
            </a:r>
            <a:r>
              <a:rPr sz="1800" b="1" i="1" spc="-80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1800" i="1" spc="-45" dirty="0">
                <a:latin typeface="Calibri"/>
                <a:cs typeface="Calibri"/>
              </a:rPr>
              <a:t>П</a:t>
            </a:r>
            <a:r>
              <a:rPr sz="1800" i="1" dirty="0">
                <a:latin typeface="Calibri"/>
                <a:cs typeface="Calibri"/>
              </a:rPr>
              <a:t>о</a:t>
            </a:r>
            <a:r>
              <a:rPr sz="1800" i="1" spc="-75" dirty="0">
                <a:latin typeface="Calibri"/>
                <a:cs typeface="Calibri"/>
              </a:rPr>
              <a:t> </a:t>
            </a:r>
            <a:r>
              <a:rPr sz="1800" i="1" spc="-35" dirty="0">
                <a:latin typeface="Calibri"/>
                <a:cs typeface="Calibri"/>
              </a:rPr>
              <a:t>и</a:t>
            </a:r>
            <a:r>
              <a:rPr sz="1800" i="1" spc="-40" dirty="0">
                <a:latin typeface="Calibri"/>
                <a:cs typeface="Calibri"/>
              </a:rPr>
              <a:t>т</a:t>
            </a:r>
            <a:r>
              <a:rPr sz="1800" i="1" spc="-35" dirty="0">
                <a:latin typeface="Calibri"/>
                <a:cs typeface="Calibri"/>
              </a:rPr>
              <a:t>о</a:t>
            </a:r>
            <a:r>
              <a:rPr sz="1800" i="1" spc="-40" dirty="0">
                <a:latin typeface="Calibri"/>
                <a:cs typeface="Calibri"/>
              </a:rPr>
              <a:t>г</a:t>
            </a:r>
            <a:r>
              <a:rPr sz="1800" i="1" spc="-35" dirty="0">
                <a:latin typeface="Calibri"/>
                <a:cs typeface="Calibri"/>
              </a:rPr>
              <a:t>а</a:t>
            </a:r>
            <a:r>
              <a:rPr sz="1800" i="1" dirty="0">
                <a:latin typeface="Calibri"/>
                <a:cs typeface="Calibri"/>
              </a:rPr>
              <a:t>м</a:t>
            </a:r>
            <a:r>
              <a:rPr sz="1800" i="1" spc="-80" dirty="0">
                <a:latin typeface="Calibri"/>
                <a:cs typeface="Calibri"/>
              </a:rPr>
              <a:t> </a:t>
            </a:r>
            <a:r>
              <a:rPr sz="1800" i="1" spc="-45" dirty="0">
                <a:latin typeface="Calibri"/>
                <a:cs typeface="Calibri"/>
              </a:rPr>
              <a:t>201</a:t>
            </a:r>
            <a:r>
              <a:rPr sz="1800" i="1" dirty="0">
                <a:latin typeface="Calibri"/>
                <a:cs typeface="Calibri"/>
              </a:rPr>
              <a:t>9</a:t>
            </a:r>
            <a:r>
              <a:rPr sz="1800" i="1" spc="-8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г</a:t>
            </a:r>
            <a:r>
              <a:rPr sz="1800" i="1" spc="-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</a:t>
            </a:r>
            <a:r>
              <a:rPr sz="1800" i="1" spc="-80" dirty="0">
                <a:latin typeface="Calibri"/>
                <a:cs typeface="Calibri"/>
              </a:rPr>
              <a:t> </a:t>
            </a:r>
            <a:r>
              <a:rPr sz="1800" i="1" spc="-40" dirty="0">
                <a:latin typeface="Calibri"/>
                <a:cs typeface="Calibri"/>
              </a:rPr>
              <a:t>К</a:t>
            </a:r>
            <a:r>
              <a:rPr sz="1800" i="1" dirty="0">
                <a:latin typeface="Calibri"/>
                <a:cs typeface="Calibri"/>
              </a:rPr>
              <a:t>Б</a:t>
            </a:r>
            <a:r>
              <a:rPr sz="1800" i="1" spc="-85" dirty="0">
                <a:latin typeface="Calibri"/>
                <a:cs typeface="Calibri"/>
              </a:rPr>
              <a:t> </a:t>
            </a:r>
            <a:r>
              <a:rPr sz="1800" i="1" spc="-35" dirty="0">
                <a:latin typeface="Calibri"/>
                <a:cs typeface="Calibri"/>
              </a:rPr>
              <a:t>О</a:t>
            </a:r>
            <a:r>
              <a:rPr sz="1800" i="1" spc="-40" dirty="0">
                <a:latin typeface="Calibri"/>
                <a:cs typeface="Calibri"/>
              </a:rPr>
              <a:t>М</a:t>
            </a:r>
            <a:r>
              <a:rPr sz="1800" i="1" spc="-45" dirty="0">
                <a:latin typeface="Calibri"/>
                <a:cs typeface="Calibri"/>
              </a:rPr>
              <a:t>СУ</a:t>
            </a:r>
            <a:r>
              <a:rPr sz="1800" i="1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193401" y="5800017"/>
            <a:ext cx="9440051" cy="4677402"/>
            <a:chOff x="1154247" y="6051256"/>
            <a:chExt cx="9440051" cy="4677402"/>
          </a:xfrm>
        </p:grpSpPr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2669" y="6051256"/>
              <a:ext cx="54761" cy="467740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39538" y="6051617"/>
              <a:ext cx="54760" cy="467704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025" y="10036986"/>
              <a:ext cx="687977" cy="68797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4247" y="6664923"/>
              <a:ext cx="687977" cy="68797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65399" y="6664923"/>
              <a:ext cx="687977" cy="68797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67043" y="10036986"/>
              <a:ext cx="687977" cy="68797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7063" y="8585999"/>
              <a:ext cx="687977" cy="68797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65399" y="8569435"/>
              <a:ext cx="687977" cy="687977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19589750" y="10771706"/>
            <a:ext cx="4114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D1335D"/>
                </a:solidFill>
                <a:latin typeface="Calibri"/>
                <a:cs typeface="Calibri"/>
              </a:rPr>
              <a:t>22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562" y="1123262"/>
            <a:ext cx="16831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ИНФРАСТРУКТУРА</a:t>
            </a:r>
            <a:r>
              <a:rPr spc="15" dirty="0"/>
              <a:t> </a:t>
            </a:r>
            <a:r>
              <a:rPr dirty="0"/>
              <a:t>И</a:t>
            </a:r>
            <a:r>
              <a:rPr spc="20" dirty="0"/>
              <a:t> </a:t>
            </a:r>
            <a:r>
              <a:rPr dirty="0"/>
              <a:t>МЕРЫ</a:t>
            </a:r>
            <a:r>
              <a:rPr spc="25" dirty="0"/>
              <a:t> </a:t>
            </a:r>
            <a:r>
              <a:rPr dirty="0"/>
              <a:t>ПОДДЕРЖКИ</a:t>
            </a:r>
            <a:r>
              <a:rPr spc="20" dirty="0"/>
              <a:t> </a:t>
            </a:r>
            <a:r>
              <a:rPr dirty="0"/>
              <a:t>МСП</a:t>
            </a:r>
            <a:r>
              <a:rPr spc="20" dirty="0"/>
              <a:t> </a:t>
            </a:r>
            <a:r>
              <a:rPr dirty="0"/>
              <a:t>РЕАЛИЗОВАННЫЕ</a:t>
            </a:r>
            <a:r>
              <a:rPr spc="25" dirty="0"/>
              <a:t> </a:t>
            </a:r>
            <a:r>
              <a:rPr dirty="0"/>
              <a:t>В</a:t>
            </a:r>
            <a:r>
              <a:rPr spc="20" dirty="0"/>
              <a:t> </a:t>
            </a:r>
            <a:r>
              <a:rPr dirty="0"/>
              <a:t>МУНИЦИПАЛИТЕТЕ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605186"/>
              </p:ext>
            </p:extLst>
          </p:nvPr>
        </p:nvGraphicFramePr>
        <p:xfrm>
          <a:off x="861894" y="2686050"/>
          <a:ext cx="18554065" cy="2694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0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8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0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инфраструктуры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Тип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организации инфраструктуры*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Виды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оказываемых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услуг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7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25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Лобненская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торгово-промышленная палата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Общественная</a:t>
                      </a:r>
                      <a:r>
                        <a:rPr sz="2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палата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948055">
                        <a:lnSpc>
                          <a:spcPts val="2470"/>
                        </a:lnSpc>
                        <a:spcBef>
                          <a:spcPts val="11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Информационно-консультационные услуги,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экспертиза,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сертификация,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оценка,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поддержка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  <a:p>
                      <a:pPr marL="6985" marR="583565">
                        <a:lnSpc>
                          <a:spcPts val="2560"/>
                        </a:lnSpc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внешнеэкономической деятельности,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консалтинг, </a:t>
                      </a:r>
                      <a:r>
                        <a:rPr sz="2100" spc="-4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юридические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услуги,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маркетинг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реклама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36194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Общественная</a:t>
                      </a:r>
                      <a:r>
                        <a:rPr sz="2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приёмная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государственная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952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соответствии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 регламентом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952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lang="ru-RU" sz="1800" dirty="0" smtClean="0">
                          <a:latin typeface="Calibri"/>
                          <a:cs typeface="Calibri"/>
                        </a:rPr>
                        <a:t>3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194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Центр услуг «Мой бизнес»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государственная</a:t>
                      </a:r>
                      <a:endParaRPr lang="ru-RU" sz="2100" dirty="0" smtClean="0">
                        <a:latin typeface="+mn-lt"/>
                        <a:cs typeface="Calibri"/>
                      </a:endParaRPr>
                    </a:p>
                  </a:txBody>
                  <a:tcPr marL="0" marR="0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Информационно-консультационные услуги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22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19102" y="10706947"/>
            <a:ext cx="672592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Calibri"/>
                <a:cs typeface="Calibri"/>
              </a:rPr>
              <a:t>*Определяется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соответствии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приказом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Минэкономразвития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России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от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25.03.2015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№167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7557" y="2028756"/>
            <a:ext cx="2910205" cy="425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10" dirty="0">
                <a:latin typeface="Calibri"/>
                <a:cs typeface="Calibri"/>
              </a:rPr>
              <a:t>1.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ИНФРАСТРУКТУРА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7557" y="6270902"/>
            <a:ext cx="3159760" cy="425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10" dirty="0">
                <a:latin typeface="Calibri"/>
                <a:cs typeface="Calibri"/>
              </a:rPr>
              <a:t>2.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МЕРЫ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ПОДДЕРЖКИ</a:t>
            </a:r>
            <a:endParaRPr sz="26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301974"/>
              </p:ext>
            </p:extLst>
          </p:nvPr>
        </p:nvGraphicFramePr>
        <p:xfrm>
          <a:off x="858471" y="6912947"/>
          <a:ext cx="18554063" cy="1882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4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0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89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меры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поддержки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Кол-во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получателей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Объем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средств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Поручительства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гарантийного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фонда МО  (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2010-202</a:t>
                      </a:r>
                      <a:r>
                        <a:rPr lang="ru-RU" sz="1800" spc="-5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5" dirty="0" err="1" smtClean="0">
                          <a:latin typeface="Calibri"/>
                          <a:cs typeface="Calibri"/>
                        </a:rPr>
                        <a:t>гг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75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субъект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МСП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75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20,0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млн.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руб.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Микрозаймы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Фонда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микрофинансирования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МО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2014-202</a:t>
                      </a:r>
                      <a:r>
                        <a:rPr lang="ru-RU" sz="1800" spc="-5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5" dirty="0" err="1" smtClean="0">
                          <a:latin typeface="Calibri"/>
                          <a:cs typeface="Calibri"/>
                        </a:rPr>
                        <a:t>гг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ts val="2505"/>
                        </a:lnSpc>
                        <a:spcBef>
                          <a:spcPts val="4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2100" spc="-3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5" noProof="0" dirty="0" smtClean="0">
                          <a:latin typeface="Calibri"/>
                          <a:cs typeface="Calibri"/>
                        </a:rPr>
                        <a:t>заёмщиков</a:t>
                      </a:r>
                      <a:endParaRPr lang="ru-RU" sz="2100" noProof="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5"/>
                        </a:lnSpc>
                        <a:spcBef>
                          <a:spcPts val="4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32,4</a:t>
                      </a:r>
                      <a:r>
                        <a:rPr sz="21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млн.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руб.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Региональные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субсидии для субъектов МСП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2014-20</a:t>
                      </a:r>
                      <a:r>
                        <a:rPr lang="ru-RU" sz="1800" spc="-5" dirty="0" smtClean="0">
                          <a:latin typeface="Calibri"/>
                          <a:cs typeface="Calibri"/>
                        </a:rPr>
                        <a:t>21</a:t>
                      </a:r>
                      <a:r>
                        <a:rPr sz="1800" spc="-5" dirty="0" err="1" smtClean="0">
                          <a:latin typeface="Calibri"/>
                          <a:cs typeface="Calibri"/>
                        </a:rPr>
                        <a:t>гг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75"/>
                        </a:lnSpc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МСП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75"/>
                        </a:lnSpc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,5</a:t>
                      </a:r>
                      <a:r>
                        <a:rPr sz="21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млн.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руб.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Муниципальные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субсидии для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субъектов МСП (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2015-20</a:t>
                      </a:r>
                      <a:r>
                        <a:rPr lang="ru-RU" sz="1800" spc="-5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1гг</a:t>
                      </a:r>
                      <a:r>
                        <a:rPr lang="ru-RU" sz="1800" spc="-5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75"/>
                        </a:lnSpc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21</a:t>
                      </a:r>
                      <a:r>
                        <a:rPr sz="2100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sz="21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МСП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75"/>
                        </a:lnSpc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12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,2</a:t>
                      </a:r>
                      <a:r>
                        <a:rPr sz="21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млн.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руб.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7062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</a:t>
            </a:r>
            <a:r>
              <a:rPr spc="-10" dirty="0"/>
              <a:t> </a:t>
            </a:r>
            <a:r>
              <a:rPr dirty="0"/>
              <a:t>ПОЛУЧАТЕЛЯ</a:t>
            </a:r>
            <a:r>
              <a:rPr spc="-5" dirty="0"/>
              <a:t> </a:t>
            </a:r>
            <a:r>
              <a:rPr dirty="0"/>
              <a:t>ПОДДЕРЖКИ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70394" y="2300773"/>
            <a:ext cx="13182600" cy="1165860"/>
          </a:xfrm>
          <a:custGeom>
            <a:avLst/>
            <a:gdLst/>
            <a:ahLst/>
            <a:cxnLst/>
            <a:rect l="l" t="t" r="r" b="b"/>
            <a:pathLst>
              <a:path w="13182600" h="1165860">
                <a:moveTo>
                  <a:pt x="13182118" y="0"/>
                </a:moveTo>
                <a:lnTo>
                  <a:pt x="4325264" y="0"/>
                </a:lnTo>
                <a:lnTo>
                  <a:pt x="0" y="0"/>
                </a:lnTo>
                <a:lnTo>
                  <a:pt x="0" y="1165669"/>
                </a:lnTo>
                <a:lnTo>
                  <a:pt x="4325264" y="1165669"/>
                </a:lnTo>
                <a:lnTo>
                  <a:pt x="13182118" y="1165669"/>
                </a:lnTo>
                <a:lnTo>
                  <a:pt x="13182118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0394" y="5586276"/>
            <a:ext cx="13182600" cy="706755"/>
          </a:xfrm>
          <a:custGeom>
            <a:avLst/>
            <a:gdLst/>
            <a:ahLst/>
            <a:cxnLst/>
            <a:rect l="l" t="t" r="r" b="b"/>
            <a:pathLst>
              <a:path w="13182600" h="706754">
                <a:moveTo>
                  <a:pt x="13182118" y="0"/>
                </a:moveTo>
                <a:lnTo>
                  <a:pt x="4325264" y="0"/>
                </a:lnTo>
                <a:lnTo>
                  <a:pt x="0" y="0"/>
                </a:lnTo>
                <a:lnTo>
                  <a:pt x="0" y="706615"/>
                </a:lnTo>
                <a:lnTo>
                  <a:pt x="4325264" y="706615"/>
                </a:lnTo>
                <a:lnTo>
                  <a:pt x="13182118" y="706615"/>
                </a:lnTo>
                <a:lnTo>
                  <a:pt x="13182118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8975" y="2304176"/>
            <a:ext cx="3785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Наименование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организации: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4231" y="2304176"/>
            <a:ext cx="29794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C63865"/>
                </a:solidFill>
                <a:latin typeface="Calibri"/>
                <a:cs typeface="Calibri"/>
              </a:rPr>
              <a:t>ОО</a:t>
            </a:r>
            <a:r>
              <a:rPr sz="2400" b="1" dirty="0">
                <a:solidFill>
                  <a:srgbClr val="C63865"/>
                </a:solidFill>
                <a:latin typeface="Calibri"/>
                <a:cs typeface="Calibri"/>
              </a:rPr>
              <a:t>О</a:t>
            </a:r>
            <a:r>
              <a:rPr sz="2400" b="1" spc="-7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65" dirty="0" smtClean="0">
                <a:solidFill>
                  <a:srgbClr val="C63865"/>
                </a:solidFill>
                <a:latin typeface="Calibri"/>
                <a:cs typeface="Calibri"/>
              </a:rPr>
              <a:t>З</a:t>
            </a:r>
            <a:r>
              <a:rPr sz="2400" b="1" spc="-40" dirty="0" smtClean="0">
                <a:solidFill>
                  <a:srgbClr val="C63865"/>
                </a:solidFill>
                <a:latin typeface="Calibri"/>
                <a:cs typeface="Calibri"/>
              </a:rPr>
              <a:t>Т</a:t>
            </a:r>
            <a:r>
              <a:rPr sz="2400" b="1" dirty="0" smtClean="0">
                <a:solidFill>
                  <a:srgbClr val="C63865"/>
                </a:solidFill>
                <a:latin typeface="Calibri"/>
                <a:cs typeface="Calibri"/>
              </a:rPr>
              <a:t>И</a:t>
            </a:r>
            <a:r>
              <a:rPr sz="2400" b="1" spc="-75" dirty="0" smtClean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lang="ru-RU" sz="2400" b="1" spc="-75" dirty="0" smtClean="0">
                <a:solidFill>
                  <a:srgbClr val="C63865"/>
                </a:solidFill>
                <a:latin typeface="Calibri"/>
                <a:cs typeface="Calibri"/>
              </a:rPr>
              <a:t>"</a:t>
            </a:r>
            <a:r>
              <a:rPr sz="2400" b="1" spc="-40" dirty="0" err="1" smtClean="0">
                <a:solidFill>
                  <a:srgbClr val="C63865"/>
                </a:solidFill>
                <a:latin typeface="Calibri"/>
                <a:cs typeface="Calibri"/>
              </a:rPr>
              <a:t>М</a:t>
            </a:r>
            <a:r>
              <a:rPr sz="2400" b="1" spc="-45" dirty="0" err="1" smtClean="0">
                <a:solidFill>
                  <a:srgbClr val="C63865"/>
                </a:solidFill>
                <a:latin typeface="Calibri"/>
                <a:cs typeface="Calibri"/>
              </a:rPr>
              <a:t>е</a:t>
            </a:r>
            <a:r>
              <a:rPr sz="2400" b="1" spc="-35" dirty="0" err="1" smtClean="0">
                <a:solidFill>
                  <a:srgbClr val="C63865"/>
                </a:solidFill>
                <a:latin typeface="Calibri"/>
                <a:cs typeface="Calibri"/>
              </a:rPr>
              <a:t>т</a:t>
            </a:r>
            <a:r>
              <a:rPr sz="2400" b="1" spc="-45" dirty="0" err="1" smtClean="0">
                <a:solidFill>
                  <a:srgbClr val="C63865"/>
                </a:solidFill>
                <a:latin typeface="Calibri"/>
                <a:cs typeface="Calibri"/>
              </a:rPr>
              <a:t>а</a:t>
            </a:r>
            <a:r>
              <a:rPr sz="2400" b="1" spc="-35" dirty="0" err="1" smtClean="0">
                <a:solidFill>
                  <a:srgbClr val="C63865"/>
                </a:solidFill>
                <a:latin typeface="Calibri"/>
                <a:cs typeface="Calibri"/>
              </a:rPr>
              <a:t>ллп</a:t>
            </a:r>
            <a:r>
              <a:rPr sz="2400" b="1" spc="-45" dirty="0" err="1" smtClean="0">
                <a:solidFill>
                  <a:srgbClr val="C63865"/>
                </a:solidFill>
                <a:latin typeface="Calibri"/>
                <a:cs typeface="Calibri"/>
              </a:rPr>
              <a:t>а</a:t>
            </a:r>
            <a:r>
              <a:rPr sz="2400" b="1" spc="-35" dirty="0" err="1" smtClean="0">
                <a:solidFill>
                  <a:srgbClr val="C63865"/>
                </a:solidFill>
                <a:latin typeface="Calibri"/>
                <a:cs typeface="Calibri"/>
              </a:rPr>
              <a:t>к</a:t>
            </a:r>
            <a:r>
              <a:rPr sz="2400" b="1" dirty="0">
                <a:solidFill>
                  <a:srgbClr val="C63865"/>
                </a:solidFill>
                <a:latin typeface="Calibri"/>
                <a:cs typeface="Calibri"/>
              </a:rPr>
              <a:t>»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6275" y="2967011"/>
            <a:ext cx="10343515" cy="8940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337685">
              <a:lnSpc>
                <a:spcPct val="100000"/>
              </a:lnSpc>
              <a:spcBef>
                <a:spcPts val="640"/>
              </a:spcBef>
            </a:pPr>
            <a:r>
              <a:rPr sz="2400" b="1" spc="-30" dirty="0">
                <a:solidFill>
                  <a:srgbClr val="C63865"/>
                </a:solidFill>
                <a:latin typeface="Calibri"/>
                <a:cs typeface="Calibri"/>
              </a:rPr>
              <a:t>ФИО</a:t>
            </a:r>
            <a:r>
              <a:rPr sz="2400" b="1" spc="-8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C63865"/>
                </a:solidFill>
                <a:latin typeface="Calibri"/>
                <a:cs typeface="Calibri"/>
              </a:rPr>
              <a:t>руководителя:</a:t>
            </a:r>
            <a:r>
              <a:rPr sz="2400" b="1" spc="-7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C63865"/>
                </a:solidFill>
                <a:latin typeface="Calibri"/>
                <a:cs typeface="Calibri"/>
              </a:rPr>
              <a:t>Оганесян</a:t>
            </a:r>
            <a:r>
              <a:rPr sz="2400" b="1" spc="434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63865"/>
                </a:solidFill>
                <a:latin typeface="Calibri"/>
                <a:cs typeface="Calibri"/>
              </a:rPr>
              <a:t>Айк</a:t>
            </a:r>
            <a:r>
              <a:rPr sz="2400" b="1" spc="42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C63865"/>
                </a:solidFill>
                <a:latin typeface="Calibri"/>
                <a:cs typeface="Calibri"/>
              </a:rPr>
              <a:t>Маратович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4337685" algn="l"/>
              </a:tabLst>
            </a:pPr>
            <a:r>
              <a:rPr sz="2400" spc="-5" dirty="0">
                <a:latin typeface="Calibri"/>
                <a:cs typeface="Calibri"/>
              </a:rPr>
              <a:t>Сфера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деятельности:	</a:t>
            </a:r>
            <a:r>
              <a:rPr sz="2400" b="1" spc="-45" dirty="0">
                <a:solidFill>
                  <a:srgbClr val="C63865"/>
                </a:solidFill>
                <a:latin typeface="Calibri"/>
                <a:cs typeface="Calibri"/>
              </a:rPr>
              <a:t>Производство</a:t>
            </a:r>
            <a:r>
              <a:rPr sz="2400" b="1" spc="-80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C63865"/>
                </a:solidFill>
                <a:latin typeface="Calibri"/>
                <a:cs typeface="Calibri"/>
              </a:rPr>
              <a:t>металлической</a:t>
            </a:r>
            <a:r>
              <a:rPr sz="2400" b="1" spc="-7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C63865"/>
                </a:solidFill>
                <a:latin typeface="Calibri"/>
                <a:cs typeface="Calibri"/>
              </a:rPr>
              <a:t>тары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0406" y="4173053"/>
            <a:ext cx="13182600" cy="706755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1524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20"/>
              </a:spcBef>
              <a:tabLst>
                <a:tab pos="4393565" algn="l"/>
              </a:tabLst>
            </a:pPr>
            <a:r>
              <a:rPr sz="2400" spc="-5" dirty="0">
                <a:latin typeface="Calibri"/>
                <a:cs typeface="Calibri"/>
              </a:rPr>
              <a:t>Дата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основания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организации:	</a:t>
            </a:r>
            <a:r>
              <a:rPr sz="2400" b="1" spc="-30" dirty="0">
                <a:solidFill>
                  <a:srgbClr val="C63865"/>
                </a:solidFill>
                <a:latin typeface="Calibri"/>
                <a:cs typeface="Calibri"/>
              </a:rPr>
              <a:t>2013</a:t>
            </a:r>
            <a:r>
              <a:rPr sz="2400" b="1" spc="-100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55" dirty="0">
                <a:solidFill>
                  <a:srgbClr val="C63865"/>
                </a:solidFill>
                <a:latin typeface="Calibri"/>
                <a:cs typeface="Calibri"/>
              </a:rPr>
              <a:t>год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6275" y="4882376"/>
            <a:ext cx="57729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37685" algn="l"/>
              </a:tabLst>
            </a:pPr>
            <a:r>
              <a:rPr sz="2400" dirty="0">
                <a:latin typeface="Calibri"/>
                <a:cs typeface="Calibri"/>
              </a:rPr>
              <a:t>Кол</a:t>
            </a:r>
            <a:r>
              <a:rPr sz="2400" spc="-5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ч</a:t>
            </a:r>
            <a:r>
              <a:rPr sz="2400" spc="-5" dirty="0">
                <a:latin typeface="Calibri"/>
                <a:cs typeface="Calibri"/>
              </a:rPr>
              <a:t>ест</a:t>
            </a:r>
            <a:r>
              <a:rPr sz="2400" dirty="0">
                <a:latin typeface="Calibri"/>
                <a:cs typeface="Calibri"/>
              </a:rPr>
              <a:t>во </a:t>
            </a:r>
            <a:r>
              <a:rPr sz="2400" spc="-5" dirty="0">
                <a:latin typeface="Calibri"/>
                <a:cs typeface="Calibri"/>
              </a:rPr>
              <a:t>сот</a:t>
            </a:r>
            <a:r>
              <a:rPr sz="2400" dirty="0">
                <a:latin typeface="Calibri"/>
                <a:cs typeface="Calibri"/>
              </a:rPr>
              <a:t>рудн</a:t>
            </a:r>
            <a:r>
              <a:rPr sz="2400" spc="-5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в:	</a:t>
            </a:r>
            <a:r>
              <a:rPr sz="2400" b="1" spc="-40" dirty="0" smtClean="0">
                <a:solidFill>
                  <a:srgbClr val="C63865"/>
                </a:solidFill>
                <a:latin typeface="Calibri"/>
                <a:cs typeface="Calibri"/>
              </a:rPr>
              <a:t>1</a:t>
            </a:r>
            <a:r>
              <a:rPr lang="ru-RU" sz="2400" b="1" spc="-40" dirty="0" smtClean="0">
                <a:solidFill>
                  <a:srgbClr val="C63865"/>
                </a:solidFill>
                <a:latin typeface="Calibri"/>
                <a:cs typeface="Calibri"/>
              </a:rPr>
              <a:t>7</a:t>
            </a:r>
            <a:r>
              <a:rPr sz="2400" b="1" spc="-40" dirty="0" smtClean="0">
                <a:solidFill>
                  <a:srgbClr val="C63865"/>
                </a:solidFill>
                <a:latin typeface="Calibri"/>
                <a:cs typeface="Calibri"/>
              </a:rPr>
              <a:t>7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0406" y="5586276"/>
            <a:ext cx="13182600" cy="706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14"/>
              </a:spcBef>
              <a:tabLst>
                <a:tab pos="4393565" algn="l"/>
              </a:tabLst>
            </a:pPr>
            <a:r>
              <a:rPr sz="2400" spc="-5" dirty="0">
                <a:latin typeface="Calibri"/>
                <a:cs typeface="Calibri"/>
              </a:rPr>
              <a:t>Средняя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заработная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плата:	</a:t>
            </a:r>
            <a:r>
              <a:rPr sz="2400" b="1" spc="-20" dirty="0">
                <a:solidFill>
                  <a:srgbClr val="C63865"/>
                </a:solidFill>
                <a:latin typeface="Calibri"/>
                <a:cs typeface="Calibri"/>
              </a:rPr>
              <a:t>50</a:t>
            </a:r>
            <a:r>
              <a:rPr sz="2400" b="1" spc="-100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63865"/>
                </a:solidFill>
                <a:latin typeface="Calibri"/>
                <a:cs typeface="Calibri"/>
              </a:rPr>
              <a:t>000</a:t>
            </a:r>
            <a:r>
              <a:rPr sz="2400" b="1" spc="-9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C63865"/>
                </a:solidFill>
                <a:latin typeface="Calibri"/>
                <a:cs typeface="Calibri"/>
              </a:rPr>
              <a:t>руб.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12149"/>
              </p:ext>
            </p:extLst>
          </p:nvPr>
        </p:nvGraphicFramePr>
        <p:xfrm>
          <a:off x="880525" y="6660294"/>
          <a:ext cx="18212435" cy="3408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4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4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8200"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2400" b="1" spc="-4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sz="2400" b="1" spc="-9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из</a:t>
                      </a:r>
                      <a:r>
                        <a:rPr sz="2400" b="1" spc="-8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4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муниципального</a:t>
                      </a:r>
                      <a:r>
                        <a:rPr sz="2400" b="1" spc="-8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бюджета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228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2400" b="1" spc="-4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Ожидаемый</a:t>
                      </a:r>
                      <a:r>
                        <a:rPr sz="2400" b="1" spc="-7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3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эффект</a:t>
                      </a:r>
                      <a:r>
                        <a:rPr sz="2400" b="1" spc="-8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b="1" spc="-7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мер</a:t>
                      </a:r>
                      <a:r>
                        <a:rPr sz="2400" b="1" spc="-8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4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поддержки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28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64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Мероприятие: </a:t>
                      </a:r>
                      <a:r>
                        <a:rPr lang="ru-RU" sz="2400" spc="-5" dirty="0" smtClean="0">
                          <a:latin typeface="Calibri"/>
                          <a:cs typeface="Calibri"/>
                        </a:rPr>
                        <a:t>Приобретение оборудования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865"/>
                        </a:spcBef>
                        <a:tabLst>
                          <a:tab pos="15220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Субсидия:	</a:t>
                      </a: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348 700</a:t>
                      </a:r>
                      <a:r>
                        <a:rPr sz="24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7945" marR="354330">
                        <a:lnSpc>
                          <a:spcPct val="100299"/>
                        </a:lnSpc>
                        <a:spcBef>
                          <a:spcPts val="945"/>
                        </a:spcBef>
                        <a:tabLst>
                          <a:tab pos="1773555" algn="l"/>
                          <a:tab pos="310261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Затраты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на:	</a:t>
                      </a:r>
                      <a:r>
                        <a:rPr lang="ru-RU" sz="2400" spc="-5" dirty="0" smtClean="0">
                          <a:latin typeface="Calibri"/>
                          <a:cs typeface="Calibri"/>
                        </a:rPr>
                        <a:t>Печь ПКЭ-36/1200,</a:t>
                      </a:r>
                      <a:r>
                        <a:rPr lang="ru-RU" sz="2400" spc="-5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spc="-5" baseline="0" dirty="0" err="1" smtClean="0">
                          <a:latin typeface="Calibri"/>
                          <a:cs typeface="Calibri"/>
                        </a:rPr>
                        <a:t>Паллетоупаковщик</a:t>
                      </a:r>
                      <a:r>
                        <a:rPr lang="ru-RU" sz="2400" spc="-5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spc="-5" baseline="0" dirty="0" smtClean="0">
                          <a:latin typeface="Calibri"/>
                          <a:cs typeface="Calibri"/>
                        </a:rPr>
                        <a:t>Olympic 200T-CS</a:t>
                      </a:r>
                      <a:r>
                        <a:rPr lang="ru-RU" sz="2400" spc="-5" baseline="0" dirty="0" smtClean="0">
                          <a:latin typeface="Calibri"/>
                          <a:cs typeface="Calibri"/>
                        </a:rPr>
                        <a:t>, Насос подающий </a:t>
                      </a:r>
                      <a:r>
                        <a:rPr lang="en-US" sz="2400" spc="-5" baseline="0" dirty="0" err="1" smtClean="0">
                          <a:latin typeface="Calibri"/>
                          <a:cs typeface="Calibri"/>
                        </a:rPr>
                        <a:t>Monark</a:t>
                      </a:r>
                      <a:r>
                        <a:rPr lang="en-US" sz="2400" spc="-5" baseline="0" dirty="0" smtClean="0">
                          <a:latin typeface="Calibri"/>
                          <a:cs typeface="Calibri"/>
                        </a:rPr>
                        <a:t> 5:1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marR="3848735">
                        <a:lnSpc>
                          <a:spcPct val="130000"/>
                        </a:lnSpc>
                        <a:spcBef>
                          <a:spcPts val="24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Увеличение выручки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предприятия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noProof="0" dirty="0" smtClean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13,3</a:t>
                      </a:r>
                      <a:r>
                        <a:rPr sz="24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% ( </a:t>
                      </a: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175</a:t>
                      </a:r>
                      <a:r>
                        <a:rPr sz="24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млн.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руб.) </a:t>
                      </a:r>
                      <a:r>
                        <a:rPr sz="2400" spc="-5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spc="-5" noProof="0" dirty="0" smtClean="0">
                          <a:latin typeface="Calibri"/>
                          <a:cs typeface="Calibri"/>
                        </a:rPr>
                        <a:t>Создание</a:t>
                      </a:r>
                      <a:r>
                        <a:rPr sz="24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spc="-10" dirty="0" smtClean="0">
                          <a:latin typeface="Calibri"/>
                          <a:cs typeface="Calibri"/>
                        </a:rPr>
                        <a:t>4-х</a:t>
                      </a:r>
                      <a:r>
                        <a:rPr sz="24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новых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рабочих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28905" marR="3356610">
                        <a:lnSpc>
                          <a:spcPct val="130000"/>
                        </a:lnSpc>
                        <a:spcBef>
                          <a:spcPts val="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Реализован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проект: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spc="-5" dirty="0" smtClean="0">
                          <a:latin typeface="Calibri"/>
                          <a:cs typeface="Calibri"/>
                        </a:rPr>
                        <a:t>Приобретение оборудования в целях модернизации</a:t>
                      </a:r>
                      <a:r>
                        <a:rPr lang="ru-RU" sz="2400" spc="-5" baseline="0" dirty="0" smtClean="0">
                          <a:latin typeface="Calibri"/>
                          <a:cs typeface="Calibri"/>
                        </a:rPr>
                        <a:t> производства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2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1850" y="6276053"/>
            <a:ext cx="97488" cy="435868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870406" y="1239959"/>
            <a:ext cx="18736310" cy="5055870"/>
            <a:chOff x="870406" y="1239959"/>
            <a:chExt cx="18736310" cy="505587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0406" y="6240509"/>
              <a:ext cx="18736137" cy="5476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69133" y="1239959"/>
              <a:ext cx="4928408" cy="4928409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7062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</a:t>
            </a:r>
            <a:r>
              <a:rPr spc="-10" dirty="0"/>
              <a:t> </a:t>
            </a:r>
            <a:r>
              <a:rPr dirty="0"/>
              <a:t>ПОЛУЧАТЕЛЯ</a:t>
            </a:r>
            <a:r>
              <a:rPr spc="-5" dirty="0"/>
              <a:t> </a:t>
            </a:r>
            <a:r>
              <a:rPr dirty="0"/>
              <a:t>ПОДДЕРЖКИ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70394" y="2300773"/>
            <a:ext cx="13182600" cy="1165860"/>
          </a:xfrm>
          <a:custGeom>
            <a:avLst/>
            <a:gdLst/>
            <a:ahLst/>
            <a:cxnLst/>
            <a:rect l="l" t="t" r="r" b="b"/>
            <a:pathLst>
              <a:path w="13182600" h="1165860">
                <a:moveTo>
                  <a:pt x="13182118" y="0"/>
                </a:moveTo>
                <a:lnTo>
                  <a:pt x="4345368" y="0"/>
                </a:lnTo>
                <a:lnTo>
                  <a:pt x="0" y="0"/>
                </a:lnTo>
                <a:lnTo>
                  <a:pt x="0" y="1165669"/>
                </a:lnTo>
                <a:lnTo>
                  <a:pt x="4345368" y="1165669"/>
                </a:lnTo>
                <a:lnTo>
                  <a:pt x="13182118" y="1165669"/>
                </a:lnTo>
                <a:lnTo>
                  <a:pt x="13182118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0394" y="5586276"/>
            <a:ext cx="13182600" cy="706755"/>
          </a:xfrm>
          <a:custGeom>
            <a:avLst/>
            <a:gdLst/>
            <a:ahLst/>
            <a:cxnLst/>
            <a:rect l="l" t="t" r="r" b="b"/>
            <a:pathLst>
              <a:path w="13182600" h="706754">
                <a:moveTo>
                  <a:pt x="13182118" y="0"/>
                </a:moveTo>
                <a:lnTo>
                  <a:pt x="4345368" y="0"/>
                </a:lnTo>
                <a:lnTo>
                  <a:pt x="0" y="0"/>
                </a:lnTo>
                <a:lnTo>
                  <a:pt x="0" y="706615"/>
                </a:lnTo>
                <a:lnTo>
                  <a:pt x="4345368" y="706615"/>
                </a:lnTo>
                <a:lnTo>
                  <a:pt x="13182118" y="706615"/>
                </a:lnTo>
                <a:lnTo>
                  <a:pt x="13182118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8975" y="2304176"/>
            <a:ext cx="3785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Наименование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организации: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84333" y="2304176"/>
            <a:ext cx="18821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C63865"/>
                </a:solidFill>
                <a:latin typeface="Calibri"/>
                <a:cs typeface="Calibri"/>
              </a:rPr>
              <a:t>ОО</a:t>
            </a:r>
            <a:r>
              <a:rPr sz="2400" b="1" dirty="0">
                <a:solidFill>
                  <a:srgbClr val="C63865"/>
                </a:solidFill>
                <a:latin typeface="Calibri"/>
                <a:cs typeface="Calibri"/>
              </a:rPr>
              <a:t>О</a:t>
            </a:r>
            <a:r>
              <a:rPr sz="2400" b="1" spc="-7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C63865"/>
                </a:solidFill>
                <a:latin typeface="Calibri"/>
                <a:cs typeface="Calibri"/>
              </a:rPr>
              <a:t>«З</a:t>
            </a:r>
            <a:r>
              <a:rPr sz="2400" b="1" spc="-35" dirty="0">
                <a:solidFill>
                  <a:srgbClr val="C63865"/>
                </a:solidFill>
                <a:latin typeface="Calibri"/>
                <a:cs typeface="Calibri"/>
              </a:rPr>
              <a:t>в</a:t>
            </a:r>
            <a:r>
              <a:rPr sz="2400" b="1" spc="-40" dirty="0">
                <a:solidFill>
                  <a:srgbClr val="C63865"/>
                </a:solidFill>
                <a:latin typeface="Calibri"/>
                <a:cs typeface="Calibri"/>
              </a:rPr>
              <a:t>е</a:t>
            </a:r>
            <a:r>
              <a:rPr sz="2400" b="1" spc="-55" dirty="0">
                <a:solidFill>
                  <a:srgbClr val="C63865"/>
                </a:solidFill>
                <a:latin typeface="Calibri"/>
                <a:cs typeface="Calibri"/>
              </a:rPr>
              <a:t>з</a:t>
            </a:r>
            <a:r>
              <a:rPr sz="2400" b="1" spc="-40" dirty="0">
                <a:solidFill>
                  <a:srgbClr val="C63865"/>
                </a:solidFill>
                <a:latin typeface="Calibri"/>
                <a:cs typeface="Calibri"/>
              </a:rPr>
              <a:t>д</a:t>
            </a:r>
            <a:r>
              <a:rPr sz="2400" b="1" spc="-45" dirty="0">
                <a:solidFill>
                  <a:srgbClr val="C63865"/>
                </a:solidFill>
                <a:latin typeface="Calibri"/>
                <a:cs typeface="Calibri"/>
              </a:rPr>
              <a:t>а</a:t>
            </a:r>
            <a:r>
              <a:rPr sz="2400" b="1" dirty="0">
                <a:solidFill>
                  <a:srgbClr val="C63865"/>
                </a:solidFill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6275" y="2967011"/>
            <a:ext cx="10554970" cy="8940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358005">
              <a:lnSpc>
                <a:spcPct val="100000"/>
              </a:lnSpc>
              <a:spcBef>
                <a:spcPts val="640"/>
              </a:spcBef>
            </a:pPr>
            <a:r>
              <a:rPr sz="2400" b="1" spc="-30" dirty="0">
                <a:solidFill>
                  <a:srgbClr val="C63865"/>
                </a:solidFill>
                <a:latin typeface="Calibri"/>
                <a:cs typeface="Calibri"/>
              </a:rPr>
              <a:t>ФИО</a:t>
            </a:r>
            <a:r>
              <a:rPr sz="2400" b="1" spc="-80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C63865"/>
                </a:solidFill>
                <a:latin typeface="Calibri"/>
                <a:cs typeface="Calibri"/>
              </a:rPr>
              <a:t>руководителя:</a:t>
            </a:r>
            <a:r>
              <a:rPr sz="2400" b="1" spc="-6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C63865"/>
                </a:solidFill>
                <a:latin typeface="Calibri"/>
                <a:cs typeface="Calibri"/>
              </a:rPr>
              <a:t>Панов</a:t>
            </a:r>
            <a:r>
              <a:rPr sz="2400" b="1" spc="-6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C63865"/>
                </a:solidFill>
                <a:latin typeface="Calibri"/>
                <a:cs typeface="Calibri"/>
              </a:rPr>
              <a:t>Евгений</a:t>
            </a:r>
            <a:r>
              <a:rPr sz="2400" b="1" spc="-6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C63865"/>
                </a:solidFill>
                <a:latin typeface="Calibri"/>
                <a:cs typeface="Calibri"/>
              </a:rPr>
              <a:t>Леонидович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4357370" algn="l"/>
              </a:tabLst>
            </a:pPr>
            <a:r>
              <a:rPr sz="2400" spc="-5" dirty="0">
                <a:latin typeface="Calibri"/>
                <a:cs typeface="Calibri"/>
              </a:rPr>
              <a:t>Сфера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деятельности:	</a:t>
            </a:r>
            <a:r>
              <a:rPr sz="2400" b="1" spc="-45" dirty="0">
                <a:solidFill>
                  <a:srgbClr val="C63865"/>
                </a:solidFill>
                <a:latin typeface="Calibri"/>
                <a:cs typeface="Calibri"/>
              </a:rPr>
              <a:t>Производство</a:t>
            </a:r>
            <a:r>
              <a:rPr sz="2400" b="1" spc="-80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63865"/>
                </a:solidFill>
                <a:latin typeface="Calibri"/>
                <a:cs typeface="Calibri"/>
              </a:rPr>
              <a:t>игр</a:t>
            </a:r>
            <a:r>
              <a:rPr sz="2400" b="1" spc="-8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63865"/>
                </a:solidFill>
                <a:latin typeface="Calibri"/>
                <a:cs typeface="Calibri"/>
              </a:rPr>
              <a:t>и</a:t>
            </a:r>
            <a:r>
              <a:rPr sz="2400" b="1" spc="-7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C63865"/>
                </a:solidFill>
                <a:latin typeface="Calibri"/>
                <a:cs typeface="Calibri"/>
              </a:rPr>
              <a:t>игрушек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0406" y="4173053"/>
            <a:ext cx="13182600" cy="706755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1524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20"/>
              </a:spcBef>
              <a:tabLst>
                <a:tab pos="4413250" algn="l"/>
              </a:tabLst>
            </a:pPr>
            <a:r>
              <a:rPr sz="2400" spc="-5" dirty="0">
                <a:latin typeface="Calibri"/>
                <a:cs typeface="Calibri"/>
              </a:rPr>
              <a:t>Дата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основания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организации:	</a:t>
            </a:r>
            <a:r>
              <a:rPr sz="2400" b="1" spc="-40" dirty="0">
                <a:solidFill>
                  <a:srgbClr val="C63865"/>
                </a:solidFill>
                <a:latin typeface="Calibri"/>
                <a:cs typeface="Calibri"/>
              </a:rPr>
              <a:t>2007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6275" y="4882376"/>
            <a:ext cx="5782945" cy="109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57370" algn="l"/>
              </a:tabLst>
            </a:pPr>
            <a:r>
              <a:rPr sz="2400" spc="-5" dirty="0">
                <a:latin typeface="Calibri"/>
                <a:cs typeface="Calibri"/>
              </a:rPr>
              <a:t>Количество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сотрудников:	</a:t>
            </a:r>
            <a:r>
              <a:rPr sz="2400" b="1" spc="-40" dirty="0" smtClean="0">
                <a:solidFill>
                  <a:srgbClr val="C63865"/>
                </a:solidFill>
                <a:latin typeface="Calibri"/>
                <a:cs typeface="Calibri"/>
              </a:rPr>
              <a:t>1</a:t>
            </a:r>
            <a:r>
              <a:rPr lang="ru-RU" sz="2400" b="1" spc="-40" dirty="0" smtClean="0">
                <a:solidFill>
                  <a:srgbClr val="C63865"/>
                </a:solidFill>
                <a:latin typeface="Calibri"/>
                <a:cs typeface="Calibri"/>
              </a:rPr>
              <a:t>27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357370" algn="l"/>
              </a:tabLst>
            </a:pPr>
            <a:r>
              <a:rPr sz="2400" dirty="0">
                <a:latin typeface="Calibri"/>
                <a:cs typeface="Calibri"/>
              </a:rPr>
              <a:t>Ср</a:t>
            </a:r>
            <a:r>
              <a:rPr sz="2400" spc="-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дн</a:t>
            </a:r>
            <a:r>
              <a:rPr sz="2400" spc="-5" dirty="0">
                <a:latin typeface="Calibri"/>
                <a:cs typeface="Calibri"/>
              </a:rPr>
              <a:t>я</a:t>
            </a:r>
            <a:r>
              <a:rPr sz="2400" dirty="0">
                <a:latin typeface="Calibri"/>
                <a:cs typeface="Calibri"/>
              </a:rPr>
              <a:t>я</a:t>
            </a:r>
            <a:r>
              <a:rPr sz="2400" spc="-5" dirty="0">
                <a:latin typeface="Calibri"/>
                <a:cs typeface="Calibri"/>
              </a:rPr>
              <a:t> з</a:t>
            </a:r>
            <a:r>
              <a:rPr sz="2400" dirty="0">
                <a:latin typeface="Calibri"/>
                <a:cs typeface="Calibri"/>
              </a:rPr>
              <a:t>ара</a:t>
            </a:r>
            <a:r>
              <a:rPr sz="2400" spc="-5" dirty="0">
                <a:latin typeface="Calibri"/>
                <a:cs typeface="Calibri"/>
              </a:rPr>
              <a:t>бот</a:t>
            </a:r>
            <a:r>
              <a:rPr sz="2400" dirty="0">
                <a:latin typeface="Calibri"/>
                <a:cs typeface="Calibri"/>
              </a:rPr>
              <a:t>ная</a:t>
            </a:r>
            <a:r>
              <a:rPr sz="2400" spc="-5" dirty="0">
                <a:latin typeface="Calibri"/>
                <a:cs typeface="Calibri"/>
              </a:rPr>
              <a:t> п</a:t>
            </a:r>
            <a:r>
              <a:rPr sz="2400" dirty="0">
                <a:latin typeface="Calibri"/>
                <a:cs typeface="Calibri"/>
              </a:rPr>
              <a:t>ла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а:	</a:t>
            </a:r>
            <a:r>
              <a:rPr lang="ru-RU" sz="2400" b="1" spc="-35" dirty="0">
                <a:solidFill>
                  <a:srgbClr val="C63865"/>
                </a:solidFill>
                <a:latin typeface="Calibri"/>
                <a:cs typeface="Calibri"/>
              </a:rPr>
              <a:t>58</a:t>
            </a:r>
            <a:r>
              <a:rPr sz="2400" b="1" spc="-35" dirty="0">
                <a:solidFill>
                  <a:srgbClr val="C63865"/>
                </a:solidFill>
                <a:latin typeface="Calibri"/>
                <a:cs typeface="Calibri"/>
              </a:rPr>
              <a:t> 00</a:t>
            </a:r>
            <a:r>
              <a:rPr sz="2400" b="1" dirty="0">
                <a:solidFill>
                  <a:srgbClr val="C63865"/>
                </a:solidFill>
                <a:latin typeface="Calibri"/>
                <a:cs typeface="Calibri"/>
              </a:rPr>
              <a:t>0</a:t>
            </a:r>
            <a:r>
              <a:rPr sz="2400" b="1" spc="-7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70" dirty="0">
                <a:solidFill>
                  <a:srgbClr val="C63865"/>
                </a:solidFill>
                <a:latin typeface="Calibri"/>
                <a:cs typeface="Calibri"/>
              </a:rPr>
              <a:t>р</a:t>
            </a:r>
            <a:r>
              <a:rPr sz="2400" b="1" spc="-40" dirty="0">
                <a:solidFill>
                  <a:srgbClr val="C63865"/>
                </a:solidFill>
                <a:latin typeface="Calibri"/>
                <a:cs typeface="Calibri"/>
              </a:rPr>
              <a:t>у</a:t>
            </a:r>
            <a:r>
              <a:rPr sz="2400" b="1" spc="-45" dirty="0">
                <a:solidFill>
                  <a:srgbClr val="C63865"/>
                </a:solidFill>
                <a:latin typeface="Calibri"/>
                <a:cs typeface="Calibri"/>
              </a:rPr>
              <a:t>б</a:t>
            </a:r>
            <a:r>
              <a:rPr sz="2400" b="1" dirty="0">
                <a:solidFill>
                  <a:srgbClr val="C63865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509236" y="2189108"/>
            <a:ext cx="5113020" cy="3691890"/>
            <a:chOff x="14509236" y="2189108"/>
            <a:chExt cx="5113020" cy="369189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09236" y="2212498"/>
              <a:ext cx="5112974" cy="36684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55854" y="2259851"/>
              <a:ext cx="4978026" cy="35330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13808" y="2189108"/>
              <a:ext cx="5048649" cy="3632372"/>
            </a:xfrm>
            <a:prstGeom prst="rect">
              <a:avLst/>
            </a:prstGeom>
          </p:spPr>
        </p:pic>
      </p:grp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92402"/>
              </p:ext>
            </p:extLst>
          </p:nvPr>
        </p:nvGraphicFramePr>
        <p:xfrm>
          <a:off x="843045" y="6648642"/>
          <a:ext cx="18663285" cy="42538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6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8200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2400" b="1" spc="-4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sz="2400" b="1" spc="-9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из</a:t>
                      </a:r>
                      <a:r>
                        <a:rPr sz="2400" b="1" spc="-8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4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регионального</a:t>
                      </a:r>
                      <a:r>
                        <a:rPr sz="2400" b="1" spc="-8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бюджета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228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2400" b="1" spc="-4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Ожидаемый</a:t>
                      </a:r>
                      <a:r>
                        <a:rPr sz="2400" b="1" spc="-7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3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эффект</a:t>
                      </a:r>
                      <a:r>
                        <a:rPr sz="2400" b="1" spc="-8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b="1" spc="-7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мер</a:t>
                      </a:r>
                      <a:r>
                        <a:rPr sz="2400" b="1" spc="-8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4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поддержки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28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33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Мероприятие: </a:t>
                      </a:r>
                      <a:r>
                        <a:rPr lang="ru-RU" sz="2400" spc="-5" dirty="0" smtClean="0">
                          <a:latin typeface="Calibri"/>
                          <a:cs typeface="Calibri"/>
                        </a:rPr>
                        <a:t>Приобретение оборудования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ru-RU" sz="2400" spc="-5" noProof="0" dirty="0" smtClean="0">
                          <a:latin typeface="Calibri"/>
                          <a:cs typeface="Calibri"/>
                        </a:rPr>
                        <a:t>Субсидия</a:t>
                      </a:r>
                      <a:r>
                        <a:rPr lang="ru-RU" sz="2400" spc="-5" dirty="0" smtClean="0">
                          <a:latin typeface="Calibri"/>
                          <a:cs typeface="Calibri"/>
                        </a:rPr>
                        <a:t>:</a:t>
                      </a:r>
                      <a:r>
                        <a:rPr sz="24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spc="-2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spc="-15" dirty="0" smtClean="0">
                          <a:latin typeface="Calibri"/>
                          <a:cs typeface="Calibri"/>
                        </a:rPr>
                        <a:t>024</a:t>
                      </a:r>
                      <a:r>
                        <a:rPr sz="24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spc="-10" dirty="0" smtClean="0">
                          <a:latin typeface="Calibri"/>
                          <a:cs typeface="Calibri"/>
                        </a:rPr>
                        <a:t>024 </a:t>
                      </a:r>
                      <a:r>
                        <a:rPr lang="ru-RU" sz="2400" spc="-5" noProof="0" dirty="0" err="1" smtClean="0">
                          <a:latin typeface="Calibri"/>
                          <a:cs typeface="Calibri"/>
                        </a:rPr>
                        <a:t>руб</a:t>
                      </a:r>
                      <a:r>
                        <a:rPr sz="2400" spc="-5" dirty="0" smtClean="0">
                          <a:latin typeface="Calibri"/>
                          <a:cs typeface="Calibri"/>
                        </a:rPr>
                        <a:t>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955"/>
                        </a:spcBef>
                        <a:tabLst>
                          <a:tab pos="1704339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Затраты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на:	</a:t>
                      </a: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Два самоходных электрических штабелёра </a:t>
                      </a:r>
                      <a:r>
                        <a:rPr lang="ru-RU" sz="2400" dirty="0" err="1" smtClean="0">
                          <a:latin typeface="Calibri"/>
                          <a:cs typeface="Calibri"/>
                        </a:rPr>
                        <a:t>ричтрак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marR="1508760">
                        <a:lnSpc>
                          <a:spcPct val="130000"/>
                        </a:lnSpc>
                        <a:spcBef>
                          <a:spcPts val="69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Увеличение </a:t>
                      </a:r>
                      <a:r>
                        <a:rPr sz="2400" dirty="0" err="1">
                          <a:latin typeface="Calibri"/>
                          <a:cs typeface="Calibri"/>
                        </a:rPr>
                        <a:t>выручки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spc="-5" noProof="0" dirty="0" smtClean="0">
                          <a:latin typeface="Calibri"/>
                          <a:cs typeface="Calibri"/>
                        </a:rPr>
                        <a:t>предприятия</a:t>
                      </a:r>
                      <a:r>
                        <a:rPr sz="24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noProof="0" dirty="0" smtClean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dirty="0" smtClean="0">
                          <a:latin typeface="Calibri"/>
                          <a:cs typeface="Calibri"/>
                        </a:rPr>
                        <a:t> 1</a:t>
                      </a:r>
                      <a:r>
                        <a:rPr lang="en-US" sz="2400" dirty="0" smtClean="0">
                          <a:latin typeface="Calibri"/>
                          <a:cs typeface="Calibri"/>
                        </a:rPr>
                        <a:t>2,5</a:t>
                      </a:r>
                      <a:r>
                        <a:rPr sz="24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% ( </a:t>
                      </a:r>
                      <a:r>
                        <a:rPr lang="en-US" sz="2400" dirty="0" smtClean="0">
                          <a:latin typeface="Calibri"/>
                          <a:cs typeface="Calibri"/>
                        </a:rPr>
                        <a:t>107</a:t>
                      </a:r>
                      <a:r>
                        <a:rPr sz="2400" dirty="0" smtClean="0">
                          <a:latin typeface="Calibri"/>
                          <a:cs typeface="Calibri"/>
                        </a:rPr>
                        <a:t>,0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млн руб.)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spc="-5" noProof="0" dirty="0" smtClean="0">
                          <a:latin typeface="Calibri"/>
                          <a:cs typeface="Calibri"/>
                        </a:rPr>
                        <a:t>Создание</a:t>
                      </a:r>
                      <a:r>
                        <a:rPr sz="24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spc="-5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5" dirty="0" smtClean="0">
                          <a:latin typeface="Calibri"/>
                          <a:cs typeface="Calibri"/>
                        </a:rPr>
                        <a:t>-х</a:t>
                      </a:r>
                      <a:r>
                        <a:rPr sz="24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новых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рабочих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28905" marR="3356610">
                        <a:lnSpc>
                          <a:spcPct val="130000"/>
                        </a:lnSpc>
                        <a:spcBef>
                          <a:spcPts val="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Реализован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проект: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spc="-5" dirty="0" smtClean="0">
                          <a:latin typeface="+mn-lt"/>
                          <a:cs typeface="Calibri"/>
                        </a:rPr>
                        <a:t>Приобретение оборудования в целях модернизации</a:t>
                      </a:r>
                      <a:r>
                        <a:rPr lang="ru-RU" sz="2400" spc="-5" baseline="0" dirty="0" smtClean="0">
                          <a:latin typeface="+mn-lt"/>
                          <a:cs typeface="Calibri"/>
                        </a:rPr>
                        <a:t> производства</a:t>
                      </a:r>
                      <a:endParaRPr lang="ru-RU" sz="2400" dirty="0">
                        <a:latin typeface="+mn-lt"/>
                        <a:cs typeface="Calibri"/>
                      </a:endParaRPr>
                    </a:p>
                  </a:txBody>
                  <a:tcPr marL="0" marR="0" marT="8826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2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09050" y="6192746"/>
            <a:ext cx="69549" cy="470256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9321" y="6162810"/>
            <a:ext cx="18736137" cy="54761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7062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</a:t>
            </a:r>
            <a:r>
              <a:rPr spc="-10" dirty="0"/>
              <a:t> </a:t>
            </a:r>
            <a:r>
              <a:rPr dirty="0"/>
              <a:t>ПОЛУЧАТЕЛЯ</a:t>
            </a:r>
            <a:r>
              <a:rPr spc="-5" dirty="0"/>
              <a:t> </a:t>
            </a:r>
            <a:r>
              <a:rPr dirty="0"/>
              <a:t>ПОДДЕРЖКИ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70394" y="2300773"/>
            <a:ext cx="13182600" cy="1165860"/>
          </a:xfrm>
          <a:custGeom>
            <a:avLst/>
            <a:gdLst/>
            <a:ahLst/>
            <a:cxnLst/>
            <a:rect l="l" t="t" r="r" b="b"/>
            <a:pathLst>
              <a:path w="13182600" h="1165860">
                <a:moveTo>
                  <a:pt x="13182118" y="0"/>
                </a:moveTo>
                <a:lnTo>
                  <a:pt x="4345368" y="0"/>
                </a:lnTo>
                <a:lnTo>
                  <a:pt x="0" y="0"/>
                </a:lnTo>
                <a:lnTo>
                  <a:pt x="0" y="1165669"/>
                </a:lnTo>
                <a:lnTo>
                  <a:pt x="4345368" y="1165669"/>
                </a:lnTo>
                <a:lnTo>
                  <a:pt x="13182118" y="1165669"/>
                </a:lnTo>
                <a:lnTo>
                  <a:pt x="13182118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8975" y="2304176"/>
            <a:ext cx="3785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Наименование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организации: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4333" y="2304176"/>
            <a:ext cx="3235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400" b="1" spc="-30" dirty="0" smtClean="0">
                <a:solidFill>
                  <a:srgbClr val="C63865"/>
                </a:solidFill>
                <a:latin typeface="Calibri"/>
                <a:cs typeface="Calibri"/>
              </a:rPr>
              <a:t>   </a:t>
            </a:r>
            <a:r>
              <a:rPr sz="2400" b="1" spc="-30" dirty="0" smtClean="0">
                <a:solidFill>
                  <a:srgbClr val="C63865"/>
                </a:solidFill>
                <a:latin typeface="Calibri"/>
                <a:cs typeface="Calibri"/>
              </a:rPr>
              <a:t>ООО</a:t>
            </a:r>
            <a:r>
              <a:rPr sz="2400" b="1" spc="-95" dirty="0" smtClean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30" dirty="0" smtClean="0">
                <a:solidFill>
                  <a:srgbClr val="C63865"/>
                </a:solidFill>
                <a:latin typeface="Calibri"/>
                <a:cs typeface="Calibri"/>
              </a:rPr>
              <a:t>«</a:t>
            </a:r>
            <a:r>
              <a:rPr lang="ru-RU" sz="2400" b="1" spc="-30" dirty="0" smtClean="0">
                <a:solidFill>
                  <a:srgbClr val="C63865"/>
                </a:solidFill>
                <a:latin typeface="Calibri"/>
                <a:cs typeface="Calibri"/>
              </a:rPr>
              <a:t>Томограф</a:t>
            </a:r>
            <a:r>
              <a:rPr sz="2400" b="1" spc="-40" dirty="0" smtClean="0">
                <a:solidFill>
                  <a:srgbClr val="C63865"/>
                </a:solidFill>
                <a:latin typeface="Calibri"/>
                <a:cs typeface="Calibri"/>
              </a:rPr>
              <a:t>»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275" y="2967011"/>
            <a:ext cx="12859575" cy="884858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358005">
              <a:lnSpc>
                <a:spcPct val="100000"/>
              </a:lnSpc>
              <a:spcBef>
                <a:spcPts val="640"/>
              </a:spcBef>
            </a:pPr>
            <a:r>
              <a:rPr lang="ru-RU" sz="2400" b="1" spc="-30" dirty="0" smtClean="0">
                <a:solidFill>
                  <a:srgbClr val="C63865"/>
                </a:solidFill>
                <a:latin typeface="Calibri"/>
                <a:cs typeface="Calibri"/>
              </a:rPr>
              <a:t>   </a:t>
            </a:r>
            <a:r>
              <a:rPr sz="2400" b="1" spc="-30" dirty="0" smtClean="0">
                <a:solidFill>
                  <a:srgbClr val="C63865"/>
                </a:solidFill>
                <a:latin typeface="Calibri"/>
                <a:cs typeface="Calibri"/>
              </a:rPr>
              <a:t>ФИО</a:t>
            </a:r>
            <a:r>
              <a:rPr sz="2400" b="1" spc="-90" dirty="0" smtClean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C63865"/>
                </a:solidFill>
                <a:latin typeface="Calibri"/>
                <a:cs typeface="Calibri"/>
              </a:rPr>
              <a:t>руководителя</a:t>
            </a:r>
            <a:r>
              <a:rPr sz="2400" b="1" spc="-7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63865"/>
                </a:solidFill>
                <a:latin typeface="Calibri"/>
                <a:cs typeface="Calibri"/>
              </a:rPr>
              <a:t>:</a:t>
            </a:r>
            <a:r>
              <a:rPr sz="2400" b="1" spc="-80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lang="ru-RU" sz="2400" b="1" spc="-40" dirty="0" smtClean="0">
                <a:solidFill>
                  <a:srgbClr val="C63865"/>
                </a:solidFill>
                <a:latin typeface="Calibri"/>
                <a:cs typeface="Calibri"/>
              </a:rPr>
              <a:t>Родионова Светлана Владимировна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4357370" algn="l"/>
              </a:tabLst>
            </a:pPr>
            <a:r>
              <a:rPr sz="2400" spc="-5" dirty="0">
                <a:latin typeface="Calibri"/>
                <a:cs typeface="Calibri"/>
              </a:rPr>
              <a:t>Сфера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деятельности</a:t>
            </a:r>
            <a:r>
              <a:rPr sz="2400" spc="-5" dirty="0" smtClean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0406" y="4173053"/>
            <a:ext cx="13182600" cy="384721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1524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20"/>
              </a:spcBef>
              <a:tabLst>
                <a:tab pos="4413250" algn="l"/>
              </a:tabLst>
            </a:pPr>
            <a:r>
              <a:rPr sz="2400" spc="-5" dirty="0">
                <a:latin typeface="Calibri"/>
                <a:cs typeface="Calibri"/>
              </a:rPr>
              <a:t>Дата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основания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организации:	</a:t>
            </a:r>
            <a:r>
              <a:rPr lang="ru-RU" sz="2400" spc="-5" dirty="0" smtClean="0">
                <a:latin typeface="Calibri"/>
                <a:cs typeface="Calibri"/>
              </a:rPr>
              <a:t>	</a:t>
            </a:r>
            <a:r>
              <a:rPr sz="2400" b="1" spc="-40" dirty="0" smtClean="0">
                <a:solidFill>
                  <a:srgbClr val="C63865"/>
                </a:solidFill>
                <a:latin typeface="Calibri"/>
                <a:cs typeface="Calibri"/>
              </a:rPr>
              <a:t>20</a:t>
            </a:r>
            <a:r>
              <a:rPr lang="ru-RU" sz="2400" b="1" spc="-40" dirty="0" smtClean="0">
                <a:solidFill>
                  <a:srgbClr val="C63865"/>
                </a:solidFill>
                <a:latin typeface="Calibri"/>
                <a:cs typeface="Calibri"/>
              </a:rPr>
              <a:t>14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6275" y="4882376"/>
            <a:ext cx="79827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>
              <a:spcBef>
                <a:spcPts val="120"/>
              </a:spcBef>
              <a:tabLst>
                <a:tab pos="4413250" algn="l"/>
              </a:tabLst>
            </a:pPr>
            <a:r>
              <a:rPr sz="2400" spc="-5" dirty="0">
                <a:latin typeface="Calibri"/>
                <a:cs typeface="Calibri"/>
              </a:rPr>
              <a:t>Количество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сотрудников: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ru-RU" sz="2400" spc="-15" dirty="0" smtClean="0">
                <a:latin typeface="Calibri"/>
                <a:cs typeface="Calibri"/>
              </a:rPr>
              <a:t>		</a:t>
            </a:r>
            <a:r>
              <a:rPr lang="ru-RU" sz="2400" b="1" spc="-40" dirty="0">
                <a:solidFill>
                  <a:srgbClr val="C63865"/>
                </a:solidFill>
                <a:latin typeface="Calibri"/>
                <a:cs typeface="Calibri"/>
              </a:rPr>
              <a:t>23</a:t>
            </a:r>
            <a:endParaRPr sz="2400" b="1" spc="-40" dirty="0">
              <a:solidFill>
                <a:srgbClr val="C63865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0406" y="5586276"/>
            <a:ext cx="13182600" cy="386643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14604" rIns="0" bIns="0" rtlCol="0">
            <a:spAutoFit/>
          </a:bodyPr>
          <a:lstStyle/>
          <a:p>
            <a:pPr marL="67945">
              <a:lnSpc>
                <a:spcPts val="2860"/>
              </a:lnSpc>
              <a:spcBef>
                <a:spcPts val="114"/>
              </a:spcBef>
            </a:pPr>
            <a:r>
              <a:rPr sz="2400" spc="-5" dirty="0">
                <a:latin typeface="Calibri"/>
                <a:cs typeface="Calibri"/>
              </a:rPr>
              <a:t>Средняя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заработная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плата</a:t>
            </a:r>
            <a:r>
              <a:rPr sz="2400" spc="-5" dirty="0" smtClean="0">
                <a:latin typeface="Calibri"/>
                <a:cs typeface="Calibri"/>
              </a:rPr>
              <a:t>:</a:t>
            </a:r>
            <a:r>
              <a:rPr lang="ru-RU" sz="2400" spc="-5" dirty="0" smtClean="0">
                <a:latin typeface="Calibri"/>
                <a:cs typeface="Calibri"/>
              </a:rPr>
              <a:t>		</a:t>
            </a:r>
            <a:r>
              <a:rPr lang="ru-RU" sz="2400" b="1" spc="-35" dirty="0" smtClean="0">
                <a:solidFill>
                  <a:srgbClr val="C63865"/>
                </a:solidFill>
                <a:cs typeface="Calibri"/>
              </a:rPr>
              <a:t>50 00</a:t>
            </a:r>
            <a:r>
              <a:rPr lang="ru-RU" sz="2400" b="1" dirty="0" smtClean="0">
                <a:solidFill>
                  <a:srgbClr val="C63865"/>
                </a:solidFill>
                <a:cs typeface="Calibri"/>
              </a:rPr>
              <a:t>0</a:t>
            </a:r>
            <a:r>
              <a:rPr lang="ru-RU" sz="2400" b="1" spc="-75" dirty="0" smtClean="0">
                <a:solidFill>
                  <a:srgbClr val="C63865"/>
                </a:solidFill>
                <a:cs typeface="Calibri"/>
              </a:rPr>
              <a:t> </a:t>
            </a:r>
            <a:r>
              <a:rPr lang="ru-RU" sz="2400" b="1" spc="-70" dirty="0">
                <a:solidFill>
                  <a:srgbClr val="C63865"/>
                </a:solidFill>
                <a:cs typeface="Calibri"/>
              </a:rPr>
              <a:t>р</a:t>
            </a:r>
            <a:r>
              <a:rPr lang="ru-RU" sz="2400" b="1" spc="-40" dirty="0">
                <a:solidFill>
                  <a:srgbClr val="C63865"/>
                </a:solidFill>
                <a:cs typeface="Calibri"/>
              </a:rPr>
              <a:t>у</a:t>
            </a:r>
            <a:r>
              <a:rPr lang="ru-RU" sz="2400" b="1" spc="-45" dirty="0">
                <a:solidFill>
                  <a:srgbClr val="C63865"/>
                </a:solidFill>
                <a:cs typeface="Calibri"/>
              </a:rPr>
              <a:t>б</a:t>
            </a:r>
            <a:r>
              <a:rPr lang="ru-RU" sz="2400" b="1" dirty="0" smtClean="0">
                <a:solidFill>
                  <a:srgbClr val="C63865"/>
                </a:solidFill>
                <a:cs typeface="Calibri"/>
              </a:rPr>
              <a:t>.</a:t>
            </a:r>
            <a:endParaRPr lang="ru-RU" sz="2400" dirty="0"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15519"/>
              </p:ext>
            </p:extLst>
          </p:nvPr>
        </p:nvGraphicFramePr>
        <p:xfrm>
          <a:off x="843045" y="6648642"/>
          <a:ext cx="18663285" cy="4139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4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8200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2400" b="1" spc="-4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sz="2400" b="1" spc="-9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из</a:t>
                      </a:r>
                      <a:r>
                        <a:rPr sz="2400" b="1" spc="-8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4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регионального</a:t>
                      </a:r>
                      <a:r>
                        <a:rPr sz="2400" b="1" spc="-8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бюджета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228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2400" b="1" spc="-4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Ожидаемый</a:t>
                      </a:r>
                      <a:r>
                        <a:rPr sz="2400" b="1" spc="-7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3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эффект</a:t>
                      </a:r>
                      <a:r>
                        <a:rPr sz="2400" b="1" spc="-80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b="1" spc="-7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мер</a:t>
                      </a:r>
                      <a:r>
                        <a:rPr sz="2400" b="1" spc="-8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45" dirty="0">
                          <a:solidFill>
                            <a:srgbClr val="C63865"/>
                          </a:solidFill>
                          <a:latin typeface="Calibri"/>
                          <a:cs typeface="Calibri"/>
                        </a:rPr>
                        <a:t>поддержки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28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04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Мероприятие: </a:t>
                      </a:r>
                      <a:r>
                        <a:rPr lang="ru-RU" sz="2400" spc="-5" dirty="0" smtClean="0">
                          <a:latin typeface="Calibri"/>
                          <a:cs typeface="Calibri"/>
                        </a:rPr>
                        <a:t>Приобретение оборудования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ru-RU" sz="2400" spc="-5" noProof="0" dirty="0" smtClean="0">
                          <a:latin typeface="Calibri"/>
                          <a:cs typeface="Calibri"/>
                        </a:rPr>
                        <a:t>Субсидия</a:t>
                      </a:r>
                      <a:r>
                        <a:rPr lang="ru-RU" sz="2400" spc="-5" dirty="0" smtClean="0">
                          <a:latin typeface="Calibri"/>
                          <a:cs typeface="Calibri"/>
                        </a:rPr>
                        <a:t>:</a:t>
                      </a:r>
                      <a:r>
                        <a:rPr sz="24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386 241</a:t>
                      </a:r>
                      <a:r>
                        <a:rPr sz="2400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7945" marR="423545">
                        <a:lnSpc>
                          <a:spcPct val="99500"/>
                        </a:lnSpc>
                        <a:spcBef>
                          <a:spcPts val="97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Затраты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на: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spc="-5" dirty="0" smtClean="0">
                          <a:latin typeface="Calibri"/>
                          <a:cs typeface="Calibri"/>
                        </a:rPr>
                        <a:t>ЛОР-комбайн </a:t>
                      </a:r>
                      <a:r>
                        <a:rPr lang="en-US" sz="2400" spc="-5" dirty="0" smtClean="0">
                          <a:latin typeface="Calibri"/>
                          <a:cs typeface="Calibri"/>
                        </a:rPr>
                        <a:t>UE-3000</a:t>
                      </a:r>
                      <a:r>
                        <a:rPr lang="ru-RU" sz="2400" spc="-5" dirty="0" smtClean="0">
                          <a:latin typeface="Calibri"/>
                          <a:cs typeface="Calibri"/>
                        </a:rPr>
                        <a:t>, Аппарат оториноларингологического </a:t>
                      </a:r>
                      <a:r>
                        <a:rPr lang="en-US" sz="2400" spc="-5" dirty="0" err="1" smtClean="0">
                          <a:latin typeface="Calibri"/>
                          <a:cs typeface="Calibri"/>
                        </a:rPr>
                        <a:t>Chammed</a:t>
                      </a:r>
                      <a:r>
                        <a:rPr lang="ru-RU" sz="2400" spc="-5" dirty="0" smtClean="0">
                          <a:latin typeface="Calibri"/>
                          <a:cs typeface="Calibri"/>
                        </a:rPr>
                        <a:t> 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marR="1569085">
                        <a:lnSpc>
                          <a:spcPct val="130000"/>
                        </a:lnSpc>
                        <a:spcBef>
                          <a:spcPts val="24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Увеличение </a:t>
                      </a:r>
                      <a:r>
                        <a:rPr sz="2400" dirty="0" err="1">
                          <a:latin typeface="Calibri"/>
                          <a:cs typeface="Calibri"/>
                        </a:rPr>
                        <a:t>выручки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spc="-5" noProof="0" dirty="0" smtClean="0">
                          <a:latin typeface="Calibri"/>
                          <a:cs typeface="Calibri"/>
                        </a:rPr>
                        <a:t>предприятия</a:t>
                      </a:r>
                      <a:r>
                        <a:rPr sz="24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noProof="0" dirty="0" smtClean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smtClean="0">
                          <a:latin typeface="Calibri"/>
                          <a:cs typeface="Calibri"/>
                        </a:rPr>
                        <a:t>8</a:t>
                      </a:r>
                      <a:r>
                        <a:rPr sz="24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% </a:t>
                      </a:r>
                      <a:r>
                        <a:rPr sz="240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2400" dirty="0" smtClean="0">
                          <a:latin typeface="Calibri"/>
                          <a:cs typeface="Calibri"/>
                        </a:rPr>
                        <a:t>8</a:t>
                      </a:r>
                      <a:r>
                        <a:rPr sz="24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млн.руб.)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endParaRPr lang="ru-RU" sz="2400" spc="-530" dirty="0" smtClean="0">
                        <a:latin typeface="Calibri"/>
                        <a:cs typeface="Calibri"/>
                      </a:endParaRPr>
                    </a:p>
                    <a:p>
                      <a:pPr marL="128905" marR="1569085">
                        <a:lnSpc>
                          <a:spcPct val="130000"/>
                        </a:lnSpc>
                        <a:spcBef>
                          <a:spcPts val="244"/>
                        </a:spcBef>
                      </a:pPr>
                      <a:r>
                        <a:rPr lang="ru-RU" sz="2400" spc="-5" noProof="0" dirty="0" smtClean="0">
                          <a:latin typeface="Calibri"/>
                          <a:cs typeface="Calibri"/>
                        </a:rPr>
                        <a:t>Создание</a:t>
                      </a:r>
                      <a:r>
                        <a:rPr sz="24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spc="-5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2400" spc="-5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ru-RU" sz="2400" spc="-5" dirty="0" smtClean="0">
                          <a:latin typeface="Calibri"/>
                          <a:cs typeface="Calibri"/>
                        </a:rPr>
                        <a:t>х</a:t>
                      </a:r>
                      <a:r>
                        <a:rPr sz="24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новых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рабочих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28905" marR="165100" indent="0" defTabSz="914400" eaLnBrk="1" fontAlgn="auto" latinLnBrk="0" hangingPunct="1">
                        <a:lnSpc>
                          <a:spcPct val="100299"/>
                        </a:lnSpc>
                        <a:spcBef>
                          <a:spcPts val="9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Реализован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проект: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spc="-5" dirty="0" smtClean="0">
                          <a:latin typeface="+mn-lt"/>
                          <a:cs typeface="Calibri"/>
                        </a:rPr>
                        <a:t>Приобретение оборудования в целях модернизации</a:t>
                      </a:r>
                      <a:r>
                        <a:rPr lang="ru-RU" sz="2400" spc="-5" baseline="0" dirty="0" smtClean="0">
                          <a:latin typeface="+mn-lt"/>
                          <a:cs typeface="Calibri"/>
                        </a:rPr>
                        <a:t> производства</a:t>
                      </a:r>
                      <a:endParaRPr lang="ru-RU" sz="2400" dirty="0" smtClean="0">
                        <a:latin typeface="+mn-lt"/>
                        <a:cs typeface="Calibri"/>
                      </a:endParaRPr>
                    </a:p>
                  </a:txBody>
                  <a:tcPr marL="0" marR="0" marT="3111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2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13850" y="6664562"/>
            <a:ext cx="97482" cy="435868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1511" y="6609801"/>
            <a:ext cx="18736139" cy="54761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25</a:t>
            </a:fld>
            <a:endParaRPr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84333" y="3524438"/>
            <a:ext cx="7434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4357370" algn="l"/>
              </a:tabLst>
            </a:pPr>
            <a:r>
              <a:rPr lang="ru-RU" sz="2400" b="1" spc="-45" dirty="0" smtClean="0">
                <a:solidFill>
                  <a:srgbClr val="C63865"/>
                </a:solidFill>
                <a:cs typeface="Calibri"/>
              </a:rPr>
              <a:t> Деятельность больничных организаций</a:t>
            </a:r>
            <a:endParaRPr lang="ru-RU" sz="2400" dirty="0">
              <a:cs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6" b="25173"/>
          <a:stretch/>
        </p:blipFill>
        <p:spPr>
          <a:xfrm>
            <a:off x="14269115" y="2149801"/>
            <a:ext cx="5332428" cy="3823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563" y="1267257"/>
            <a:ext cx="9665970" cy="112712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65"/>
              </a:spcBef>
            </a:pPr>
            <a:r>
              <a:rPr dirty="0"/>
              <a:t>ПРОБЛЕМНЫЕ</a:t>
            </a:r>
            <a:r>
              <a:rPr spc="10" dirty="0"/>
              <a:t> </a:t>
            </a:r>
            <a:r>
              <a:rPr dirty="0"/>
              <a:t>ВОПРОСЫ,</a:t>
            </a:r>
            <a:r>
              <a:rPr spc="10" dirty="0"/>
              <a:t> </a:t>
            </a:r>
            <a:r>
              <a:rPr dirty="0"/>
              <a:t>ТРЕБУЮЩИЕ</a:t>
            </a:r>
            <a:r>
              <a:rPr spc="10" dirty="0"/>
              <a:t> </a:t>
            </a:r>
            <a:r>
              <a:rPr dirty="0"/>
              <a:t>РЕШЕНИЯ </a:t>
            </a:r>
            <a:r>
              <a:rPr spc="-800" dirty="0"/>
              <a:t> </a:t>
            </a:r>
            <a:r>
              <a:rPr dirty="0"/>
              <a:t>(ПО </a:t>
            </a:r>
            <a:r>
              <a:rPr spc="5" dirty="0"/>
              <a:t>ВСЕМ</a:t>
            </a:r>
            <a:r>
              <a:rPr spc="10" dirty="0"/>
              <a:t> </a:t>
            </a:r>
            <a:r>
              <a:rPr dirty="0"/>
              <a:t>НАПРАВЛЕНИЯМ</a:t>
            </a:r>
            <a:r>
              <a:rPr spc="5" dirty="0"/>
              <a:t> </a:t>
            </a:r>
            <a:r>
              <a:rPr dirty="0"/>
              <a:t>РАЗВИТИЯ)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06" y="2541583"/>
            <a:ext cx="9010810" cy="547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5979" y="3532326"/>
            <a:ext cx="17927955" cy="2222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3600" b="1" i="1" spc="-5" dirty="0">
                <a:latin typeface="Calibri"/>
                <a:cs typeface="Calibri"/>
              </a:rPr>
              <a:t>На</a:t>
            </a:r>
            <a:r>
              <a:rPr sz="3600" b="1" i="1" spc="5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территории</a:t>
            </a:r>
            <a:r>
              <a:rPr sz="3600" b="1" i="1" spc="10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городского</a:t>
            </a:r>
            <a:r>
              <a:rPr sz="3600" b="1" i="1" spc="15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округа</a:t>
            </a:r>
            <a:r>
              <a:rPr sz="3600" b="1" i="1" spc="5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Лобня</a:t>
            </a:r>
            <a:r>
              <a:rPr sz="3600" b="1" i="1" spc="5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наблюдается</a:t>
            </a:r>
            <a:r>
              <a:rPr sz="3600" b="1" i="1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большой</a:t>
            </a:r>
            <a:r>
              <a:rPr sz="3600" b="1" i="1" spc="10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дефицит</a:t>
            </a:r>
            <a:r>
              <a:rPr sz="3600" b="1" i="1" spc="15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свободных</a:t>
            </a:r>
            <a:r>
              <a:rPr sz="3600" b="1" i="1" dirty="0">
                <a:latin typeface="Calibri"/>
                <a:cs typeface="Calibri"/>
              </a:rPr>
              <a:t> и </a:t>
            </a:r>
            <a:r>
              <a:rPr sz="3600" b="1" i="1" spc="-800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пригодных</a:t>
            </a:r>
            <a:r>
              <a:rPr sz="3600" b="1" i="1" dirty="0">
                <a:latin typeface="Calibri"/>
                <a:cs typeface="Calibri"/>
              </a:rPr>
              <a:t> для</a:t>
            </a:r>
            <a:r>
              <a:rPr sz="3600" b="1" i="1" spc="5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вовлечения в</a:t>
            </a:r>
            <a:r>
              <a:rPr sz="3600" b="1" i="1" spc="10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хозяйственный</a:t>
            </a:r>
            <a:r>
              <a:rPr sz="3600" b="1" i="1" spc="10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оборот</a:t>
            </a:r>
            <a:r>
              <a:rPr sz="3600" b="1" i="1" spc="10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земельных</a:t>
            </a:r>
            <a:r>
              <a:rPr sz="3600" b="1" i="1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участков.</a:t>
            </a:r>
            <a:r>
              <a:rPr sz="3600" b="1" i="1" spc="15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Большая </a:t>
            </a:r>
            <a:r>
              <a:rPr sz="3600" b="1" i="1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часть</a:t>
            </a:r>
            <a:r>
              <a:rPr sz="3600" b="1" i="1" dirty="0">
                <a:latin typeface="Calibri"/>
                <a:cs typeface="Calibri"/>
              </a:rPr>
              <a:t> территории</a:t>
            </a:r>
            <a:r>
              <a:rPr sz="3600" b="1" i="1" spc="10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имеет</a:t>
            </a:r>
            <a:r>
              <a:rPr sz="3600" b="1" i="1" spc="10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градостроительные</a:t>
            </a:r>
            <a:r>
              <a:rPr sz="3600" b="1" i="1" spc="10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ограничения,</a:t>
            </a:r>
            <a:r>
              <a:rPr sz="3600" b="1" i="1" dirty="0">
                <a:latin typeface="Calibri"/>
                <a:cs typeface="Calibri"/>
              </a:rPr>
              <a:t> не</a:t>
            </a:r>
            <a:r>
              <a:rPr sz="3600" b="1" i="1" spc="10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позволяющие </a:t>
            </a:r>
            <a:r>
              <a:rPr sz="3600" b="1" i="1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осуществлять</a:t>
            </a:r>
            <a:r>
              <a:rPr sz="3600" b="1" i="1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строительство</a:t>
            </a:r>
            <a:r>
              <a:rPr sz="3600" b="1" i="1" spc="5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и</a:t>
            </a:r>
            <a:r>
              <a:rPr sz="3600" b="1" i="1" spc="5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освоение</a:t>
            </a:r>
            <a:r>
              <a:rPr sz="3600" b="1" i="1" spc="5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территории.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2172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КОНТАКТЫ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25201" y="2034470"/>
            <a:ext cx="7124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АДМИНИСТРАЦИЯ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Arial"/>
                <a:cs typeface="Arial"/>
              </a:rPr>
              <a:t>ГОРОДСКОГО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ОКРУГА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ЛОБНЯ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495" y="2636601"/>
            <a:ext cx="8084943" cy="75636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2305050">
              <a:lnSpc>
                <a:spcPct val="100800"/>
              </a:lnSpc>
              <a:spcBef>
                <a:spcPts val="80"/>
              </a:spcBef>
            </a:pPr>
            <a:r>
              <a:rPr sz="2400" b="1" spc="-5" dirty="0">
                <a:latin typeface="Calibri"/>
                <a:cs typeface="Calibri"/>
              </a:rPr>
              <a:t>Адрес: </a:t>
            </a:r>
            <a:r>
              <a:rPr sz="2400" b="1" spc="-10" dirty="0">
                <a:latin typeface="Calibri"/>
                <a:cs typeface="Calibri"/>
              </a:rPr>
              <a:t>го </a:t>
            </a:r>
            <a:r>
              <a:rPr sz="2400" b="1" spc="-5" dirty="0">
                <a:latin typeface="Calibri"/>
                <a:cs typeface="Calibri"/>
              </a:rPr>
              <a:t>Лобня, </a:t>
            </a:r>
            <a:r>
              <a:rPr sz="2400" b="1" spc="-25" dirty="0">
                <a:latin typeface="Calibri"/>
                <a:cs typeface="Calibri"/>
              </a:rPr>
              <a:t>ул. </a:t>
            </a:r>
            <a:r>
              <a:rPr sz="2400" b="1" dirty="0">
                <a:latin typeface="Calibri"/>
                <a:cs typeface="Calibri"/>
              </a:rPr>
              <a:t>Ленина, </a:t>
            </a:r>
            <a:r>
              <a:rPr sz="2400" b="1" spc="-5" dirty="0">
                <a:latin typeface="Calibri"/>
                <a:cs typeface="Calibri"/>
              </a:rPr>
              <a:t>д.21 </a:t>
            </a:r>
            <a:r>
              <a:rPr sz="2400" b="1" spc="-395" dirty="0">
                <a:latin typeface="Calibri"/>
                <a:cs typeface="Calibri"/>
              </a:rPr>
              <a:t> </a:t>
            </a:r>
            <a:r>
              <a:rPr lang="ru-RU" sz="2400" b="1" spc="-5" dirty="0" smtClean="0">
                <a:latin typeface="Calibri"/>
                <a:cs typeface="Calibri"/>
              </a:rPr>
              <a:t>Официальный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lang="ru-RU" sz="2400" b="1" spc="-5" dirty="0" smtClean="0">
                <a:latin typeface="Calibri"/>
                <a:cs typeface="Calibri"/>
              </a:rPr>
              <a:t>сайт: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5" dirty="0" err="1" smtClean="0">
                <a:latin typeface="Calibri"/>
                <a:cs typeface="Calibri"/>
              </a:rPr>
              <a:t>лобня.рф</a:t>
            </a:r>
            <a:r>
              <a:rPr lang="ru-RU" sz="2400" b="1" spc="-5" dirty="0" smtClean="0">
                <a:latin typeface="Calibri"/>
                <a:cs typeface="Calibri"/>
              </a:rPr>
              <a:t> 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dirty="0"/>
              <a:pPr marL="38100">
                <a:lnSpc>
                  <a:spcPts val="3554"/>
                </a:lnSpc>
              </a:pPr>
              <a:t>27</a:t>
            </a:fld>
            <a:endParaRPr dirty="0"/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55316"/>
              </p:ext>
            </p:extLst>
          </p:nvPr>
        </p:nvGraphicFramePr>
        <p:xfrm>
          <a:off x="679448" y="3600450"/>
          <a:ext cx="18592802" cy="6976602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7315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Должность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ФИО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Телефон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Электронная почта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68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D0D0D"/>
                          </a:solidFill>
                          <a:cs typeface="Calibri"/>
                        </a:rPr>
                        <a:t>Глава </a:t>
                      </a:r>
                      <a:r>
                        <a:rPr lang="ru-RU" sz="2400" b="1" spc="5" dirty="0" smtClean="0">
                          <a:solidFill>
                            <a:srgbClr val="0D0D0D"/>
                          </a:solidFill>
                          <a:cs typeface="Calibri"/>
                        </a:rPr>
                        <a:t> </a:t>
                      </a:r>
                      <a:r>
                        <a:rPr lang="ru-RU" sz="2400" b="1" spc="-5" dirty="0" smtClean="0">
                          <a:solidFill>
                            <a:srgbClr val="0D0D0D"/>
                          </a:solidFill>
                          <a:cs typeface="Calibri"/>
                        </a:rPr>
                        <a:t>городского</a:t>
                      </a:r>
                      <a:r>
                        <a:rPr lang="ru-RU" sz="2400" b="1" spc="-80" dirty="0" smtClean="0">
                          <a:solidFill>
                            <a:srgbClr val="0D0D0D"/>
                          </a:solidFill>
                          <a:cs typeface="Calibri"/>
                        </a:rPr>
                        <a:t> </a:t>
                      </a:r>
                      <a:r>
                        <a:rPr lang="ru-RU" sz="2400" b="1" spc="-5" dirty="0" smtClean="0">
                          <a:solidFill>
                            <a:srgbClr val="0D0D0D"/>
                          </a:solidFill>
                          <a:cs typeface="Calibri"/>
                        </a:rPr>
                        <a:t>округа</a:t>
                      </a:r>
                      <a:endParaRPr lang="ru-RU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Баришевский</a:t>
                      </a:r>
                      <a:r>
                        <a:rPr lang="ru-RU" sz="2400" b="1" spc="-10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b="1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Евгений</a:t>
                      </a:r>
                      <a:r>
                        <a:rPr lang="ru-RU" sz="2400" b="1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b="1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Васильевич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2400" b="1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8-495-577-12-43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glava@lobadm.ru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68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Заместитель главы администрации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Попова Людмила Фёдоровна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8-495-577-12-43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  <a:hlinkClick r:id="rId4"/>
                        </a:rPr>
                        <a:t>popovalif@mosreg.ru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68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Заместитель главы администрации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Петрова</a:t>
                      </a:r>
                      <a:r>
                        <a:rPr lang="ru-RU" sz="2400" spc="-30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Оксана</a:t>
                      </a:r>
                      <a:r>
                        <a:rPr lang="ru-RU" sz="2400" spc="-2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Васильевна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2400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8-495-577-27-22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  <a:hlinkClick r:id="rId5"/>
                        </a:rPr>
                        <a:t>pov0307@list.ru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68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Начальник</a:t>
                      </a:r>
                      <a:r>
                        <a:rPr lang="ru-RU" sz="2400" spc="-10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управления земельных</a:t>
                      </a:r>
                      <a:r>
                        <a:rPr lang="ru-RU" sz="2400" spc="-10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о</a:t>
                      </a: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тношений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Скворцов</a:t>
                      </a:r>
                      <a:r>
                        <a:rPr lang="ru-RU" sz="2400" spc="-2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Игорь</a:t>
                      </a:r>
                      <a:r>
                        <a:rPr lang="ru-RU" sz="2400" spc="-20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Львович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2400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8-495-577-31-05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  <a:hlinkClick r:id="rId6"/>
                        </a:rPr>
                        <a:t>zemelca@mail.ru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868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Начальник отдела</a:t>
                      </a:r>
                      <a:r>
                        <a:rPr lang="ru-RU" sz="2400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строительства </a:t>
                      </a:r>
                      <a:r>
                        <a:rPr lang="ru-RU" sz="2400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 </a:t>
                      </a: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архитектуры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5" dirty="0" err="1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Гужновская</a:t>
                      </a: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Татьяна Денисовна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2400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8-495-577-10-89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  <a:hlinkClick r:id="rId7"/>
                        </a:rPr>
                        <a:t>os.lobnya@mail.ru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868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Председатель Комитета </a:t>
                      </a:r>
                      <a:r>
                        <a:rPr lang="ru-RU" sz="2400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по</a:t>
                      </a:r>
                      <a:r>
                        <a:rPr lang="ru-RU" sz="2400" spc="-30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управлению</a:t>
                      </a:r>
                      <a:r>
                        <a:rPr lang="ru-RU" sz="2400" spc="-2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имуществом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Кислов Сергей Александрович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2400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8-495-577-12-19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  <a:hlinkClick r:id="rId8"/>
                        </a:rPr>
                        <a:t>komitetimu@mail.ru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868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Заместитель председателя </a:t>
                      </a:r>
                      <a:r>
                        <a:rPr lang="ru-RU" sz="2400" spc="-459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Комитета</a:t>
                      </a:r>
                      <a:r>
                        <a:rPr lang="ru-RU" sz="2400" spc="-10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по</a:t>
                      </a: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экономике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Козлова Анна Дмитриевна</a:t>
                      </a:r>
                      <a:endParaRPr lang="ru-RU" sz="2400" dirty="0" smtClean="0"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2400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8-498-600-92-97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pc="-5" dirty="0" smtClean="0">
                          <a:solidFill>
                            <a:srgbClr val="0D0D0D"/>
                          </a:solidFill>
                          <a:latin typeface="+mn-lt"/>
                          <a:cs typeface="Calibri"/>
                          <a:hlinkClick r:id="rId9"/>
                        </a:rPr>
                        <a:t>lobadm@yandex.ru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71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6128" y="8142992"/>
            <a:ext cx="10601325" cy="2677795"/>
          </a:xfrm>
          <a:custGeom>
            <a:avLst/>
            <a:gdLst/>
            <a:ahLst/>
            <a:cxnLst/>
            <a:rect l="l" t="t" r="r" b="b"/>
            <a:pathLst>
              <a:path w="10601325" h="2677795">
                <a:moveTo>
                  <a:pt x="10600910" y="0"/>
                </a:moveTo>
                <a:lnTo>
                  <a:pt x="0" y="0"/>
                </a:lnTo>
                <a:lnTo>
                  <a:pt x="0" y="2677545"/>
                </a:lnTo>
                <a:lnTo>
                  <a:pt x="10600910" y="2677545"/>
                </a:lnTo>
                <a:lnTo>
                  <a:pt x="1060091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0850" y="2110266"/>
            <a:ext cx="10601325" cy="2677795"/>
          </a:xfrm>
          <a:custGeom>
            <a:avLst/>
            <a:gdLst/>
            <a:ahLst/>
            <a:cxnLst/>
            <a:rect l="l" t="t" r="r" b="b"/>
            <a:pathLst>
              <a:path w="10601325" h="2677795">
                <a:moveTo>
                  <a:pt x="10600910" y="0"/>
                </a:moveTo>
                <a:lnTo>
                  <a:pt x="0" y="0"/>
                </a:lnTo>
                <a:lnTo>
                  <a:pt x="0" y="2677545"/>
                </a:lnTo>
                <a:lnTo>
                  <a:pt x="10600910" y="2677545"/>
                </a:lnTo>
                <a:lnTo>
                  <a:pt x="1060091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81699" y="2826063"/>
            <a:ext cx="2240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85" dirty="0">
                <a:latin typeface="Calibri"/>
                <a:cs typeface="Calibri"/>
              </a:rPr>
              <a:t>Г.О.</a:t>
            </a:r>
            <a:r>
              <a:rPr sz="3600" b="1" spc="-7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ЛОБНЯ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66226" y="4681377"/>
            <a:ext cx="4763770" cy="4747895"/>
            <a:chOff x="1466226" y="4681377"/>
            <a:chExt cx="4763770" cy="47478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6226" y="4681377"/>
              <a:ext cx="4763635" cy="47477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003266" y="6803248"/>
              <a:ext cx="36195" cy="34290"/>
            </a:xfrm>
            <a:custGeom>
              <a:avLst/>
              <a:gdLst/>
              <a:ahLst/>
              <a:cxnLst/>
              <a:rect l="l" t="t" r="r" b="b"/>
              <a:pathLst>
                <a:path w="36195" h="34290">
                  <a:moveTo>
                    <a:pt x="27783" y="0"/>
                  </a:moveTo>
                  <a:lnTo>
                    <a:pt x="8013" y="0"/>
                  </a:lnTo>
                  <a:lnTo>
                    <a:pt x="0" y="7674"/>
                  </a:lnTo>
                  <a:lnTo>
                    <a:pt x="0" y="17142"/>
                  </a:lnTo>
                  <a:lnTo>
                    <a:pt x="0" y="26609"/>
                  </a:lnTo>
                  <a:lnTo>
                    <a:pt x="8013" y="34283"/>
                  </a:lnTo>
                  <a:lnTo>
                    <a:pt x="27783" y="34283"/>
                  </a:lnTo>
                  <a:lnTo>
                    <a:pt x="35797" y="26609"/>
                  </a:lnTo>
                  <a:lnTo>
                    <a:pt x="35797" y="7674"/>
                  </a:lnTo>
                  <a:lnTo>
                    <a:pt x="27783" y="0"/>
                  </a:lnTo>
                  <a:close/>
                </a:path>
              </a:pathLst>
            </a:custGeom>
            <a:solidFill>
              <a:srgbClr val="CC9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03266" y="6803248"/>
              <a:ext cx="36195" cy="34290"/>
            </a:xfrm>
            <a:custGeom>
              <a:avLst/>
              <a:gdLst/>
              <a:ahLst/>
              <a:cxnLst/>
              <a:rect l="l" t="t" r="r" b="b"/>
              <a:pathLst>
                <a:path w="36195" h="34290">
                  <a:moveTo>
                    <a:pt x="0" y="17141"/>
                  </a:moveTo>
                  <a:lnTo>
                    <a:pt x="0" y="7674"/>
                  </a:lnTo>
                  <a:lnTo>
                    <a:pt x="8013" y="0"/>
                  </a:lnTo>
                  <a:lnTo>
                    <a:pt x="17898" y="0"/>
                  </a:lnTo>
                  <a:lnTo>
                    <a:pt x="27784" y="0"/>
                  </a:lnTo>
                  <a:lnTo>
                    <a:pt x="35797" y="7674"/>
                  </a:lnTo>
                  <a:lnTo>
                    <a:pt x="35797" y="17141"/>
                  </a:lnTo>
                  <a:lnTo>
                    <a:pt x="35797" y="26609"/>
                  </a:lnTo>
                  <a:lnTo>
                    <a:pt x="27784" y="34283"/>
                  </a:lnTo>
                  <a:lnTo>
                    <a:pt x="17898" y="34283"/>
                  </a:lnTo>
                  <a:lnTo>
                    <a:pt x="8013" y="34283"/>
                  </a:lnTo>
                  <a:lnTo>
                    <a:pt x="0" y="26609"/>
                  </a:lnTo>
                  <a:lnTo>
                    <a:pt x="0" y="17141"/>
                  </a:lnTo>
                  <a:close/>
                </a:path>
              </a:pathLst>
            </a:custGeom>
            <a:ln w="19046">
              <a:solidFill>
                <a:srgbClr val="CC9D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795373" y="2319032"/>
            <a:ext cx="1864360" cy="104266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9975" b="1" spc="-1470" baseline="-3341" dirty="0">
                <a:solidFill>
                  <a:srgbClr val="C63865"/>
                </a:solidFill>
                <a:latin typeface="Verdana"/>
                <a:cs typeface="Verdana"/>
              </a:rPr>
              <a:t>3</a:t>
            </a:r>
            <a:r>
              <a:rPr sz="9975" b="1" spc="-1485" baseline="-3341" dirty="0">
                <a:solidFill>
                  <a:srgbClr val="C63865"/>
                </a:solidFill>
                <a:latin typeface="Verdana"/>
                <a:cs typeface="Verdana"/>
              </a:rPr>
              <a:t>3</a:t>
            </a:r>
            <a:r>
              <a:rPr sz="9975" b="1" spc="-1882" baseline="-3341" dirty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latin typeface="Calibri"/>
                <a:cs typeface="Calibri"/>
              </a:rPr>
              <a:t>м</a:t>
            </a:r>
            <a:r>
              <a:rPr sz="2400" spc="10" dirty="0">
                <a:latin typeface="Calibri"/>
                <a:cs typeface="Calibri"/>
              </a:rPr>
              <a:t>е</a:t>
            </a:r>
            <a:r>
              <a:rPr sz="2400" spc="15" dirty="0">
                <a:latin typeface="Calibri"/>
                <a:cs typeface="Calibri"/>
              </a:rPr>
              <a:t>с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о</a:t>
            </a:r>
          </a:p>
        </p:txBody>
      </p:sp>
      <p:sp>
        <p:nvSpPr>
          <p:cNvPr id="11" name="object 11"/>
          <p:cNvSpPr/>
          <p:nvPr/>
        </p:nvSpPr>
        <p:spPr>
          <a:xfrm>
            <a:off x="11806468" y="3723472"/>
            <a:ext cx="2132330" cy="0"/>
          </a:xfrm>
          <a:custGeom>
            <a:avLst/>
            <a:gdLst/>
            <a:ahLst/>
            <a:cxnLst/>
            <a:rect l="l" t="t" r="r" b="b"/>
            <a:pathLst>
              <a:path w="2132330">
                <a:moveTo>
                  <a:pt x="0" y="0"/>
                </a:moveTo>
                <a:lnTo>
                  <a:pt x="2131782" y="0"/>
                </a:lnTo>
              </a:path>
            </a:pathLst>
          </a:custGeom>
          <a:ln w="142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728450" y="3135058"/>
            <a:ext cx="2286000" cy="2401298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65"/>
              </a:spcBef>
            </a:pPr>
            <a:r>
              <a:rPr sz="2300" dirty="0">
                <a:solidFill>
                  <a:srgbClr val="C63865"/>
                </a:solidFill>
                <a:latin typeface="Calibri"/>
                <a:cs typeface="Calibri"/>
              </a:rPr>
              <a:t>48,9</a:t>
            </a:r>
            <a:r>
              <a:rPr sz="2300" spc="114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C63865"/>
                </a:solidFill>
                <a:latin typeface="Calibri"/>
                <a:cs typeface="Calibri"/>
              </a:rPr>
              <a:t>млрд руб.</a:t>
            </a:r>
            <a:endParaRPr sz="1700" dirty="0">
              <a:latin typeface="Calibri"/>
              <a:cs typeface="Calibri"/>
            </a:endParaRPr>
          </a:p>
          <a:p>
            <a:pPr marL="274955" marR="228600" algn="ctr">
              <a:lnSpc>
                <a:spcPts val="3220"/>
              </a:lnSpc>
              <a:spcBef>
                <a:spcPts val="1100"/>
              </a:spcBef>
            </a:pPr>
            <a:r>
              <a:rPr lang="ru-RU" sz="2700" b="1" spc="-100" dirty="0">
                <a:latin typeface="Calibri"/>
                <a:cs typeface="Calibri"/>
              </a:rPr>
              <a:t>по</a:t>
            </a:r>
            <a:r>
              <a:rPr sz="2700" b="1" spc="-10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ВРП</a:t>
            </a:r>
            <a:r>
              <a:rPr lang="ru-RU" sz="2700" b="1" spc="-5" dirty="0">
                <a:latin typeface="Calibri"/>
                <a:cs typeface="Calibri"/>
              </a:rPr>
              <a:t/>
            </a:r>
            <a:br>
              <a:rPr lang="ru-RU" sz="2700" b="1" spc="-5" dirty="0">
                <a:latin typeface="Calibri"/>
                <a:cs typeface="Calibri"/>
              </a:rPr>
            </a:br>
            <a:r>
              <a:rPr sz="2700" b="1" spc="-595" dirty="0"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C63865"/>
                </a:solidFill>
                <a:latin typeface="Calibri"/>
                <a:cs typeface="Calibri"/>
              </a:rPr>
              <a:t>1,2%</a:t>
            </a:r>
            <a:r>
              <a:rPr lang="ru-RU" sz="2700" b="1" spc="-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br>
              <a:rPr lang="ru-RU" sz="2700" b="1" spc="-5" dirty="0">
                <a:solidFill>
                  <a:srgbClr val="C63865"/>
                </a:solidFill>
                <a:latin typeface="Calibri"/>
                <a:cs typeface="Calibri"/>
              </a:rPr>
            </a:br>
            <a:r>
              <a:rPr lang="ru-RU" sz="1900" b="1" spc="-5" dirty="0">
                <a:latin typeface="Calibri"/>
                <a:cs typeface="Calibri"/>
              </a:rPr>
              <a:t>(2019)</a:t>
            </a:r>
          </a:p>
          <a:p>
            <a:pPr marL="274955" marR="228600" algn="ctr">
              <a:lnSpc>
                <a:spcPts val="3220"/>
              </a:lnSpc>
              <a:spcBef>
                <a:spcPts val="1100"/>
              </a:spcBef>
            </a:pPr>
            <a:endParaRPr sz="27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32850" y="2261891"/>
            <a:ext cx="2133600" cy="103874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lang="en-US" sz="9975" b="1" spc="-1470" baseline="-6683" dirty="0">
                <a:solidFill>
                  <a:srgbClr val="C63865"/>
                </a:solidFill>
                <a:latin typeface="Verdana"/>
                <a:cs typeface="Verdana"/>
              </a:rPr>
              <a:t>29</a:t>
            </a:r>
            <a:r>
              <a:rPr lang="ru-RU" sz="9975" b="1" spc="-1470" baseline="-6683" dirty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lang="ru-RU" sz="2400" spc="25" dirty="0">
                <a:latin typeface="Calibri"/>
                <a:cs typeface="Calibri"/>
              </a:rPr>
              <a:t>место</a:t>
            </a:r>
            <a:endParaRPr sz="2400" spc="25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70108" y="3722646"/>
            <a:ext cx="2132330" cy="0"/>
          </a:xfrm>
          <a:custGeom>
            <a:avLst/>
            <a:gdLst/>
            <a:ahLst/>
            <a:cxnLst/>
            <a:rect l="l" t="t" r="r" b="b"/>
            <a:pathLst>
              <a:path w="2132329">
                <a:moveTo>
                  <a:pt x="0" y="0"/>
                </a:moveTo>
                <a:lnTo>
                  <a:pt x="2131782" y="0"/>
                </a:lnTo>
              </a:path>
            </a:pathLst>
          </a:custGeom>
          <a:ln w="142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61450" y="3117970"/>
            <a:ext cx="1905000" cy="1402948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R="51435" algn="ctr">
              <a:lnSpc>
                <a:spcPct val="100000"/>
              </a:lnSpc>
              <a:spcBef>
                <a:spcPts val="1080"/>
              </a:spcBef>
            </a:pPr>
            <a:r>
              <a:rPr lang="en-US" sz="2300" dirty="0">
                <a:solidFill>
                  <a:srgbClr val="C63865"/>
                </a:solidFill>
                <a:latin typeface="Calibri"/>
                <a:cs typeface="Calibri"/>
              </a:rPr>
              <a:t>7</a:t>
            </a:r>
            <a:r>
              <a:rPr lang="ru-RU" sz="2300" dirty="0">
                <a:solidFill>
                  <a:srgbClr val="C63865"/>
                </a:solidFill>
                <a:latin typeface="Calibri"/>
                <a:cs typeface="Calibri"/>
              </a:rPr>
              <a:t>,</a:t>
            </a:r>
            <a:r>
              <a:rPr lang="en-US" sz="2300" dirty="0">
                <a:solidFill>
                  <a:srgbClr val="C63865"/>
                </a:solidFill>
                <a:latin typeface="Calibri"/>
                <a:cs typeface="Calibri"/>
              </a:rPr>
              <a:t>74</a:t>
            </a:r>
            <a:r>
              <a:rPr sz="2300" spc="110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C63865"/>
                </a:solidFill>
                <a:latin typeface="Calibri"/>
                <a:cs typeface="Calibri"/>
              </a:rPr>
              <a:t>млрд</a:t>
            </a:r>
            <a:r>
              <a:rPr sz="1700" spc="-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C63865"/>
                </a:solidFill>
                <a:latin typeface="Calibri"/>
                <a:cs typeface="Calibri"/>
              </a:rPr>
              <a:t>руб.</a:t>
            </a:r>
            <a:endParaRPr sz="1700" dirty="0">
              <a:latin typeface="Calibri"/>
              <a:cs typeface="Calibri"/>
            </a:endParaRPr>
          </a:p>
          <a:p>
            <a:pPr marR="5080" algn="ctr">
              <a:lnSpc>
                <a:spcPts val="2865"/>
              </a:lnSpc>
              <a:spcBef>
                <a:spcPts val="990"/>
              </a:spcBef>
            </a:pPr>
            <a:r>
              <a:rPr sz="2400" b="1" dirty="0">
                <a:latin typeface="Calibri"/>
                <a:cs typeface="Calibri"/>
              </a:rPr>
              <a:t>по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налогам</a:t>
            </a:r>
            <a:endParaRPr sz="2400" dirty="0">
              <a:latin typeface="Calibri"/>
              <a:cs typeface="Calibri"/>
            </a:endParaRPr>
          </a:p>
          <a:p>
            <a:pPr marR="4445" algn="ctr">
              <a:lnSpc>
                <a:spcPts val="3225"/>
              </a:lnSpc>
            </a:pPr>
            <a:r>
              <a:rPr lang="ru-RU" sz="2700" b="1" spc="-5" dirty="0">
                <a:solidFill>
                  <a:srgbClr val="C63865"/>
                </a:solidFill>
                <a:latin typeface="Calibri"/>
                <a:cs typeface="Calibri"/>
              </a:rPr>
              <a:t>1</a:t>
            </a:r>
            <a:r>
              <a:rPr sz="2700" b="1" spc="-5" dirty="0">
                <a:solidFill>
                  <a:srgbClr val="C63865"/>
                </a:solidFill>
                <a:latin typeface="Calibri"/>
                <a:cs typeface="Calibri"/>
              </a:rPr>
              <a:t>,</a:t>
            </a:r>
            <a:r>
              <a:rPr lang="ru-RU" sz="2700" b="1" spc="-5" dirty="0">
                <a:solidFill>
                  <a:srgbClr val="C63865"/>
                </a:solidFill>
                <a:latin typeface="Calibri"/>
                <a:cs typeface="Calibri"/>
              </a:rPr>
              <a:t>1</a:t>
            </a:r>
            <a:r>
              <a:rPr sz="2700" b="1" spc="-5" dirty="0">
                <a:solidFill>
                  <a:srgbClr val="C63865"/>
                </a:solidFill>
                <a:latin typeface="Calibri"/>
                <a:cs typeface="Calibri"/>
              </a:rPr>
              <a:t>%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6129" y="5075894"/>
            <a:ext cx="2709321" cy="230832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065" marR="5080" algn="ctr">
              <a:lnSpc>
                <a:spcPct val="101400"/>
              </a:lnSpc>
              <a:spcBef>
                <a:spcPts val="65"/>
              </a:spcBef>
            </a:pPr>
            <a:r>
              <a:rPr sz="2100" b="1" spc="-10" dirty="0">
                <a:latin typeface="Calibri"/>
                <a:cs typeface="Calibri"/>
              </a:rPr>
              <a:t>НАЛОГОВЫЕ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И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НЕНАЛОГОВЫЕ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ПОСТУПЛЕНИЯ</a:t>
            </a:r>
            <a:endParaRPr sz="2100" dirty="0">
              <a:latin typeface="Calibri"/>
              <a:cs typeface="Calibri"/>
            </a:endParaRPr>
          </a:p>
          <a:p>
            <a:pPr algn="ctr">
              <a:lnSpc>
                <a:spcPts val="2465"/>
              </a:lnSpc>
            </a:pPr>
            <a:r>
              <a:rPr sz="2100" b="1" dirty="0">
                <a:latin typeface="Calibri"/>
                <a:cs typeface="Calibri"/>
              </a:rPr>
              <a:t>(20</a:t>
            </a:r>
            <a:r>
              <a:rPr lang="ru-RU" sz="2100" b="1" dirty="0">
                <a:latin typeface="Calibri"/>
                <a:cs typeface="Calibri"/>
              </a:rPr>
              <a:t>21</a:t>
            </a:r>
            <a:r>
              <a:rPr sz="2100" b="1" dirty="0">
                <a:latin typeface="Calibri"/>
                <a:cs typeface="Calibri"/>
              </a:rPr>
              <a:t>)</a:t>
            </a:r>
            <a:endParaRPr sz="2100" dirty="0">
              <a:latin typeface="Calibri"/>
              <a:cs typeface="Calibri"/>
            </a:endParaRPr>
          </a:p>
          <a:p>
            <a:pPr marR="48260" algn="ctr">
              <a:lnSpc>
                <a:spcPts val="3190"/>
              </a:lnSpc>
              <a:spcBef>
                <a:spcPts val="2105"/>
              </a:spcBef>
            </a:pPr>
            <a:r>
              <a:rPr sz="3000" b="1" spc="-455" dirty="0">
                <a:solidFill>
                  <a:srgbClr val="C63865"/>
                </a:solidFill>
                <a:latin typeface="Verdana"/>
                <a:cs typeface="Verdana"/>
              </a:rPr>
              <a:t>1</a:t>
            </a:r>
            <a:r>
              <a:rPr sz="3000" b="1" spc="-185" dirty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lang="ru-RU" sz="3000" b="1" spc="-459" dirty="0">
                <a:solidFill>
                  <a:srgbClr val="C63865"/>
                </a:solidFill>
                <a:latin typeface="Verdana"/>
                <a:cs typeface="Verdana"/>
              </a:rPr>
              <a:t>, 498</a:t>
            </a:r>
            <a:endParaRPr sz="3000" dirty="0">
              <a:latin typeface="Verdana"/>
              <a:cs typeface="Verdana"/>
            </a:endParaRPr>
          </a:p>
          <a:p>
            <a:pPr marR="48260" algn="ctr">
              <a:lnSpc>
                <a:spcPts val="2470"/>
              </a:lnSpc>
            </a:pPr>
            <a:r>
              <a:rPr lang="ru-RU" sz="2400" b="1" spc="-5" dirty="0" err="1">
                <a:solidFill>
                  <a:srgbClr val="C63865"/>
                </a:solidFill>
                <a:latin typeface="Calibri"/>
                <a:cs typeface="Calibri"/>
              </a:rPr>
              <a:t>млрд</a:t>
            </a:r>
            <a:r>
              <a:rPr sz="2400" b="1" spc="-5" dirty="0">
                <a:solidFill>
                  <a:srgbClr val="C63865"/>
                </a:solidFill>
                <a:latin typeface="Calibri"/>
                <a:cs typeface="Calibri"/>
              </a:rPr>
              <a:t>.</a:t>
            </a:r>
            <a:r>
              <a:rPr sz="2400" b="1" spc="-4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63865"/>
                </a:solidFill>
                <a:latin typeface="Calibri"/>
                <a:cs typeface="Calibri"/>
              </a:rPr>
              <a:t>руб.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36906" y="5048466"/>
            <a:ext cx="3469276" cy="231601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712470" algn="ctr">
              <a:lnSpc>
                <a:spcPct val="100699"/>
              </a:lnSpc>
              <a:spcBef>
                <a:spcPts val="80"/>
              </a:spcBef>
            </a:pPr>
            <a:r>
              <a:rPr sz="2100" b="1" spc="-5" dirty="0" smtClean="0">
                <a:latin typeface="Calibri"/>
                <a:cs typeface="Calibri"/>
              </a:rPr>
              <a:t>ОЦЕНКА ПО</a:t>
            </a:r>
            <a:r>
              <a:rPr sz="2100" b="1" spc="-10" dirty="0" smtClean="0">
                <a:latin typeface="Calibri"/>
                <a:cs typeface="Calibri"/>
              </a:rPr>
              <a:t> </a:t>
            </a:r>
            <a:r>
              <a:rPr lang="ru-RU" sz="2100" b="1" spc="-10" dirty="0" smtClean="0">
                <a:latin typeface="Calibri"/>
                <a:cs typeface="Calibri"/>
              </a:rPr>
              <a:t>Н</a:t>
            </a:r>
            <a:r>
              <a:rPr sz="2100" b="1" spc="-10" dirty="0" smtClean="0">
                <a:latin typeface="Calibri"/>
                <a:cs typeface="Calibri"/>
              </a:rPr>
              <a:t>АЛОГОВЫМ</a:t>
            </a:r>
            <a:r>
              <a:rPr sz="2100" b="1" dirty="0" smtClean="0">
                <a:latin typeface="Calibri"/>
                <a:cs typeface="Calibri"/>
              </a:rPr>
              <a:t> И </a:t>
            </a:r>
            <a:r>
              <a:rPr sz="2100" b="1" spc="5" dirty="0" smtClean="0">
                <a:latin typeface="Calibri"/>
                <a:cs typeface="Calibri"/>
              </a:rPr>
              <a:t> </a:t>
            </a:r>
            <a:r>
              <a:rPr sz="2100" b="1" spc="-10" dirty="0" smtClean="0">
                <a:latin typeface="Calibri"/>
                <a:cs typeface="Calibri"/>
              </a:rPr>
              <a:t>НЕНАЛОГОВЫМ </a:t>
            </a:r>
            <a:r>
              <a:rPr sz="2100" b="1" spc="-5" dirty="0" smtClean="0">
                <a:latin typeface="Calibri"/>
                <a:cs typeface="Calibri"/>
              </a:rPr>
              <a:t>ПОСТУПЛЕНИЯМ </a:t>
            </a:r>
            <a:r>
              <a:rPr sz="2100" b="1" dirty="0" smtClean="0">
                <a:latin typeface="Calibri"/>
                <a:cs typeface="Calibri"/>
              </a:rPr>
              <a:t>(202</a:t>
            </a:r>
            <a:r>
              <a:rPr lang="ru-RU" sz="2100" b="1" dirty="0" smtClean="0">
                <a:latin typeface="Calibri"/>
                <a:cs typeface="Calibri"/>
              </a:rPr>
              <a:t>2</a:t>
            </a:r>
            <a:r>
              <a:rPr sz="2100" b="1" dirty="0" smtClean="0">
                <a:latin typeface="Calibri"/>
                <a:cs typeface="Calibri"/>
              </a:rPr>
              <a:t>)</a:t>
            </a:r>
            <a:endParaRPr lang="ru-RU" sz="2100" b="1" dirty="0" smtClean="0">
              <a:latin typeface="Calibri"/>
              <a:cs typeface="Calibri"/>
            </a:endParaRPr>
          </a:p>
          <a:p>
            <a:pPr marR="48260" lvl="0" algn="ctr">
              <a:lnSpc>
                <a:spcPts val="3190"/>
              </a:lnSpc>
              <a:spcBef>
                <a:spcPts val="2105"/>
              </a:spcBef>
            </a:pPr>
            <a:r>
              <a:rPr lang="ru-RU" sz="3000" b="1" spc="-455" dirty="0" smtClean="0">
                <a:solidFill>
                  <a:srgbClr val="C63865"/>
                </a:solidFill>
                <a:latin typeface="Verdana"/>
                <a:cs typeface="Verdana"/>
              </a:rPr>
              <a:t>1</a:t>
            </a:r>
            <a:r>
              <a:rPr lang="ru-RU" sz="3000" b="1" spc="-455" dirty="0">
                <a:solidFill>
                  <a:srgbClr val="C63865"/>
                </a:solidFill>
                <a:latin typeface="Verdana"/>
                <a:cs typeface="Verdana"/>
              </a:rPr>
              <a:t>, 635</a:t>
            </a:r>
          </a:p>
          <a:p>
            <a:pPr lvl="0" algn="ctr">
              <a:lnSpc>
                <a:spcPts val="2470"/>
              </a:lnSpc>
            </a:pPr>
            <a:r>
              <a:rPr lang="ru-RU" sz="2400" b="1" spc="-5" dirty="0">
                <a:solidFill>
                  <a:srgbClr val="C63865"/>
                </a:solidFill>
                <a:cs typeface="Calibri"/>
              </a:rPr>
              <a:t>млрд.</a:t>
            </a:r>
            <a:r>
              <a:rPr lang="ru-RU" sz="2400" b="1" spc="-45" dirty="0">
                <a:solidFill>
                  <a:srgbClr val="C63865"/>
                </a:solidFill>
                <a:cs typeface="Calibri"/>
              </a:rPr>
              <a:t> </a:t>
            </a:r>
            <a:r>
              <a:rPr lang="ru-RU" sz="2400" b="1" spc="-10" dirty="0">
                <a:solidFill>
                  <a:srgbClr val="C63865"/>
                </a:solidFill>
                <a:cs typeface="Calibri"/>
              </a:rPr>
              <a:t>руб</a:t>
            </a:r>
            <a:r>
              <a:rPr lang="ru-RU" sz="2400" spc="-10" dirty="0" smtClean="0">
                <a:solidFill>
                  <a:srgbClr val="C63865"/>
                </a:solidFill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563591" y="5684999"/>
            <a:ext cx="308001" cy="1351915"/>
          </a:xfrm>
          <a:custGeom>
            <a:avLst/>
            <a:gdLst/>
            <a:ahLst/>
            <a:cxnLst/>
            <a:rect l="l" t="t" r="r" b="b"/>
            <a:pathLst>
              <a:path w="223520" h="1351915">
                <a:moveTo>
                  <a:pt x="0" y="0"/>
                </a:moveTo>
                <a:lnTo>
                  <a:pt x="0" y="1351866"/>
                </a:lnTo>
                <a:lnTo>
                  <a:pt x="223221" y="675932"/>
                </a:lnTo>
                <a:lnTo>
                  <a:pt x="0" y="0"/>
                </a:lnTo>
                <a:close/>
              </a:path>
            </a:pathLst>
          </a:custGeom>
          <a:solidFill>
            <a:srgbClr val="5D3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9870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ОСНОВНЫЕ</a:t>
            </a:r>
            <a:r>
              <a:rPr spc="-5" dirty="0"/>
              <a:t> </a:t>
            </a:r>
            <a:r>
              <a:rPr dirty="0"/>
              <a:t>ХАРАКТЕРИСТИКИ</a:t>
            </a:r>
            <a:r>
              <a:rPr spc="-10" dirty="0"/>
              <a:t> </a:t>
            </a:r>
            <a:r>
              <a:rPr dirty="0"/>
              <a:t>МУНИЦИПАЛИТЕТА</a:t>
            </a: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1256772" y="8491149"/>
            <a:ext cx="628650" cy="457200"/>
            <a:chOff x="11256772" y="8491149"/>
            <a:chExt cx="628650" cy="457200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56772" y="8651143"/>
              <a:ext cx="233135" cy="29713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44194" y="8571146"/>
              <a:ext cx="230849" cy="3771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54473" y="8491149"/>
              <a:ext cx="230849" cy="45712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0280680" y="9012526"/>
            <a:ext cx="2677160" cy="1393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УРОВЕНЬ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БЕДНОСТИ</a:t>
            </a:r>
          </a:p>
          <a:p>
            <a:pPr marR="5715" algn="ctr">
              <a:lnSpc>
                <a:spcPct val="100000"/>
              </a:lnSpc>
              <a:spcBef>
                <a:spcPts val="110"/>
              </a:spcBef>
            </a:pPr>
            <a:r>
              <a:rPr sz="3600" b="1" spc="-725" dirty="0">
                <a:solidFill>
                  <a:srgbClr val="C63865"/>
                </a:solidFill>
                <a:latin typeface="Verdana"/>
                <a:cs typeface="Verdana"/>
              </a:rPr>
              <a:t>4</a:t>
            </a:r>
            <a:r>
              <a:rPr lang="ru-RU" sz="3600" b="1" spc="-725" dirty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sz="3600" b="1" spc="-725" dirty="0">
                <a:solidFill>
                  <a:srgbClr val="C63865"/>
                </a:solidFill>
                <a:latin typeface="Verdana"/>
                <a:cs typeface="Verdana"/>
              </a:rPr>
              <a:t>,</a:t>
            </a:r>
            <a:r>
              <a:rPr lang="ru-RU" sz="3600" b="1" spc="-725" dirty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sz="3600" b="1" spc="-725" dirty="0">
                <a:solidFill>
                  <a:srgbClr val="C63865"/>
                </a:solidFill>
                <a:latin typeface="Verdana"/>
                <a:cs typeface="Verdana"/>
              </a:rPr>
              <a:t>1%</a:t>
            </a:r>
            <a:endParaRPr sz="3600" dirty="0">
              <a:latin typeface="Verdana"/>
              <a:cs typeface="Verdana"/>
            </a:endParaRPr>
          </a:p>
          <a:p>
            <a:pPr marR="55244" algn="ctr">
              <a:lnSpc>
                <a:spcPct val="100000"/>
              </a:lnSpc>
              <a:spcBef>
                <a:spcPts val="215"/>
              </a:spcBef>
            </a:pPr>
            <a:r>
              <a:rPr sz="2700" b="1" dirty="0">
                <a:solidFill>
                  <a:srgbClr val="429713"/>
                </a:solidFill>
                <a:latin typeface="Calibri"/>
                <a:cs typeface="Calibri"/>
              </a:rPr>
              <a:t>НИЗКИЙ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1264" y="8635396"/>
            <a:ext cx="2000250" cy="7524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316230">
              <a:lnSpc>
                <a:spcPts val="2840"/>
              </a:lnSpc>
              <a:spcBef>
                <a:spcPts val="225"/>
              </a:spcBef>
            </a:pPr>
            <a:r>
              <a:rPr sz="2400" spc="-10" dirty="0">
                <a:latin typeface="Calibri"/>
                <a:cs typeface="Calibri"/>
              </a:rPr>
              <a:t>ДЕФИЦИТ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РАБОЧИХ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МЕСТ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862050" y="9730978"/>
            <a:ext cx="228600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700" b="1" spc="-35" dirty="0">
                <a:solidFill>
                  <a:srgbClr val="C63865"/>
                </a:solidFill>
                <a:latin typeface="Tahoma"/>
                <a:cs typeface="Tahoma"/>
              </a:rPr>
              <a:t>-</a:t>
            </a:r>
            <a:r>
              <a:rPr sz="2700" b="1" spc="-110" dirty="0">
                <a:solidFill>
                  <a:srgbClr val="C63865"/>
                </a:solidFill>
                <a:latin typeface="Tahoma"/>
                <a:cs typeface="Tahoma"/>
              </a:rPr>
              <a:t> </a:t>
            </a:r>
            <a:r>
              <a:rPr lang="ru-RU" sz="2700" b="1" spc="-110" dirty="0" smtClean="0">
                <a:solidFill>
                  <a:srgbClr val="C63865"/>
                </a:solidFill>
                <a:latin typeface="Tahoma"/>
                <a:cs typeface="Tahoma"/>
              </a:rPr>
              <a:t>24</a:t>
            </a:r>
            <a:r>
              <a:rPr lang="ru-RU" sz="2700" b="1" spc="-210" dirty="0" smtClean="0">
                <a:solidFill>
                  <a:srgbClr val="C63865"/>
                </a:solidFill>
                <a:latin typeface="Tahoma"/>
                <a:cs typeface="Tahoma"/>
              </a:rPr>
              <a:t> 600</a:t>
            </a:r>
            <a:r>
              <a:rPr sz="2700" b="1" spc="-110" dirty="0" smtClean="0">
                <a:solidFill>
                  <a:srgbClr val="C63865"/>
                </a:solidFill>
                <a:latin typeface="Tahoma"/>
                <a:cs typeface="Tahoma"/>
              </a:rPr>
              <a:t> </a:t>
            </a:r>
            <a:r>
              <a:rPr sz="2700" b="1" i="1" spc="-35" dirty="0">
                <a:solidFill>
                  <a:srgbClr val="C63865"/>
                </a:solidFill>
                <a:latin typeface="Calibri"/>
                <a:cs typeface="Calibri"/>
              </a:rPr>
              <a:t>ч</a:t>
            </a:r>
            <a:r>
              <a:rPr sz="2700" b="1" i="1" spc="-90" dirty="0">
                <a:solidFill>
                  <a:srgbClr val="C63865"/>
                </a:solidFill>
                <a:latin typeface="Calibri"/>
                <a:cs typeface="Calibri"/>
              </a:rPr>
              <a:t>е</a:t>
            </a:r>
            <a:r>
              <a:rPr sz="2700" b="1" i="1" spc="-45" dirty="0">
                <a:solidFill>
                  <a:srgbClr val="C63865"/>
                </a:solidFill>
                <a:latin typeface="Calibri"/>
                <a:cs typeface="Calibri"/>
              </a:rPr>
              <a:t>л</a:t>
            </a:r>
            <a:r>
              <a:rPr sz="2700" b="1" i="1" dirty="0">
                <a:solidFill>
                  <a:srgbClr val="C63865"/>
                </a:solidFill>
                <a:latin typeface="Calibri"/>
                <a:cs typeface="Calibri"/>
              </a:rPr>
              <a:t>.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752020" y="7490480"/>
            <a:ext cx="8529630" cy="388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6580" algn="l"/>
              </a:tabLst>
            </a:pPr>
            <a:r>
              <a:rPr sz="2400" b="1" spc="-5" dirty="0" err="1">
                <a:solidFill>
                  <a:srgbClr val="0D0D0D"/>
                </a:solidFill>
                <a:latin typeface="Calibri"/>
                <a:cs typeface="Calibri"/>
              </a:rPr>
              <a:t>О</a:t>
            </a:r>
            <a:r>
              <a:rPr sz="2400" b="1" dirty="0" err="1">
                <a:solidFill>
                  <a:srgbClr val="0D0D0D"/>
                </a:solidFill>
                <a:latin typeface="Calibri"/>
                <a:cs typeface="Calibri"/>
              </a:rPr>
              <a:t>тклонен</a:t>
            </a:r>
            <a:r>
              <a:rPr sz="2400" b="1" spc="5" dirty="0" err="1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2400" b="1" dirty="0" err="1">
                <a:solidFill>
                  <a:srgbClr val="0D0D0D"/>
                </a:solidFill>
                <a:latin typeface="Calibri"/>
                <a:cs typeface="Calibri"/>
              </a:rPr>
              <a:t>е</a:t>
            </a:r>
            <a:r>
              <a:rPr sz="2400" b="1" dirty="0">
                <a:solidFill>
                  <a:srgbClr val="0D0D0D"/>
                </a:solidFill>
                <a:latin typeface="Calibri"/>
                <a:cs typeface="Calibri"/>
              </a:rPr>
              <a:t>:</a:t>
            </a:r>
            <a:r>
              <a:rPr sz="2400" b="1" spc="-150" dirty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lang="ru-RU" sz="2400" b="1" spc="-150" dirty="0">
                <a:solidFill>
                  <a:srgbClr val="C63865"/>
                </a:solidFill>
                <a:latin typeface="Verdana"/>
                <a:cs typeface="Verdana"/>
              </a:rPr>
              <a:t>+ </a:t>
            </a:r>
            <a:r>
              <a:rPr lang="ru-RU" sz="2400" b="1" dirty="0">
                <a:solidFill>
                  <a:srgbClr val="C63865"/>
                </a:solidFill>
                <a:latin typeface="Calibri"/>
                <a:cs typeface="Verdana"/>
              </a:rPr>
              <a:t>0,14</a:t>
            </a:r>
            <a:r>
              <a:rPr sz="2400" b="1" spc="-5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lang="ru-RU" sz="2400" b="1" spc="-5" dirty="0">
                <a:solidFill>
                  <a:srgbClr val="C63865"/>
                </a:solidFill>
                <a:latin typeface="Calibri"/>
                <a:cs typeface="Calibri"/>
              </a:rPr>
              <a:t>млрд. </a:t>
            </a:r>
            <a:r>
              <a:rPr sz="2400" b="1" spc="-30" dirty="0" err="1">
                <a:solidFill>
                  <a:srgbClr val="C63865"/>
                </a:solidFill>
                <a:latin typeface="Calibri"/>
                <a:cs typeface="Calibri"/>
              </a:rPr>
              <a:t>р</a:t>
            </a:r>
            <a:r>
              <a:rPr sz="2400" b="1" spc="-5" dirty="0" err="1">
                <a:solidFill>
                  <a:srgbClr val="C63865"/>
                </a:solidFill>
                <a:latin typeface="Calibri"/>
                <a:cs typeface="Calibri"/>
              </a:rPr>
              <a:t>уб</a:t>
            </a:r>
            <a:r>
              <a:rPr sz="2400" b="1" dirty="0" smtClean="0">
                <a:solidFill>
                  <a:srgbClr val="C63865"/>
                </a:solidFill>
                <a:latin typeface="Calibri"/>
                <a:cs typeface="Calibri"/>
              </a:rPr>
              <a:t>.</a:t>
            </a:r>
            <a:r>
              <a:rPr lang="ru-RU" sz="2400" b="1" dirty="0" smtClean="0">
                <a:solidFill>
                  <a:srgbClr val="C63865"/>
                </a:solidFill>
                <a:latin typeface="Calibri"/>
                <a:cs typeface="Calibri"/>
              </a:rPr>
              <a:t>                         </a:t>
            </a:r>
            <a:r>
              <a:rPr lang="ru-RU" sz="2400" b="1" spc="-150" dirty="0" smtClean="0">
                <a:solidFill>
                  <a:srgbClr val="C63865"/>
                </a:solidFill>
                <a:latin typeface="Verdana"/>
                <a:cs typeface="Verdana"/>
              </a:rPr>
              <a:t>- </a:t>
            </a:r>
            <a:r>
              <a:rPr lang="ru-RU" sz="2400" b="1" dirty="0" smtClean="0">
                <a:solidFill>
                  <a:srgbClr val="C63865"/>
                </a:solidFill>
                <a:cs typeface="Verdana"/>
              </a:rPr>
              <a:t>0,08</a:t>
            </a:r>
            <a:r>
              <a:rPr lang="ru-RU" sz="2400" b="1" spc="-5" dirty="0" smtClean="0">
                <a:solidFill>
                  <a:srgbClr val="C63865"/>
                </a:solidFill>
                <a:cs typeface="Calibri"/>
              </a:rPr>
              <a:t> </a:t>
            </a:r>
            <a:r>
              <a:rPr lang="ru-RU" sz="2400" b="1" spc="-5" dirty="0">
                <a:solidFill>
                  <a:srgbClr val="C63865"/>
                </a:solidFill>
                <a:cs typeface="Calibri"/>
              </a:rPr>
              <a:t>млрд. </a:t>
            </a:r>
            <a:r>
              <a:rPr lang="ru-RU" sz="2400" b="1" spc="-30" dirty="0">
                <a:solidFill>
                  <a:srgbClr val="C63865"/>
                </a:solidFill>
                <a:cs typeface="Calibri"/>
              </a:rPr>
              <a:t>р</a:t>
            </a:r>
            <a:r>
              <a:rPr lang="ru-RU" sz="2400" b="1" spc="-5" dirty="0">
                <a:solidFill>
                  <a:srgbClr val="C63865"/>
                </a:solidFill>
                <a:cs typeface="Calibri"/>
              </a:rPr>
              <a:t>уб</a:t>
            </a:r>
            <a:r>
              <a:rPr lang="ru-RU" sz="2400" b="1" dirty="0" smtClean="0">
                <a:solidFill>
                  <a:srgbClr val="C63865"/>
                </a:solidFill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984496" y="2259606"/>
            <a:ext cx="1886585" cy="104266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lang="ru-RU" sz="9975" b="1" spc="-1470" baseline="-6683" dirty="0">
                <a:solidFill>
                  <a:srgbClr val="C63865"/>
                </a:solidFill>
                <a:latin typeface="Verdana"/>
                <a:cs typeface="Verdana"/>
              </a:rPr>
              <a:t>4</a:t>
            </a:r>
            <a:r>
              <a:rPr sz="9975" b="1" spc="-1485" baseline="-6683" dirty="0">
                <a:solidFill>
                  <a:srgbClr val="C63865"/>
                </a:solidFill>
                <a:latin typeface="Verdana"/>
                <a:cs typeface="Verdana"/>
              </a:rPr>
              <a:t>0</a:t>
            </a:r>
            <a:r>
              <a:rPr sz="9975" b="1" spc="-2227" baseline="-6683" dirty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latin typeface="Calibri"/>
                <a:cs typeface="Calibri"/>
              </a:rPr>
              <a:t>м</a:t>
            </a:r>
            <a:r>
              <a:rPr sz="2400" spc="10" dirty="0">
                <a:latin typeface="Calibri"/>
                <a:cs typeface="Calibri"/>
              </a:rPr>
              <a:t>е</a:t>
            </a:r>
            <a:r>
              <a:rPr sz="2400" spc="15" dirty="0">
                <a:latin typeface="Calibri"/>
                <a:cs typeface="Calibri"/>
              </a:rPr>
              <a:t>с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о</a:t>
            </a:r>
          </a:p>
        </p:txBody>
      </p:sp>
      <p:sp>
        <p:nvSpPr>
          <p:cNvPr id="31" name="object 31"/>
          <p:cNvSpPr/>
          <p:nvPr/>
        </p:nvSpPr>
        <p:spPr>
          <a:xfrm>
            <a:off x="14896948" y="3720730"/>
            <a:ext cx="2132330" cy="0"/>
          </a:xfrm>
          <a:custGeom>
            <a:avLst/>
            <a:gdLst/>
            <a:ahLst/>
            <a:cxnLst/>
            <a:rect l="l" t="t" r="r" b="b"/>
            <a:pathLst>
              <a:path w="2132330">
                <a:moveTo>
                  <a:pt x="0" y="0"/>
                </a:moveTo>
                <a:lnTo>
                  <a:pt x="2131782" y="0"/>
                </a:lnTo>
              </a:path>
            </a:pathLst>
          </a:custGeom>
          <a:ln w="142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4471343" y="3044830"/>
            <a:ext cx="3054985" cy="154432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47625" algn="ctr">
              <a:lnSpc>
                <a:spcPct val="100000"/>
              </a:lnSpc>
              <a:spcBef>
                <a:spcPts val="1635"/>
              </a:spcBef>
            </a:pPr>
            <a:r>
              <a:rPr lang="ru-RU" sz="2300" dirty="0">
                <a:solidFill>
                  <a:srgbClr val="C63865"/>
                </a:solidFill>
                <a:latin typeface="Calibri"/>
                <a:cs typeface="Calibri"/>
              </a:rPr>
              <a:t>4</a:t>
            </a:r>
            <a:r>
              <a:rPr sz="2300" dirty="0">
                <a:solidFill>
                  <a:srgbClr val="C63865"/>
                </a:solidFill>
                <a:latin typeface="Calibri"/>
                <a:cs typeface="Calibri"/>
              </a:rPr>
              <a:t>,</a:t>
            </a:r>
            <a:r>
              <a:rPr lang="ru-RU" sz="2300" dirty="0">
                <a:solidFill>
                  <a:srgbClr val="C63865"/>
                </a:solidFill>
                <a:latin typeface="Calibri"/>
                <a:cs typeface="Calibri"/>
              </a:rPr>
              <a:t>3</a:t>
            </a:r>
            <a:r>
              <a:rPr sz="2300" spc="114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C63865"/>
                </a:solidFill>
                <a:latin typeface="Calibri"/>
                <a:cs typeface="Calibri"/>
              </a:rPr>
              <a:t>млрд</a:t>
            </a:r>
            <a:r>
              <a:rPr sz="1700" spc="-10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C63865"/>
                </a:solidFill>
                <a:latin typeface="Calibri"/>
                <a:cs typeface="Calibri"/>
              </a:rPr>
              <a:t>руб.</a:t>
            </a:r>
            <a:endParaRPr sz="1700" dirty="0">
              <a:latin typeface="Calibri"/>
              <a:cs typeface="Calibri"/>
            </a:endParaRPr>
          </a:p>
          <a:p>
            <a:pPr marR="5080" algn="ctr">
              <a:lnSpc>
                <a:spcPts val="2865"/>
              </a:lnSpc>
              <a:spcBef>
                <a:spcPts val="1570"/>
              </a:spcBef>
            </a:pPr>
            <a:r>
              <a:rPr sz="2400" b="1" dirty="0">
                <a:latin typeface="Calibri"/>
                <a:cs typeface="Calibri"/>
              </a:rPr>
              <a:t>по </a:t>
            </a:r>
            <a:r>
              <a:rPr sz="2400" b="1" spc="-10" dirty="0">
                <a:latin typeface="Calibri"/>
                <a:cs typeface="Calibri"/>
              </a:rPr>
              <a:t>объему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инвестиций</a:t>
            </a:r>
            <a:endParaRPr sz="2400" dirty="0">
              <a:latin typeface="Calibri"/>
              <a:cs typeface="Calibri"/>
            </a:endParaRPr>
          </a:p>
          <a:p>
            <a:pPr marR="3810" algn="ctr">
              <a:lnSpc>
                <a:spcPts val="3225"/>
              </a:lnSpc>
            </a:pPr>
            <a:r>
              <a:rPr lang="ru-RU" sz="2700" b="1" spc="-5" dirty="0">
                <a:solidFill>
                  <a:srgbClr val="C63865"/>
                </a:solidFill>
                <a:latin typeface="Calibri"/>
                <a:cs typeface="Calibri"/>
              </a:rPr>
              <a:t>1</a:t>
            </a:r>
            <a:r>
              <a:rPr sz="2700" b="1" spc="-5" dirty="0">
                <a:solidFill>
                  <a:srgbClr val="C63865"/>
                </a:solidFill>
                <a:latin typeface="Calibri"/>
                <a:cs typeface="Calibri"/>
              </a:rPr>
              <a:t>,</a:t>
            </a:r>
            <a:r>
              <a:rPr lang="ru-RU" sz="2700" b="1" spc="-5" dirty="0">
                <a:solidFill>
                  <a:srgbClr val="C63865"/>
                </a:solidFill>
                <a:latin typeface="Calibri"/>
                <a:cs typeface="Calibri"/>
              </a:rPr>
              <a:t>0</a:t>
            </a:r>
            <a:r>
              <a:rPr sz="2700" b="1" spc="-5" dirty="0">
                <a:solidFill>
                  <a:srgbClr val="C63865"/>
                </a:solidFill>
                <a:latin typeface="Calibri"/>
                <a:cs typeface="Calibri"/>
              </a:rPr>
              <a:t>%</a:t>
            </a:r>
            <a:endParaRPr sz="2700" dirty="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8925" y="2515415"/>
            <a:ext cx="1052076" cy="1287886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19637023" y="10762507"/>
            <a:ext cx="269875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sz="3000" dirty="0">
                <a:solidFill>
                  <a:srgbClr val="D1335D"/>
                </a:solidFill>
                <a:latin typeface="Calibri"/>
                <a:cs typeface="Calibri"/>
              </a:rPr>
              <a:pPr marL="38100">
                <a:lnSpc>
                  <a:spcPts val="3554"/>
                </a:lnSpc>
              </a:pPr>
              <a:t>3</a:t>
            </a:fld>
            <a:endParaRPr sz="3000">
              <a:latin typeface="Calibri"/>
              <a:cs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44056" y="4788061"/>
            <a:ext cx="3433397" cy="2683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algn="ctr">
              <a:lnSpc>
                <a:spcPct val="101400"/>
              </a:lnSpc>
              <a:spcBef>
                <a:spcPts val="65"/>
              </a:spcBef>
            </a:pPr>
            <a:endParaRPr lang="ru-RU" sz="2000" b="1" spc="-10" dirty="0" smtClean="0">
              <a:solidFill>
                <a:prstClr val="black"/>
              </a:solidFill>
              <a:cs typeface="Calibri"/>
            </a:endParaRPr>
          </a:p>
          <a:p>
            <a:pPr marL="12065" marR="5080" lvl="0" algn="ctr">
              <a:lnSpc>
                <a:spcPct val="101400"/>
              </a:lnSpc>
              <a:spcBef>
                <a:spcPts val="65"/>
              </a:spcBef>
            </a:pPr>
            <a:r>
              <a:rPr lang="ru-RU" sz="2100" b="1" spc="-10" dirty="0" smtClean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ОЖИДАЕМОЕ ИСПОЛНЕНИЕ ПО НАЛОГОВЫМ</a:t>
            </a:r>
            <a:r>
              <a:rPr lang="ru-RU" sz="2100" b="1" spc="-30" dirty="0" smtClean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ru-RU" sz="2100" b="1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И</a:t>
            </a:r>
            <a:r>
              <a:rPr lang="ru-RU" sz="2100" b="1" spc="-3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ru-RU" sz="2100" b="1" spc="-10" dirty="0" smtClean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НЕНАЛОГОВЫМ </a:t>
            </a:r>
            <a:r>
              <a:rPr lang="ru-RU" sz="2100" b="1" spc="-459" dirty="0" smtClean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ru-RU" sz="2100" b="1" spc="-5" dirty="0" smtClean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ПОСТУПЛЕНИЯМ </a:t>
            </a:r>
            <a:r>
              <a:rPr lang="ru-RU" sz="2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(2022)</a:t>
            </a:r>
          </a:p>
          <a:p>
            <a:pPr lvl="0" algn="ctr">
              <a:lnSpc>
                <a:spcPts val="2465"/>
              </a:lnSpc>
            </a:pPr>
            <a:endParaRPr lang="ru-RU" sz="800" b="1" dirty="0" smtClean="0">
              <a:solidFill>
                <a:prstClr val="black"/>
              </a:solidFill>
              <a:cs typeface="Calibri"/>
            </a:endParaRPr>
          </a:p>
          <a:p>
            <a:pPr lvl="0" algn="ctr">
              <a:lnSpc>
                <a:spcPts val="2465"/>
              </a:lnSpc>
            </a:pPr>
            <a:r>
              <a:rPr lang="ru-RU" sz="3000" b="1" spc="-455" dirty="0" smtClean="0">
                <a:solidFill>
                  <a:srgbClr val="C63865"/>
                </a:solidFill>
                <a:latin typeface="Verdana"/>
                <a:cs typeface="Verdana"/>
              </a:rPr>
              <a:t>1</a:t>
            </a:r>
            <a:r>
              <a:rPr lang="ru-RU" sz="3000" b="1" spc="-185" dirty="0" smtClean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lang="ru-RU" sz="3000" b="1" spc="-459" dirty="0">
                <a:solidFill>
                  <a:srgbClr val="C63865"/>
                </a:solidFill>
                <a:latin typeface="Verdana"/>
                <a:cs typeface="Verdana"/>
              </a:rPr>
              <a:t>, </a:t>
            </a:r>
            <a:r>
              <a:rPr lang="ru-RU" sz="3000" b="1" spc="-459" dirty="0" smtClean="0">
                <a:solidFill>
                  <a:srgbClr val="C63865"/>
                </a:solidFill>
                <a:latin typeface="Verdana"/>
                <a:cs typeface="Verdana"/>
              </a:rPr>
              <a:t>417</a:t>
            </a:r>
            <a:endParaRPr lang="ru-RU" sz="30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R="48260" lvl="0" algn="ctr">
              <a:lnSpc>
                <a:spcPts val="2470"/>
              </a:lnSpc>
            </a:pPr>
            <a:r>
              <a:rPr lang="ru-RU" sz="2400" b="1" spc="-5" dirty="0">
                <a:solidFill>
                  <a:srgbClr val="C63865"/>
                </a:solidFill>
                <a:cs typeface="Calibri"/>
              </a:rPr>
              <a:t>млрд.</a:t>
            </a:r>
            <a:r>
              <a:rPr lang="ru-RU" sz="2400" b="1" spc="-45" dirty="0">
                <a:solidFill>
                  <a:srgbClr val="C63865"/>
                </a:solidFill>
                <a:cs typeface="Calibri"/>
              </a:rPr>
              <a:t> </a:t>
            </a:r>
            <a:r>
              <a:rPr lang="ru-RU" sz="2400" b="1" spc="-10" dirty="0">
                <a:solidFill>
                  <a:srgbClr val="C63865"/>
                </a:solidFill>
                <a:cs typeface="Calibri"/>
              </a:rPr>
              <a:t>руб.</a:t>
            </a:r>
            <a:endParaRPr lang="ru-RU"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6" name="object 19"/>
          <p:cNvSpPr/>
          <p:nvPr/>
        </p:nvSpPr>
        <p:spPr>
          <a:xfrm>
            <a:off x="14667235" y="5676880"/>
            <a:ext cx="311507" cy="1351915"/>
          </a:xfrm>
          <a:custGeom>
            <a:avLst/>
            <a:gdLst/>
            <a:ahLst/>
            <a:cxnLst/>
            <a:rect l="l" t="t" r="r" b="b"/>
            <a:pathLst>
              <a:path w="223520" h="1351915">
                <a:moveTo>
                  <a:pt x="0" y="0"/>
                </a:moveTo>
                <a:lnTo>
                  <a:pt x="0" y="1351866"/>
                </a:lnTo>
                <a:lnTo>
                  <a:pt x="223221" y="675932"/>
                </a:lnTo>
                <a:lnTo>
                  <a:pt x="0" y="0"/>
                </a:lnTo>
                <a:close/>
              </a:path>
            </a:pathLst>
          </a:custGeom>
          <a:solidFill>
            <a:srgbClr val="5D326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30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57275" y="5038423"/>
            <a:ext cx="1207770" cy="2204498"/>
          </a:xfrm>
          <a:custGeom>
            <a:avLst/>
            <a:gdLst/>
            <a:ahLst/>
            <a:cxnLst/>
            <a:rect l="l" t="t" r="r" b="b"/>
            <a:pathLst>
              <a:path w="1207770" h="2192654">
                <a:moveTo>
                  <a:pt x="0" y="2192345"/>
                </a:moveTo>
                <a:lnTo>
                  <a:pt x="1207512" y="2192345"/>
                </a:lnTo>
                <a:lnTo>
                  <a:pt x="1207512" y="0"/>
                </a:lnTo>
                <a:lnTo>
                  <a:pt x="0" y="0"/>
                </a:lnTo>
                <a:lnTo>
                  <a:pt x="0" y="219234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8218" y="7242921"/>
            <a:ext cx="8888095" cy="2192655"/>
          </a:xfrm>
          <a:custGeom>
            <a:avLst/>
            <a:gdLst/>
            <a:ahLst/>
            <a:cxnLst/>
            <a:rect l="l" t="t" r="r" b="b"/>
            <a:pathLst>
              <a:path w="8888095" h="2192654">
                <a:moveTo>
                  <a:pt x="8888069" y="0"/>
                </a:moveTo>
                <a:lnTo>
                  <a:pt x="0" y="0"/>
                </a:lnTo>
                <a:lnTo>
                  <a:pt x="0" y="2192345"/>
                </a:lnTo>
                <a:lnTo>
                  <a:pt x="8888069" y="2192345"/>
                </a:lnTo>
                <a:lnTo>
                  <a:pt x="888806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3599" y="2846078"/>
            <a:ext cx="8888095" cy="2211980"/>
          </a:xfrm>
          <a:custGeom>
            <a:avLst/>
            <a:gdLst/>
            <a:ahLst/>
            <a:cxnLst/>
            <a:rect l="l" t="t" r="r" b="b"/>
            <a:pathLst>
              <a:path w="8888095" h="2192654">
                <a:moveTo>
                  <a:pt x="8888068" y="0"/>
                </a:moveTo>
                <a:lnTo>
                  <a:pt x="0" y="0"/>
                </a:lnTo>
                <a:lnTo>
                  <a:pt x="0" y="2192345"/>
                </a:lnTo>
                <a:lnTo>
                  <a:pt x="8888068" y="2192345"/>
                </a:lnTo>
                <a:lnTo>
                  <a:pt x="888806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4972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КЛЮЧЕВЫЕ</a:t>
            </a:r>
            <a:r>
              <a:rPr spc="-15" dirty="0"/>
              <a:t> </a:t>
            </a:r>
            <a:r>
              <a:rPr dirty="0"/>
              <a:t>ПОКАЗАТЕЛИ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2232" y="2872147"/>
            <a:ext cx="54761" cy="65631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1107" y="5789523"/>
            <a:ext cx="687977" cy="68797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8821" y="3460457"/>
            <a:ext cx="687977" cy="68797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00806" y="7947166"/>
            <a:ext cx="687977" cy="68797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00238" y="3556454"/>
            <a:ext cx="687977" cy="68797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64787" y="2859112"/>
            <a:ext cx="54760" cy="663534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734779" y="7520766"/>
            <a:ext cx="7461271" cy="1193917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700" spc="-40" dirty="0">
                <a:latin typeface="Calibri"/>
                <a:cs typeface="Calibri"/>
              </a:rPr>
              <a:t>Средняя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40" dirty="0" err="1">
                <a:latin typeface="Calibri"/>
                <a:cs typeface="Calibri"/>
              </a:rPr>
              <a:t>заработная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40" dirty="0" err="1" smtClean="0">
                <a:latin typeface="Calibri"/>
                <a:cs typeface="Calibri"/>
              </a:rPr>
              <a:t>плата</a:t>
            </a:r>
            <a:r>
              <a:rPr lang="ru-RU" sz="2700" dirty="0">
                <a:latin typeface="Calibri"/>
                <a:cs typeface="Calibri"/>
              </a:rPr>
              <a:t> </a:t>
            </a:r>
            <a:endParaRPr lang="ru-RU" sz="27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lang="ru-RU" sz="2700" b="1" spc="-254" dirty="0" smtClean="0">
                <a:solidFill>
                  <a:srgbClr val="C63865"/>
                </a:solidFill>
                <a:latin typeface="Tahoma"/>
                <a:cs typeface="Tahoma"/>
              </a:rPr>
              <a:t>96 102,2  </a:t>
            </a:r>
            <a:r>
              <a:rPr sz="2700" b="1" spc="-65" dirty="0" err="1" smtClean="0">
                <a:solidFill>
                  <a:srgbClr val="C63865"/>
                </a:solidFill>
                <a:latin typeface="Calibri"/>
                <a:cs typeface="Calibri"/>
              </a:rPr>
              <a:t>р</a:t>
            </a:r>
            <a:r>
              <a:rPr sz="2700" b="1" spc="-45" dirty="0" err="1" smtClean="0">
                <a:solidFill>
                  <a:srgbClr val="C63865"/>
                </a:solidFill>
                <a:latin typeface="Calibri"/>
                <a:cs typeface="Calibri"/>
              </a:rPr>
              <a:t>уб</a:t>
            </a:r>
            <a:r>
              <a:rPr sz="2700" b="1" dirty="0" smtClean="0">
                <a:solidFill>
                  <a:srgbClr val="C63865"/>
                </a:solidFill>
                <a:latin typeface="Calibri"/>
                <a:cs typeface="Calibri"/>
              </a:rPr>
              <a:t>.</a:t>
            </a:r>
            <a:r>
              <a:rPr lang="ru-RU" sz="2700" b="1" dirty="0" smtClean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endParaRPr sz="270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0249" y="7947166"/>
            <a:ext cx="687977" cy="68797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431458" y="3277314"/>
            <a:ext cx="7053548" cy="5276443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sz="2700" spc="-40" dirty="0" err="1" smtClean="0">
                <a:latin typeface="Calibri"/>
                <a:cs typeface="Calibri"/>
              </a:rPr>
              <a:t>Численность</a:t>
            </a:r>
            <a:r>
              <a:rPr sz="2700" spc="-80" dirty="0" smtClean="0">
                <a:latin typeface="Calibri"/>
                <a:cs typeface="Calibri"/>
              </a:rPr>
              <a:t> </a:t>
            </a:r>
            <a:r>
              <a:rPr sz="2700" spc="-45" dirty="0" err="1" smtClean="0">
                <a:latin typeface="Calibri"/>
                <a:cs typeface="Calibri"/>
              </a:rPr>
              <a:t>населения</a:t>
            </a:r>
            <a:r>
              <a:rPr sz="2700" spc="-75" dirty="0" smtClean="0">
                <a:latin typeface="Calibri"/>
                <a:cs typeface="Calibri"/>
              </a:rPr>
              <a:t> </a:t>
            </a:r>
            <a:r>
              <a:rPr sz="2700" dirty="0" smtClean="0">
                <a:latin typeface="Calibri"/>
                <a:cs typeface="Calibri"/>
              </a:rPr>
              <a:t>–</a:t>
            </a:r>
            <a:r>
              <a:rPr sz="2700" spc="-85" dirty="0" smtClean="0">
                <a:latin typeface="Calibri"/>
                <a:cs typeface="Calibri"/>
              </a:rPr>
              <a:t> </a:t>
            </a:r>
            <a:r>
              <a:rPr sz="2700" b="1" spc="-210" dirty="0" smtClean="0">
                <a:solidFill>
                  <a:srgbClr val="C63865"/>
                </a:solidFill>
                <a:latin typeface="Tahoma"/>
                <a:cs typeface="Tahoma"/>
              </a:rPr>
              <a:t>89,</a:t>
            </a:r>
            <a:r>
              <a:rPr lang="ru-RU" sz="2700" b="1" spc="-210" dirty="0" smtClean="0">
                <a:solidFill>
                  <a:srgbClr val="C63865"/>
                </a:solidFill>
                <a:latin typeface="Tahoma"/>
                <a:cs typeface="Tahoma"/>
              </a:rPr>
              <a:t> 5</a:t>
            </a:r>
            <a:r>
              <a:rPr sz="2700" b="1" spc="-105" dirty="0" smtClean="0">
                <a:solidFill>
                  <a:srgbClr val="C63865"/>
                </a:solidFill>
                <a:latin typeface="Tahoma"/>
                <a:cs typeface="Tahoma"/>
              </a:rPr>
              <a:t> </a:t>
            </a:r>
            <a:r>
              <a:rPr sz="2700" b="1" i="1" spc="-155" dirty="0" err="1" smtClean="0">
                <a:solidFill>
                  <a:srgbClr val="C63865"/>
                </a:solidFill>
                <a:latin typeface="Verdana"/>
                <a:cs typeface="Verdana"/>
              </a:rPr>
              <a:t>тыс</a:t>
            </a:r>
            <a:r>
              <a:rPr sz="2700" b="1" i="1" spc="-155" dirty="0" smtClean="0">
                <a:solidFill>
                  <a:srgbClr val="C63865"/>
                </a:solidFill>
                <a:latin typeface="Verdana"/>
                <a:cs typeface="Verdana"/>
              </a:rPr>
              <a:t>.</a:t>
            </a:r>
            <a:r>
              <a:rPr sz="2700" b="1" i="1" spc="-235" dirty="0" smtClean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sz="2700" b="1" i="1" spc="-45" dirty="0" err="1" smtClean="0">
                <a:solidFill>
                  <a:srgbClr val="C63865"/>
                </a:solidFill>
                <a:latin typeface="Calibri"/>
                <a:cs typeface="Calibri"/>
              </a:rPr>
              <a:t>чел</a:t>
            </a:r>
            <a:r>
              <a:rPr sz="2700" b="1" i="1" spc="-45" dirty="0" smtClean="0">
                <a:solidFill>
                  <a:srgbClr val="C63865"/>
                </a:solidFill>
                <a:latin typeface="Calibri"/>
                <a:cs typeface="Calibri"/>
              </a:rPr>
              <a:t>.</a:t>
            </a:r>
            <a:r>
              <a:rPr lang="ru-RU" sz="2700" b="1" i="1" spc="-45" dirty="0" smtClean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lang="ru-RU" sz="2100" b="1" i="1" dirty="0">
                <a:solidFill>
                  <a:prstClr val="black"/>
                </a:solidFill>
                <a:cs typeface="Calibri"/>
              </a:rPr>
              <a:t>(2020)</a:t>
            </a:r>
            <a:endParaRPr lang="ru-RU" sz="2100" dirty="0">
              <a:solidFill>
                <a:prstClr val="black"/>
              </a:solidFill>
              <a:cs typeface="Calibri"/>
            </a:endParaRPr>
          </a:p>
          <a:p>
            <a:pPr marL="786130">
              <a:lnSpc>
                <a:spcPct val="100000"/>
              </a:lnSpc>
              <a:spcBef>
                <a:spcPts val="585"/>
              </a:spcBef>
            </a:pPr>
            <a:endParaRPr lang="ru-RU" sz="800" i="1" spc="-60" dirty="0" smtClean="0">
              <a:latin typeface="Calibri"/>
              <a:cs typeface="Calibri"/>
            </a:endParaRPr>
          </a:p>
          <a:p>
            <a:pPr marL="786130">
              <a:lnSpc>
                <a:spcPct val="100000"/>
              </a:lnSpc>
              <a:spcBef>
                <a:spcPts val="585"/>
              </a:spcBef>
            </a:pPr>
            <a:r>
              <a:rPr sz="2100" i="1" spc="-60" dirty="0" err="1" smtClean="0">
                <a:latin typeface="Calibri"/>
                <a:cs typeface="Calibri"/>
              </a:rPr>
              <a:t>ж</a:t>
            </a:r>
            <a:r>
              <a:rPr sz="2100" i="1" spc="-40" dirty="0" err="1" smtClean="0">
                <a:latin typeface="Calibri"/>
                <a:cs typeface="Calibri"/>
              </a:rPr>
              <a:t>ен</a:t>
            </a:r>
            <a:r>
              <a:rPr sz="2100" i="1" spc="-35" dirty="0" err="1" smtClean="0">
                <a:latin typeface="Calibri"/>
                <a:cs typeface="Calibri"/>
              </a:rPr>
              <a:t>щ</a:t>
            </a:r>
            <a:r>
              <a:rPr sz="2100" i="1" spc="-40" dirty="0" err="1" smtClean="0">
                <a:latin typeface="Calibri"/>
                <a:cs typeface="Calibri"/>
              </a:rPr>
              <a:t>и</a:t>
            </a:r>
            <a:r>
              <a:rPr sz="2100" i="1" dirty="0" err="1" smtClean="0">
                <a:latin typeface="Calibri"/>
                <a:cs typeface="Calibri"/>
              </a:rPr>
              <a:t>н</a:t>
            </a:r>
            <a:r>
              <a:rPr sz="2100" i="1" spc="-75" dirty="0" smtClean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–</a:t>
            </a:r>
            <a:r>
              <a:rPr lang="ru-RU" sz="2100" i="1" dirty="0">
                <a:latin typeface="Calibri"/>
                <a:cs typeface="Calibri"/>
              </a:rPr>
              <a:t>       </a:t>
            </a:r>
            <a:r>
              <a:rPr lang="ru-RU" sz="2700" b="1" spc="-210" dirty="0">
                <a:solidFill>
                  <a:srgbClr val="C63865"/>
                </a:solidFill>
                <a:latin typeface="Tahoma"/>
                <a:cs typeface="Tahoma"/>
              </a:rPr>
              <a:t>48, 8 </a:t>
            </a:r>
            <a:r>
              <a:rPr lang="ru-RU" sz="2100" i="1" dirty="0">
                <a:latin typeface="Calibri"/>
                <a:cs typeface="Calibri"/>
              </a:rPr>
              <a:t>  </a:t>
            </a:r>
            <a:r>
              <a:rPr sz="2100" b="1" i="1" spc="-40" dirty="0" err="1">
                <a:solidFill>
                  <a:srgbClr val="C63865"/>
                </a:solidFill>
                <a:latin typeface="Calibri"/>
                <a:cs typeface="Calibri"/>
              </a:rPr>
              <a:t>т</a:t>
            </a:r>
            <a:r>
              <a:rPr sz="2100" b="1" i="1" spc="-45" dirty="0" err="1">
                <a:solidFill>
                  <a:srgbClr val="C63865"/>
                </a:solidFill>
                <a:latin typeface="Calibri"/>
                <a:cs typeface="Calibri"/>
              </a:rPr>
              <a:t>ы</a:t>
            </a:r>
            <a:r>
              <a:rPr sz="2100" b="1" i="1" spc="-40" dirty="0" err="1">
                <a:solidFill>
                  <a:srgbClr val="C63865"/>
                </a:solidFill>
                <a:latin typeface="Calibri"/>
                <a:cs typeface="Calibri"/>
              </a:rPr>
              <a:t>с</a:t>
            </a:r>
            <a:r>
              <a:rPr sz="2100" b="1" i="1" dirty="0">
                <a:solidFill>
                  <a:srgbClr val="C63865"/>
                </a:solidFill>
                <a:latin typeface="Calibri"/>
                <a:cs typeface="Calibri"/>
              </a:rPr>
              <a:t>.</a:t>
            </a:r>
            <a:r>
              <a:rPr sz="2100" b="1" i="1" spc="-70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100" b="1" i="1" spc="-45" dirty="0">
                <a:solidFill>
                  <a:srgbClr val="C63865"/>
                </a:solidFill>
                <a:latin typeface="Calibri"/>
                <a:cs typeface="Calibri"/>
              </a:rPr>
              <a:t>ч</a:t>
            </a:r>
            <a:r>
              <a:rPr sz="2100" b="1" i="1" spc="-75" dirty="0">
                <a:solidFill>
                  <a:srgbClr val="C63865"/>
                </a:solidFill>
                <a:latin typeface="Calibri"/>
                <a:cs typeface="Calibri"/>
              </a:rPr>
              <a:t>е</a:t>
            </a:r>
            <a:r>
              <a:rPr sz="2100" b="1" i="1" spc="-40" dirty="0">
                <a:solidFill>
                  <a:srgbClr val="C63865"/>
                </a:solidFill>
                <a:latin typeface="Calibri"/>
                <a:cs typeface="Calibri"/>
              </a:rPr>
              <a:t>л</a:t>
            </a:r>
            <a:r>
              <a:rPr sz="2100" b="1" i="1" dirty="0">
                <a:solidFill>
                  <a:srgbClr val="C63865"/>
                </a:solidFill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  <a:p>
            <a:pPr marL="786130">
              <a:lnSpc>
                <a:spcPct val="100000"/>
              </a:lnSpc>
              <a:spcBef>
                <a:spcPts val="175"/>
              </a:spcBef>
            </a:pPr>
            <a:r>
              <a:rPr sz="2100" i="1" spc="-55" dirty="0" err="1">
                <a:latin typeface="Calibri"/>
                <a:cs typeface="Calibri"/>
              </a:rPr>
              <a:t>м</a:t>
            </a:r>
            <a:r>
              <a:rPr sz="2100" i="1" spc="-40" dirty="0" err="1">
                <a:latin typeface="Calibri"/>
                <a:cs typeface="Calibri"/>
              </a:rPr>
              <a:t>ужчи</a:t>
            </a:r>
            <a:r>
              <a:rPr sz="2100" i="1" dirty="0" err="1">
                <a:latin typeface="Calibri"/>
                <a:cs typeface="Calibri"/>
              </a:rPr>
              <a:t>н</a:t>
            </a:r>
            <a:r>
              <a:rPr sz="2100" i="1" spc="-7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–</a:t>
            </a:r>
            <a:r>
              <a:rPr lang="ru-RU" sz="2100" i="1" dirty="0">
                <a:latin typeface="Calibri"/>
                <a:cs typeface="Calibri"/>
              </a:rPr>
              <a:t>        </a:t>
            </a:r>
            <a:r>
              <a:rPr lang="ru-RU" sz="2700" b="1" spc="-210" dirty="0">
                <a:solidFill>
                  <a:srgbClr val="C63865"/>
                </a:solidFill>
                <a:latin typeface="Tahoma"/>
                <a:cs typeface="Tahoma"/>
              </a:rPr>
              <a:t>40, 7 </a:t>
            </a:r>
            <a:r>
              <a:rPr lang="ru-RU" sz="2100" i="1" dirty="0">
                <a:latin typeface="Calibri"/>
                <a:cs typeface="Calibri"/>
              </a:rPr>
              <a:t>  </a:t>
            </a:r>
            <a:r>
              <a:rPr sz="2100" b="1" i="1" spc="-40" dirty="0" err="1">
                <a:solidFill>
                  <a:srgbClr val="C63865"/>
                </a:solidFill>
                <a:latin typeface="Calibri"/>
                <a:cs typeface="Calibri"/>
              </a:rPr>
              <a:t>т</a:t>
            </a:r>
            <a:r>
              <a:rPr sz="2100" b="1" i="1" spc="-45" dirty="0" err="1">
                <a:solidFill>
                  <a:srgbClr val="C63865"/>
                </a:solidFill>
                <a:latin typeface="Calibri"/>
                <a:cs typeface="Calibri"/>
              </a:rPr>
              <a:t>ы</a:t>
            </a:r>
            <a:r>
              <a:rPr sz="2100" b="1" i="1" spc="-40" dirty="0" err="1">
                <a:solidFill>
                  <a:srgbClr val="C63865"/>
                </a:solidFill>
                <a:latin typeface="Calibri"/>
                <a:cs typeface="Calibri"/>
              </a:rPr>
              <a:t>с</a:t>
            </a:r>
            <a:r>
              <a:rPr sz="2100" b="1" i="1" dirty="0">
                <a:solidFill>
                  <a:srgbClr val="C63865"/>
                </a:solidFill>
                <a:latin typeface="Calibri"/>
                <a:cs typeface="Calibri"/>
              </a:rPr>
              <a:t>.</a:t>
            </a:r>
            <a:r>
              <a:rPr sz="2100" b="1" i="1" spc="-70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sz="2100" b="1" i="1" spc="-45" dirty="0">
                <a:solidFill>
                  <a:srgbClr val="C63865"/>
                </a:solidFill>
                <a:latin typeface="Calibri"/>
                <a:cs typeface="Calibri"/>
              </a:rPr>
              <a:t>ч</a:t>
            </a:r>
            <a:r>
              <a:rPr sz="2100" b="1" i="1" spc="-75" dirty="0">
                <a:solidFill>
                  <a:srgbClr val="C63865"/>
                </a:solidFill>
                <a:latin typeface="Calibri"/>
                <a:cs typeface="Calibri"/>
              </a:rPr>
              <a:t>е</a:t>
            </a:r>
            <a:r>
              <a:rPr sz="2100" b="1" i="1" spc="-40" dirty="0">
                <a:solidFill>
                  <a:srgbClr val="C63865"/>
                </a:solidFill>
                <a:latin typeface="Calibri"/>
                <a:cs typeface="Calibri"/>
              </a:rPr>
              <a:t>л</a:t>
            </a:r>
            <a:r>
              <a:rPr sz="2100" b="1" i="1" dirty="0">
                <a:solidFill>
                  <a:srgbClr val="C63865"/>
                </a:solidFill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 marL="100965">
              <a:lnSpc>
                <a:spcPct val="100000"/>
              </a:lnSpc>
              <a:spcBef>
                <a:spcPts val="1650"/>
              </a:spcBef>
            </a:pPr>
            <a:r>
              <a:rPr sz="2700" spc="-35" dirty="0" err="1">
                <a:latin typeface="Calibri"/>
                <a:cs typeface="Calibri"/>
              </a:rPr>
              <a:t>И</a:t>
            </a:r>
            <a:r>
              <a:rPr sz="2700" dirty="0" err="1">
                <a:latin typeface="Calibri"/>
                <a:cs typeface="Calibri"/>
              </a:rPr>
              <a:t>з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40" dirty="0">
                <a:latin typeface="Calibri"/>
                <a:cs typeface="Calibri"/>
              </a:rPr>
              <a:t>ни</a:t>
            </a:r>
            <a:r>
              <a:rPr sz="2700" dirty="0">
                <a:latin typeface="Calibri"/>
                <a:cs typeface="Calibri"/>
              </a:rPr>
              <a:t>х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т</a:t>
            </a:r>
            <a:r>
              <a:rPr sz="2700" spc="-60" dirty="0">
                <a:latin typeface="Calibri"/>
                <a:cs typeface="Calibri"/>
              </a:rPr>
              <a:t>р</a:t>
            </a:r>
            <a:r>
              <a:rPr sz="2700" spc="-150" dirty="0">
                <a:latin typeface="Calibri"/>
                <a:cs typeface="Calibri"/>
              </a:rPr>
              <a:t>у</a:t>
            </a:r>
            <a:r>
              <a:rPr sz="2700" spc="-65" dirty="0">
                <a:latin typeface="Calibri"/>
                <a:cs typeface="Calibri"/>
              </a:rPr>
              <a:t>д</a:t>
            </a:r>
            <a:r>
              <a:rPr sz="2700" spc="-40" dirty="0">
                <a:latin typeface="Calibri"/>
                <a:cs typeface="Calibri"/>
              </a:rPr>
              <a:t>ос</a:t>
            </a:r>
            <a:r>
              <a:rPr sz="2700" spc="-45" dirty="0">
                <a:latin typeface="Calibri"/>
                <a:cs typeface="Calibri"/>
              </a:rPr>
              <a:t>п</a:t>
            </a:r>
            <a:r>
              <a:rPr sz="2700" spc="-40" dirty="0">
                <a:latin typeface="Calibri"/>
                <a:cs typeface="Calibri"/>
              </a:rPr>
              <a:t>осо</a:t>
            </a:r>
            <a:r>
              <a:rPr sz="2700" spc="-45" dirty="0">
                <a:latin typeface="Calibri"/>
                <a:cs typeface="Calibri"/>
              </a:rPr>
              <a:t>б</a:t>
            </a:r>
            <a:r>
              <a:rPr sz="2700" spc="-40" dirty="0">
                <a:latin typeface="Calibri"/>
                <a:cs typeface="Calibri"/>
              </a:rPr>
              <a:t>ны</a:t>
            </a:r>
            <a:r>
              <a:rPr sz="2700" dirty="0">
                <a:latin typeface="Calibri"/>
                <a:cs typeface="Calibri"/>
              </a:rPr>
              <a:t>х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–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b="1" spc="-250" dirty="0">
                <a:solidFill>
                  <a:srgbClr val="C63865"/>
                </a:solidFill>
                <a:latin typeface="Tahoma"/>
                <a:cs typeface="Tahoma"/>
              </a:rPr>
              <a:t>5</a:t>
            </a:r>
            <a:r>
              <a:rPr lang="ru-RU" sz="2700" b="1" spc="-250" dirty="0">
                <a:solidFill>
                  <a:srgbClr val="C63865"/>
                </a:solidFill>
                <a:latin typeface="Tahoma"/>
                <a:cs typeface="Tahoma"/>
              </a:rPr>
              <a:t>1</a:t>
            </a:r>
            <a:r>
              <a:rPr sz="2700" b="1" spc="-135" dirty="0">
                <a:solidFill>
                  <a:srgbClr val="C63865"/>
                </a:solidFill>
                <a:latin typeface="Tahoma"/>
                <a:cs typeface="Tahoma"/>
              </a:rPr>
              <a:t>,</a:t>
            </a:r>
            <a:r>
              <a:rPr lang="ru-RU" sz="2700" b="1" spc="-135" dirty="0">
                <a:solidFill>
                  <a:srgbClr val="C63865"/>
                </a:solidFill>
                <a:latin typeface="Tahoma"/>
                <a:cs typeface="Tahoma"/>
              </a:rPr>
              <a:t> </a:t>
            </a:r>
            <a:r>
              <a:rPr lang="ru-RU" sz="2700" b="1" spc="-210" dirty="0">
                <a:solidFill>
                  <a:srgbClr val="C63865"/>
                </a:solidFill>
                <a:latin typeface="Tahoma"/>
                <a:cs typeface="Tahoma"/>
              </a:rPr>
              <a:t>8</a:t>
            </a:r>
            <a:r>
              <a:rPr sz="2700" b="1" spc="-110" dirty="0">
                <a:solidFill>
                  <a:srgbClr val="C63865"/>
                </a:solidFill>
                <a:latin typeface="Tahoma"/>
                <a:cs typeface="Tahoma"/>
              </a:rPr>
              <a:t> </a:t>
            </a:r>
            <a:r>
              <a:rPr sz="2700" b="1" i="1" spc="-195" dirty="0">
                <a:solidFill>
                  <a:srgbClr val="C63865"/>
                </a:solidFill>
                <a:latin typeface="Verdana"/>
                <a:cs typeface="Verdana"/>
              </a:rPr>
              <a:t>т</a:t>
            </a:r>
            <a:r>
              <a:rPr sz="2700" b="1" i="1" spc="-300" dirty="0">
                <a:solidFill>
                  <a:srgbClr val="C63865"/>
                </a:solidFill>
                <a:latin typeface="Verdana"/>
                <a:cs typeface="Verdana"/>
              </a:rPr>
              <a:t>ы</a:t>
            </a:r>
            <a:r>
              <a:rPr sz="2700" b="1" i="1" spc="90" dirty="0">
                <a:solidFill>
                  <a:srgbClr val="C63865"/>
                </a:solidFill>
                <a:latin typeface="Verdana"/>
                <a:cs typeface="Verdana"/>
              </a:rPr>
              <a:t>с</a:t>
            </a:r>
            <a:r>
              <a:rPr sz="2700" b="1" i="1" spc="-225" dirty="0">
                <a:solidFill>
                  <a:srgbClr val="C63865"/>
                </a:solidFill>
                <a:latin typeface="Verdana"/>
                <a:cs typeface="Verdana"/>
              </a:rPr>
              <a:t>.</a:t>
            </a:r>
            <a:r>
              <a:rPr sz="2700" b="1" i="1" spc="-235" dirty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sz="2700" b="1" i="1" spc="-35" dirty="0">
                <a:solidFill>
                  <a:srgbClr val="C63865"/>
                </a:solidFill>
                <a:latin typeface="Calibri"/>
                <a:cs typeface="Calibri"/>
              </a:rPr>
              <a:t>ч</a:t>
            </a:r>
            <a:r>
              <a:rPr sz="2700" b="1" i="1" spc="-90" dirty="0">
                <a:solidFill>
                  <a:srgbClr val="C63865"/>
                </a:solidFill>
                <a:latin typeface="Calibri"/>
                <a:cs typeface="Calibri"/>
              </a:rPr>
              <a:t>е</a:t>
            </a:r>
            <a:r>
              <a:rPr sz="2700" b="1" i="1" spc="-45" dirty="0">
                <a:solidFill>
                  <a:srgbClr val="C63865"/>
                </a:solidFill>
                <a:latin typeface="Calibri"/>
                <a:cs typeface="Calibri"/>
              </a:rPr>
              <a:t>л</a:t>
            </a:r>
            <a:r>
              <a:rPr sz="2700" b="1" i="1" dirty="0">
                <a:solidFill>
                  <a:srgbClr val="C63865"/>
                </a:solidFill>
                <a:latin typeface="Calibri"/>
                <a:cs typeface="Calibri"/>
              </a:rPr>
              <a:t>.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ru-RU" sz="3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00" spc="-40" dirty="0">
                <a:latin typeface="Calibri"/>
                <a:cs typeface="Calibri"/>
              </a:rPr>
              <a:t>Ч</a:t>
            </a:r>
            <a:r>
              <a:rPr sz="2700" spc="-35" dirty="0">
                <a:latin typeface="Calibri"/>
                <a:cs typeface="Calibri"/>
              </a:rPr>
              <a:t>и</a:t>
            </a:r>
            <a:r>
              <a:rPr sz="2700" spc="-40" dirty="0">
                <a:latin typeface="Calibri"/>
                <a:cs typeface="Calibri"/>
              </a:rPr>
              <a:t>сл</a:t>
            </a:r>
            <a:r>
              <a:rPr sz="2700" spc="-45" dirty="0">
                <a:latin typeface="Calibri"/>
                <a:cs typeface="Calibri"/>
              </a:rPr>
              <a:t>е</a:t>
            </a:r>
            <a:r>
              <a:rPr sz="2700" spc="-40" dirty="0">
                <a:latin typeface="Calibri"/>
                <a:cs typeface="Calibri"/>
              </a:rPr>
              <a:t>нн</a:t>
            </a:r>
            <a:r>
              <a:rPr sz="2700" spc="-35" dirty="0">
                <a:latin typeface="Calibri"/>
                <a:cs typeface="Calibri"/>
              </a:rPr>
              <a:t>о</a:t>
            </a:r>
            <a:r>
              <a:rPr sz="2700" spc="-40" dirty="0">
                <a:latin typeface="Calibri"/>
                <a:cs typeface="Calibri"/>
              </a:rPr>
              <a:t>с</a:t>
            </a:r>
            <a:r>
              <a:rPr sz="2700" spc="-35" dirty="0">
                <a:latin typeface="Calibri"/>
                <a:cs typeface="Calibri"/>
              </a:rPr>
              <a:t>т</a:t>
            </a:r>
            <a:r>
              <a:rPr sz="2700" dirty="0">
                <a:latin typeface="Calibri"/>
                <a:cs typeface="Calibri"/>
              </a:rPr>
              <a:t>ь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45" dirty="0">
                <a:latin typeface="Calibri"/>
                <a:cs typeface="Calibri"/>
              </a:rPr>
              <a:t>бе</a:t>
            </a:r>
            <a:r>
              <a:rPr sz="2700" spc="-40" dirty="0">
                <a:latin typeface="Calibri"/>
                <a:cs typeface="Calibri"/>
              </a:rPr>
              <a:t>зра</a:t>
            </a:r>
            <a:r>
              <a:rPr sz="2700" spc="-45" dirty="0">
                <a:latin typeface="Calibri"/>
                <a:cs typeface="Calibri"/>
              </a:rPr>
              <a:t>б</a:t>
            </a:r>
            <a:r>
              <a:rPr sz="2700" spc="-60" dirty="0">
                <a:latin typeface="Calibri"/>
                <a:cs typeface="Calibri"/>
              </a:rPr>
              <a:t>о</a:t>
            </a:r>
            <a:r>
              <a:rPr sz="2700" spc="-35" dirty="0">
                <a:latin typeface="Calibri"/>
                <a:cs typeface="Calibri"/>
              </a:rPr>
              <a:t>т</a:t>
            </a:r>
            <a:r>
              <a:rPr sz="2700" spc="-40" dirty="0">
                <a:latin typeface="Calibri"/>
                <a:cs typeface="Calibri"/>
              </a:rPr>
              <a:t>н</a:t>
            </a:r>
            <a:r>
              <a:rPr sz="2700" spc="-35" dirty="0">
                <a:latin typeface="Calibri"/>
                <a:cs typeface="Calibri"/>
              </a:rPr>
              <a:t>ы</a:t>
            </a:r>
            <a:r>
              <a:rPr sz="2700" dirty="0">
                <a:latin typeface="Calibri"/>
                <a:cs typeface="Calibri"/>
              </a:rPr>
              <a:t>х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–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lang="ru-RU" sz="3300" b="1" spc="-540" dirty="0" smtClean="0">
                <a:solidFill>
                  <a:srgbClr val="C63865"/>
                </a:solidFill>
                <a:latin typeface="Verdana"/>
                <a:cs typeface="Verdana"/>
              </a:rPr>
              <a:t>277 </a:t>
            </a:r>
            <a:r>
              <a:rPr sz="2700" b="1" i="1" spc="-40" dirty="0" err="1" smtClean="0">
                <a:solidFill>
                  <a:srgbClr val="C63865"/>
                </a:solidFill>
                <a:latin typeface="Calibri"/>
                <a:cs typeface="Calibri"/>
              </a:rPr>
              <a:t>ч</a:t>
            </a:r>
            <a:r>
              <a:rPr sz="2700" b="1" i="1" spc="-90" dirty="0" err="1" smtClean="0">
                <a:solidFill>
                  <a:srgbClr val="C63865"/>
                </a:solidFill>
                <a:latin typeface="Calibri"/>
                <a:cs typeface="Calibri"/>
              </a:rPr>
              <a:t>е</a:t>
            </a:r>
            <a:r>
              <a:rPr sz="2700" b="1" i="1" spc="-40" dirty="0" err="1" smtClean="0">
                <a:solidFill>
                  <a:srgbClr val="C63865"/>
                </a:solidFill>
                <a:latin typeface="Calibri"/>
                <a:cs typeface="Calibri"/>
              </a:rPr>
              <a:t>л</a:t>
            </a:r>
            <a:r>
              <a:rPr sz="2700" b="1" i="1" dirty="0">
                <a:solidFill>
                  <a:srgbClr val="C63865"/>
                </a:solidFill>
                <a:latin typeface="Calibri"/>
                <a:cs typeface="Calibri"/>
              </a:rPr>
              <a:t>.</a:t>
            </a:r>
            <a:r>
              <a:rPr lang="ru-RU" sz="2700" b="1" i="1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lang="ru-RU" sz="2100" b="1" i="1" dirty="0">
                <a:latin typeface="Calibri"/>
                <a:cs typeface="Calibri"/>
              </a:rPr>
              <a:t>(</a:t>
            </a:r>
            <a:r>
              <a:rPr lang="ru-RU" sz="2100" b="1" i="1" dirty="0" smtClean="0">
                <a:latin typeface="Calibri"/>
                <a:cs typeface="Calibri"/>
              </a:rPr>
              <a:t>2021)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59665" y="5759810"/>
            <a:ext cx="687977" cy="68797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1637410" y="3701463"/>
            <a:ext cx="7177639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40" dirty="0">
                <a:latin typeface="Calibri"/>
                <a:cs typeface="Calibri"/>
              </a:rPr>
              <a:t>Ма</a:t>
            </a:r>
            <a:r>
              <a:rPr sz="2700" spc="-35" dirty="0">
                <a:latin typeface="Calibri"/>
                <a:cs typeface="Calibri"/>
              </a:rPr>
              <a:t>ят</a:t>
            </a:r>
            <a:r>
              <a:rPr sz="2700" spc="-40" dirty="0">
                <a:latin typeface="Calibri"/>
                <a:cs typeface="Calibri"/>
              </a:rPr>
              <a:t>н</a:t>
            </a:r>
            <a:r>
              <a:rPr sz="2700" spc="-35" dirty="0">
                <a:latin typeface="Calibri"/>
                <a:cs typeface="Calibri"/>
              </a:rPr>
              <a:t>и</a:t>
            </a:r>
            <a:r>
              <a:rPr sz="2700" spc="-75" dirty="0">
                <a:latin typeface="Calibri"/>
                <a:cs typeface="Calibri"/>
              </a:rPr>
              <a:t>к</a:t>
            </a:r>
            <a:r>
              <a:rPr sz="2700" spc="-40" dirty="0">
                <a:latin typeface="Calibri"/>
                <a:cs typeface="Calibri"/>
              </a:rPr>
              <a:t>ова</a:t>
            </a:r>
            <a:r>
              <a:rPr sz="2700" dirty="0">
                <a:latin typeface="Calibri"/>
                <a:cs typeface="Calibri"/>
              </a:rPr>
              <a:t>я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миг</a:t>
            </a:r>
            <a:r>
              <a:rPr sz="2700" spc="-45" dirty="0">
                <a:latin typeface="Calibri"/>
                <a:cs typeface="Calibri"/>
              </a:rPr>
              <a:t>р</a:t>
            </a:r>
            <a:r>
              <a:rPr sz="2700" spc="-40" dirty="0">
                <a:latin typeface="Calibri"/>
                <a:cs typeface="Calibri"/>
              </a:rPr>
              <a:t>ац</a:t>
            </a:r>
            <a:r>
              <a:rPr sz="2700" spc="-35" dirty="0">
                <a:latin typeface="Calibri"/>
                <a:cs typeface="Calibri"/>
              </a:rPr>
              <a:t>и</a:t>
            </a:r>
            <a:r>
              <a:rPr sz="2700" dirty="0">
                <a:latin typeface="Calibri"/>
                <a:cs typeface="Calibri"/>
              </a:rPr>
              <a:t>я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–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b="1" spc="-40" dirty="0">
                <a:solidFill>
                  <a:srgbClr val="C63865"/>
                </a:solidFill>
                <a:latin typeface="Calibri"/>
                <a:cs typeface="Calibri"/>
              </a:rPr>
              <a:t>-</a:t>
            </a:r>
            <a:r>
              <a:rPr sz="2700" b="1" spc="-254" dirty="0" smtClean="0">
                <a:solidFill>
                  <a:srgbClr val="C63865"/>
                </a:solidFill>
                <a:latin typeface="Tahoma"/>
                <a:cs typeface="Tahoma"/>
              </a:rPr>
              <a:t>1</a:t>
            </a:r>
            <a:r>
              <a:rPr lang="ru-RU" sz="2700" b="1" spc="-254" dirty="0" smtClean="0">
                <a:solidFill>
                  <a:srgbClr val="C63865"/>
                </a:solidFill>
                <a:latin typeface="Tahoma"/>
                <a:cs typeface="Tahoma"/>
              </a:rPr>
              <a:t>5</a:t>
            </a:r>
            <a:r>
              <a:rPr sz="2700" b="1" spc="-114" dirty="0" smtClean="0">
                <a:solidFill>
                  <a:srgbClr val="C63865"/>
                </a:solidFill>
                <a:latin typeface="Tahoma"/>
                <a:cs typeface="Tahoma"/>
              </a:rPr>
              <a:t> </a:t>
            </a:r>
            <a:r>
              <a:rPr sz="2700" b="1" spc="-254" dirty="0">
                <a:solidFill>
                  <a:srgbClr val="C63865"/>
                </a:solidFill>
                <a:latin typeface="Tahoma"/>
                <a:cs typeface="Tahoma"/>
              </a:rPr>
              <a:t>10</a:t>
            </a:r>
            <a:r>
              <a:rPr sz="2700" b="1" spc="-210" dirty="0">
                <a:solidFill>
                  <a:srgbClr val="C63865"/>
                </a:solidFill>
                <a:latin typeface="Tahoma"/>
                <a:cs typeface="Tahoma"/>
              </a:rPr>
              <a:t>0</a:t>
            </a:r>
            <a:r>
              <a:rPr sz="2700" b="1" spc="-110" dirty="0">
                <a:solidFill>
                  <a:srgbClr val="C63865"/>
                </a:solidFill>
                <a:latin typeface="Tahoma"/>
                <a:cs typeface="Tahoma"/>
              </a:rPr>
              <a:t> </a:t>
            </a:r>
            <a:r>
              <a:rPr sz="2700" b="1" i="1" spc="-35" dirty="0" err="1">
                <a:solidFill>
                  <a:srgbClr val="C63865"/>
                </a:solidFill>
                <a:latin typeface="Calibri"/>
                <a:cs typeface="Calibri"/>
              </a:rPr>
              <a:t>ч</a:t>
            </a:r>
            <a:r>
              <a:rPr sz="2700" b="1" i="1" spc="-90" dirty="0" err="1">
                <a:solidFill>
                  <a:srgbClr val="C63865"/>
                </a:solidFill>
                <a:latin typeface="Calibri"/>
                <a:cs typeface="Calibri"/>
              </a:rPr>
              <a:t>е</a:t>
            </a:r>
            <a:r>
              <a:rPr sz="2700" b="1" i="1" spc="-45" dirty="0" err="1">
                <a:solidFill>
                  <a:srgbClr val="C63865"/>
                </a:solidFill>
                <a:latin typeface="Calibri"/>
                <a:cs typeface="Calibri"/>
              </a:rPr>
              <a:t>л</a:t>
            </a:r>
            <a:r>
              <a:rPr sz="2700" b="1" i="1" dirty="0">
                <a:solidFill>
                  <a:srgbClr val="C63865"/>
                </a:solidFill>
                <a:latin typeface="Calibri"/>
                <a:cs typeface="Calibri"/>
              </a:rPr>
              <a:t>.</a:t>
            </a:r>
            <a:r>
              <a:rPr lang="ru-RU" sz="2700" b="1" i="1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lang="ru-RU" sz="2100" b="1" i="1" dirty="0">
                <a:latin typeface="Calibri"/>
                <a:cs typeface="Calibri"/>
              </a:rPr>
              <a:t>(</a:t>
            </a:r>
            <a:r>
              <a:rPr lang="ru-RU" sz="2100" b="1" i="1" dirty="0" smtClean="0">
                <a:latin typeface="Calibri"/>
                <a:cs typeface="Calibri"/>
              </a:rPr>
              <a:t>2020)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637023" y="10762507"/>
            <a:ext cx="269875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sz="3000" dirty="0">
                <a:solidFill>
                  <a:srgbClr val="D1335D"/>
                </a:solidFill>
                <a:latin typeface="Calibri"/>
                <a:cs typeface="Calibri"/>
              </a:rPr>
              <a:pPr marL="38100">
                <a:lnSpc>
                  <a:spcPts val="3554"/>
                </a:lnSpc>
              </a:pPr>
              <a:t>4</a:t>
            </a:fld>
            <a:endParaRPr sz="3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119546" y="5048250"/>
            <a:ext cx="8457504" cy="221535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530225">
              <a:lnSpc>
                <a:spcPct val="100000"/>
              </a:lnSpc>
              <a:tabLst>
                <a:tab pos="4987290" algn="l"/>
              </a:tabLst>
            </a:pPr>
            <a:r>
              <a:rPr sz="2700" spc="-40" dirty="0">
                <a:latin typeface="Calibri"/>
                <a:cs typeface="Calibri"/>
              </a:rPr>
              <a:t>Ч</a:t>
            </a:r>
            <a:r>
              <a:rPr sz="2700" spc="-35" dirty="0">
                <a:latin typeface="Calibri"/>
                <a:cs typeface="Calibri"/>
              </a:rPr>
              <a:t>и</a:t>
            </a:r>
            <a:r>
              <a:rPr sz="2700" spc="-40" dirty="0">
                <a:latin typeface="Calibri"/>
                <a:cs typeface="Calibri"/>
              </a:rPr>
              <a:t>сл</a:t>
            </a:r>
            <a:r>
              <a:rPr sz="2700" dirty="0">
                <a:latin typeface="Calibri"/>
                <a:cs typeface="Calibri"/>
              </a:rPr>
              <a:t>о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40" dirty="0">
                <a:latin typeface="Calibri"/>
                <a:cs typeface="Calibri"/>
              </a:rPr>
              <a:t>пр</a:t>
            </a:r>
            <a:r>
              <a:rPr sz="2700" spc="-35" dirty="0">
                <a:latin typeface="Calibri"/>
                <a:cs typeface="Calibri"/>
              </a:rPr>
              <a:t>и</a:t>
            </a:r>
            <a:r>
              <a:rPr sz="2700" spc="-45" dirty="0">
                <a:latin typeface="Calibri"/>
                <a:cs typeface="Calibri"/>
              </a:rPr>
              <a:t>е</a:t>
            </a:r>
            <a:r>
              <a:rPr sz="2700" spc="-50" dirty="0">
                <a:latin typeface="Calibri"/>
                <a:cs typeface="Calibri"/>
              </a:rPr>
              <a:t>з</a:t>
            </a:r>
            <a:r>
              <a:rPr sz="2700" spc="-85" dirty="0">
                <a:latin typeface="Calibri"/>
                <a:cs typeface="Calibri"/>
              </a:rPr>
              <a:t>ж</a:t>
            </a:r>
            <a:r>
              <a:rPr sz="2700" spc="-40" dirty="0">
                <a:latin typeface="Calibri"/>
                <a:cs typeface="Calibri"/>
              </a:rPr>
              <a:t>а</a:t>
            </a:r>
            <a:r>
              <a:rPr sz="2700" spc="-35" dirty="0">
                <a:latin typeface="Calibri"/>
                <a:cs typeface="Calibri"/>
              </a:rPr>
              <a:t>ю</a:t>
            </a:r>
            <a:r>
              <a:rPr sz="2700" spc="-40" dirty="0">
                <a:latin typeface="Calibri"/>
                <a:cs typeface="Calibri"/>
              </a:rPr>
              <a:t>щ</a:t>
            </a:r>
            <a:r>
              <a:rPr sz="2700" spc="-35" dirty="0">
                <a:latin typeface="Calibri"/>
                <a:cs typeface="Calibri"/>
              </a:rPr>
              <a:t>и</a:t>
            </a:r>
            <a:r>
              <a:rPr sz="2700" dirty="0">
                <a:latin typeface="Calibri"/>
                <a:cs typeface="Calibri"/>
              </a:rPr>
              <a:t>х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О</a:t>
            </a:r>
            <a:r>
              <a:rPr sz="2700" spc="-40" dirty="0">
                <a:latin typeface="Calibri"/>
                <a:cs typeface="Calibri"/>
              </a:rPr>
              <a:t>М</a:t>
            </a:r>
            <a:r>
              <a:rPr sz="2700" spc="-35" dirty="0">
                <a:latin typeface="Calibri"/>
                <a:cs typeface="Calibri"/>
              </a:rPr>
              <a:t>С</a:t>
            </a:r>
            <a:r>
              <a:rPr sz="2700" dirty="0">
                <a:latin typeface="Calibri"/>
                <a:cs typeface="Calibri"/>
              </a:rPr>
              <a:t>У	–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lang="ru-RU" sz="2700" b="1" spc="-254" dirty="0" smtClean="0">
                <a:solidFill>
                  <a:srgbClr val="C63865"/>
                </a:solidFill>
                <a:latin typeface="Tahoma"/>
                <a:cs typeface="Tahoma"/>
              </a:rPr>
              <a:t>8</a:t>
            </a:r>
            <a:r>
              <a:rPr sz="2700" b="1" spc="-114" dirty="0" smtClean="0">
                <a:solidFill>
                  <a:srgbClr val="C63865"/>
                </a:solidFill>
                <a:latin typeface="Tahoma"/>
                <a:cs typeface="Tahoma"/>
              </a:rPr>
              <a:t> </a:t>
            </a:r>
            <a:r>
              <a:rPr lang="ru-RU" sz="2700" b="1" spc="-114" dirty="0" smtClean="0">
                <a:solidFill>
                  <a:srgbClr val="C63865"/>
                </a:solidFill>
                <a:latin typeface="Tahoma"/>
                <a:cs typeface="Tahoma"/>
              </a:rPr>
              <a:t>5</a:t>
            </a:r>
            <a:r>
              <a:rPr sz="2700" b="1" spc="-254" dirty="0" smtClean="0">
                <a:solidFill>
                  <a:srgbClr val="C63865"/>
                </a:solidFill>
                <a:latin typeface="Tahoma"/>
                <a:cs typeface="Tahoma"/>
              </a:rPr>
              <a:t>0</a:t>
            </a:r>
            <a:r>
              <a:rPr sz="2700" b="1" spc="-210" dirty="0" smtClean="0">
                <a:solidFill>
                  <a:srgbClr val="C63865"/>
                </a:solidFill>
                <a:latin typeface="Tahoma"/>
                <a:cs typeface="Tahoma"/>
              </a:rPr>
              <a:t>0</a:t>
            </a:r>
            <a:r>
              <a:rPr sz="2700" b="1" spc="-110" dirty="0" smtClean="0">
                <a:solidFill>
                  <a:srgbClr val="C63865"/>
                </a:solidFill>
                <a:latin typeface="Tahoma"/>
                <a:cs typeface="Tahoma"/>
              </a:rPr>
              <a:t> </a:t>
            </a:r>
            <a:r>
              <a:rPr sz="2700" b="1" i="1" spc="-35" dirty="0" err="1">
                <a:solidFill>
                  <a:srgbClr val="C63865"/>
                </a:solidFill>
                <a:latin typeface="Calibri"/>
                <a:cs typeface="Calibri"/>
              </a:rPr>
              <a:t>ч</a:t>
            </a:r>
            <a:r>
              <a:rPr sz="2700" b="1" i="1" spc="-90" dirty="0" err="1">
                <a:solidFill>
                  <a:srgbClr val="C63865"/>
                </a:solidFill>
                <a:latin typeface="Calibri"/>
                <a:cs typeface="Calibri"/>
              </a:rPr>
              <a:t>е</a:t>
            </a:r>
            <a:r>
              <a:rPr sz="2700" b="1" i="1" spc="-45" dirty="0" err="1">
                <a:solidFill>
                  <a:srgbClr val="C63865"/>
                </a:solidFill>
                <a:latin typeface="Calibri"/>
                <a:cs typeface="Calibri"/>
              </a:rPr>
              <a:t>л</a:t>
            </a:r>
            <a:r>
              <a:rPr sz="2700" b="1" dirty="0">
                <a:solidFill>
                  <a:srgbClr val="C63865"/>
                </a:solidFill>
                <a:latin typeface="Calibri"/>
                <a:cs typeface="Calibri"/>
              </a:rPr>
              <a:t>.</a:t>
            </a:r>
            <a:r>
              <a:rPr lang="ru-RU" sz="2700" b="1" dirty="0">
                <a:solidFill>
                  <a:srgbClr val="C63865"/>
                </a:solidFill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(</a:t>
            </a:r>
            <a:r>
              <a:rPr lang="ru-RU" sz="2100" b="1" dirty="0" smtClean="0">
                <a:latin typeface="Calibri"/>
                <a:cs typeface="Calibri"/>
              </a:rPr>
              <a:t>2020)</a:t>
            </a:r>
            <a:endParaRPr sz="2100" dirty="0">
              <a:latin typeface="Calibri"/>
              <a:cs typeface="Calibri"/>
            </a:endParaRPr>
          </a:p>
          <a:p>
            <a:pPr marL="530225">
              <a:lnSpc>
                <a:spcPct val="100000"/>
              </a:lnSpc>
              <a:spcBef>
                <a:spcPts val="2235"/>
              </a:spcBef>
              <a:tabLst>
                <a:tab pos="4987290" algn="l"/>
              </a:tabLst>
            </a:pPr>
            <a:r>
              <a:rPr sz="2700" spc="-40" dirty="0">
                <a:latin typeface="Calibri"/>
                <a:cs typeface="Calibri"/>
              </a:rPr>
              <a:t>Ч</a:t>
            </a:r>
            <a:r>
              <a:rPr sz="2700" spc="-35" dirty="0">
                <a:latin typeface="Calibri"/>
                <a:cs typeface="Calibri"/>
              </a:rPr>
              <a:t>и</a:t>
            </a:r>
            <a:r>
              <a:rPr sz="2700" spc="-40" dirty="0">
                <a:latin typeface="Calibri"/>
                <a:cs typeface="Calibri"/>
              </a:rPr>
              <a:t>сл</a:t>
            </a:r>
            <a:r>
              <a:rPr sz="2700" dirty="0">
                <a:latin typeface="Calibri"/>
                <a:cs typeface="Calibri"/>
              </a:rPr>
              <a:t>о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40" dirty="0">
                <a:latin typeface="Calibri"/>
                <a:cs typeface="Calibri"/>
              </a:rPr>
              <a:t>вы</a:t>
            </a:r>
            <a:r>
              <a:rPr sz="2700" spc="-45" dirty="0">
                <a:latin typeface="Calibri"/>
                <a:cs typeface="Calibri"/>
              </a:rPr>
              <a:t>е</a:t>
            </a:r>
            <a:r>
              <a:rPr sz="2700" spc="-50" dirty="0">
                <a:latin typeface="Calibri"/>
                <a:cs typeface="Calibri"/>
              </a:rPr>
              <a:t>з</a:t>
            </a:r>
            <a:r>
              <a:rPr sz="2700" spc="-85" dirty="0">
                <a:latin typeface="Calibri"/>
                <a:cs typeface="Calibri"/>
              </a:rPr>
              <a:t>ж</a:t>
            </a:r>
            <a:r>
              <a:rPr sz="2700" spc="-40" dirty="0">
                <a:latin typeface="Calibri"/>
                <a:cs typeface="Calibri"/>
              </a:rPr>
              <a:t>а</a:t>
            </a:r>
            <a:r>
              <a:rPr sz="2700" spc="-35" dirty="0">
                <a:latin typeface="Calibri"/>
                <a:cs typeface="Calibri"/>
              </a:rPr>
              <a:t>ю</a:t>
            </a:r>
            <a:r>
              <a:rPr sz="2700" spc="-40" dirty="0">
                <a:latin typeface="Calibri"/>
                <a:cs typeface="Calibri"/>
              </a:rPr>
              <a:t>щ</a:t>
            </a:r>
            <a:r>
              <a:rPr sz="2700" spc="-35" dirty="0">
                <a:latin typeface="Calibri"/>
                <a:cs typeface="Calibri"/>
              </a:rPr>
              <a:t>и</a:t>
            </a:r>
            <a:r>
              <a:rPr sz="2700" dirty="0">
                <a:latin typeface="Calibri"/>
                <a:cs typeface="Calibri"/>
              </a:rPr>
              <a:t>х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и</a:t>
            </a:r>
            <a:r>
              <a:rPr sz="2700" dirty="0">
                <a:latin typeface="Calibri"/>
                <a:cs typeface="Calibri"/>
              </a:rPr>
              <a:t>з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О</a:t>
            </a:r>
            <a:r>
              <a:rPr sz="2700" spc="-40" dirty="0">
                <a:latin typeface="Calibri"/>
                <a:cs typeface="Calibri"/>
              </a:rPr>
              <a:t>М</a:t>
            </a:r>
            <a:r>
              <a:rPr sz="2700" spc="-35" dirty="0">
                <a:latin typeface="Calibri"/>
                <a:cs typeface="Calibri"/>
              </a:rPr>
              <a:t>С</a:t>
            </a:r>
            <a:r>
              <a:rPr sz="2700" dirty="0">
                <a:latin typeface="Calibri"/>
                <a:cs typeface="Calibri"/>
              </a:rPr>
              <a:t>У	–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b="1" spc="-254" dirty="0" smtClean="0">
                <a:solidFill>
                  <a:srgbClr val="C63865"/>
                </a:solidFill>
                <a:latin typeface="Tahoma"/>
                <a:cs typeface="Tahoma"/>
              </a:rPr>
              <a:t>2</a:t>
            </a:r>
            <a:r>
              <a:rPr lang="ru-RU" sz="2700" b="1" spc="-254" dirty="0" smtClean="0">
                <a:solidFill>
                  <a:srgbClr val="C63865"/>
                </a:solidFill>
                <a:latin typeface="Tahoma"/>
                <a:cs typeface="Tahoma"/>
              </a:rPr>
              <a:t>3</a:t>
            </a:r>
            <a:r>
              <a:rPr sz="2700" b="1" spc="-114" dirty="0" smtClean="0">
                <a:solidFill>
                  <a:srgbClr val="C63865"/>
                </a:solidFill>
                <a:latin typeface="Tahoma"/>
                <a:cs typeface="Tahoma"/>
              </a:rPr>
              <a:t> </a:t>
            </a:r>
            <a:r>
              <a:rPr lang="ru-RU" sz="2700" b="1" spc="-254" dirty="0">
                <a:solidFill>
                  <a:srgbClr val="C63865"/>
                </a:solidFill>
                <a:latin typeface="Tahoma"/>
                <a:cs typeface="Tahoma"/>
              </a:rPr>
              <a:t>6</a:t>
            </a:r>
            <a:r>
              <a:rPr sz="2700" b="1" spc="-254" dirty="0" smtClean="0">
                <a:solidFill>
                  <a:srgbClr val="C63865"/>
                </a:solidFill>
                <a:latin typeface="Tahoma"/>
                <a:cs typeface="Tahoma"/>
              </a:rPr>
              <a:t>0</a:t>
            </a:r>
            <a:r>
              <a:rPr sz="2700" b="1" spc="-210" dirty="0" smtClean="0">
                <a:solidFill>
                  <a:srgbClr val="C63865"/>
                </a:solidFill>
                <a:latin typeface="Tahoma"/>
                <a:cs typeface="Tahoma"/>
              </a:rPr>
              <a:t>0</a:t>
            </a:r>
            <a:r>
              <a:rPr sz="2700" b="1" spc="-110" dirty="0" smtClean="0">
                <a:solidFill>
                  <a:srgbClr val="C63865"/>
                </a:solidFill>
                <a:latin typeface="Tahoma"/>
                <a:cs typeface="Tahoma"/>
              </a:rPr>
              <a:t> </a:t>
            </a:r>
            <a:r>
              <a:rPr sz="2700" b="1" i="1" spc="-35" dirty="0" err="1">
                <a:solidFill>
                  <a:srgbClr val="C63865"/>
                </a:solidFill>
                <a:latin typeface="Calibri"/>
                <a:cs typeface="Calibri"/>
              </a:rPr>
              <a:t>ч</a:t>
            </a:r>
            <a:r>
              <a:rPr sz="2700" b="1" i="1" spc="-90" dirty="0" err="1">
                <a:solidFill>
                  <a:srgbClr val="C63865"/>
                </a:solidFill>
                <a:latin typeface="Calibri"/>
                <a:cs typeface="Calibri"/>
              </a:rPr>
              <a:t>е</a:t>
            </a:r>
            <a:r>
              <a:rPr sz="2700" b="1" i="1" spc="-45" dirty="0" err="1">
                <a:solidFill>
                  <a:srgbClr val="C63865"/>
                </a:solidFill>
                <a:latin typeface="Calibri"/>
                <a:cs typeface="Calibri"/>
              </a:rPr>
              <a:t>л</a:t>
            </a:r>
            <a:r>
              <a:rPr sz="2700" b="1" i="1" spc="-225" dirty="0">
                <a:solidFill>
                  <a:srgbClr val="C63865"/>
                </a:solidFill>
                <a:latin typeface="Verdana"/>
                <a:cs typeface="Verdana"/>
              </a:rPr>
              <a:t>.</a:t>
            </a:r>
            <a:r>
              <a:rPr lang="ru-RU" sz="2700" b="1" i="1" spc="-225" dirty="0">
                <a:solidFill>
                  <a:srgbClr val="C63865"/>
                </a:solidFill>
                <a:latin typeface="Verdana"/>
                <a:cs typeface="Verdana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(</a:t>
            </a:r>
            <a:r>
              <a:rPr lang="ru-RU" sz="2100" b="1" dirty="0" smtClean="0">
                <a:latin typeface="Calibri"/>
                <a:cs typeface="Calibri"/>
              </a:rPr>
              <a:t>2020)</a:t>
            </a:r>
          </a:p>
          <a:p>
            <a:pPr marL="530225">
              <a:lnSpc>
                <a:spcPct val="100000"/>
              </a:lnSpc>
              <a:spcBef>
                <a:spcPts val="2235"/>
              </a:spcBef>
              <a:tabLst>
                <a:tab pos="4987290" algn="l"/>
              </a:tabLst>
            </a:pPr>
            <a:endParaRPr lang="ru-RU" sz="21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75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2649" y="2877427"/>
            <a:ext cx="1501775" cy="2192655"/>
          </a:xfrm>
          <a:custGeom>
            <a:avLst/>
            <a:gdLst/>
            <a:ahLst/>
            <a:cxnLst/>
            <a:rect l="l" t="t" r="r" b="b"/>
            <a:pathLst>
              <a:path w="1501775" h="2192654">
                <a:moveTo>
                  <a:pt x="0" y="2192346"/>
                </a:moveTo>
                <a:lnTo>
                  <a:pt x="1501683" y="2192346"/>
                </a:lnTo>
                <a:lnTo>
                  <a:pt x="1501683" y="0"/>
                </a:lnTo>
                <a:lnTo>
                  <a:pt x="0" y="0"/>
                </a:lnTo>
                <a:lnTo>
                  <a:pt x="0" y="219234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09093" y="2877427"/>
            <a:ext cx="7570470" cy="2192655"/>
          </a:xfrm>
          <a:custGeom>
            <a:avLst/>
            <a:gdLst/>
            <a:ahLst/>
            <a:cxnLst/>
            <a:rect l="l" t="t" r="r" b="b"/>
            <a:pathLst>
              <a:path w="7570469" h="2192654">
                <a:moveTo>
                  <a:pt x="0" y="2192346"/>
                </a:moveTo>
                <a:lnTo>
                  <a:pt x="7569941" y="2192346"/>
                </a:lnTo>
                <a:lnTo>
                  <a:pt x="7569941" y="0"/>
                </a:lnTo>
                <a:lnTo>
                  <a:pt x="0" y="0"/>
                </a:lnTo>
                <a:lnTo>
                  <a:pt x="0" y="219234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4577" y="5081926"/>
            <a:ext cx="8888095" cy="2192655"/>
          </a:xfrm>
          <a:custGeom>
            <a:avLst/>
            <a:gdLst/>
            <a:ahLst/>
            <a:cxnLst/>
            <a:rect l="l" t="t" r="r" b="b"/>
            <a:pathLst>
              <a:path w="8888095" h="2192654">
                <a:moveTo>
                  <a:pt x="8888062" y="0"/>
                </a:moveTo>
                <a:lnTo>
                  <a:pt x="0" y="0"/>
                </a:lnTo>
                <a:lnTo>
                  <a:pt x="0" y="2192345"/>
                </a:lnTo>
                <a:lnTo>
                  <a:pt x="8888062" y="2192345"/>
                </a:lnTo>
                <a:lnTo>
                  <a:pt x="888806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8593" y="2877427"/>
            <a:ext cx="54761" cy="657442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8526" y="3629594"/>
            <a:ext cx="687977" cy="68797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84225" y="3599881"/>
            <a:ext cx="687977" cy="68797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3669" y="5828379"/>
            <a:ext cx="687977" cy="68797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xfrm>
            <a:off x="2535530" y="3040913"/>
            <a:ext cx="6837896" cy="615040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6195" marR="5080">
              <a:lnSpc>
                <a:spcPts val="3220"/>
              </a:lnSpc>
              <a:spcBef>
                <a:spcPts val="220"/>
              </a:spcBef>
            </a:pPr>
            <a:endParaRPr lang="en-US" spc="-40" dirty="0" smtClean="0"/>
          </a:p>
          <a:p>
            <a:pPr marL="36195" marR="5080">
              <a:lnSpc>
                <a:spcPts val="3220"/>
              </a:lnSpc>
              <a:spcBef>
                <a:spcPts val="220"/>
              </a:spcBef>
            </a:pPr>
            <a:r>
              <a:rPr spc="-40" dirty="0" err="1" smtClean="0"/>
              <a:t>Объем</a:t>
            </a:r>
            <a:r>
              <a:rPr spc="-40" dirty="0" smtClean="0"/>
              <a:t> </a:t>
            </a:r>
            <a:r>
              <a:rPr lang="ru-RU" spc="-40" dirty="0"/>
              <a:t>привлеченных</a:t>
            </a:r>
            <a:r>
              <a:rPr spc="-40" dirty="0"/>
              <a:t> инвестиций, </a:t>
            </a:r>
            <a:r>
              <a:rPr spc="-30" dirty="0"/>
              <a:t>(</a:t>
            </a:r>
            <a:r>
              <a:rPr spc="-30" dirty="0" err="1"/>
              <a:t>мл</a:t>
            </a:r>
            <a:r>
              <a:rPr lang="ru-RU" spc="-30" dirty="0" err="1"/>
              <a:t>рд</a:t>
            </a:r>
            <a:r>
              <a:rPr lang="ru-RU" spc="-30" dirty="0"/>
              <a:t>.</a:t>
            </a:r>
            <a:r>
              <a:rPr spc="-30" dirty="0"/>
              <a:t> </a:t>
            </a:r>
            <a:r>
              <a:rPr spc="-50" dirty="0"/>
              <a:t>руб.) </a:t>
            </a:r>
            <a:r>
              <a:rPr spc="-45" dirty="0"/>
              <a:t> </a:t>
            </a:r>
            <a:r>
              <a:rPr spc="-30" dirty="0"/>
              <a:t>(за</a:t>
            </a:r>
            <a:r>
              <a:rPr spc="-70" dirty="0"/>
              <a:t> </a:t>
            </a:r>
            <a:r>
              <a:rPr spc="-35" dirty="0"/>
              <a:t>счет</a:t>
            </a:r>
            <a:r>
              <a:rPr spc="-60" dirty="0"/>
              <a:t> </a:t>
            </a:r>
            <a:r>
              <a:rPr spc="-35" dirty="0"/>
              <a:t>всех</a:t>
            </a:r>
            <a:r>
              <a:rPr spc="-65" dirty="0"/>
              <a:t> </a:t>
            </a:r>
            <a:r>
              <a:rPr spc="-45" dirty="0"/>
              <a:t>источников</a:t>
            </a:r>
            <a:r>
              <a:rPr spc="-70" dirty="0"/>
              <a:t> </a:t>
            </a:r>
            <a:r>
              <a:rPr spc="-40" dirty="0" err="1"/>
              <a:t>финансирования</a:t>
            </a:r>
            <a:r>
              <a:rPr spc="-40" dirty="0"/>
              <a:t>)</a:t>
            </a:r>
            <a:endParaRPr lang="ru-RU" spc="-40" dirty="0"/>
          </a:p>
          <a:p>
            <a:pPr marL="379095">
              <a:lnSpc>
                <a:spcPct val="100000"/>
              </a:lnSpc>
              <a:spcBef>
                <a:spcPts val="800"/>
              </a:spcBef>
            </a:pPr>
            <a:r>
              <a:rPr lang="ru-RU" sz="1800" b="1" i="1" spc="-310" dirty="0">
                <a:latin typeface="Verdana"/>
                <a:cs typeface="Verdana"/>
              </a:rPr>
              <a:t>2020</a:t>
            </a:r>
            <a:r>
              <a:rPr lang="ru-RU" sz="1800" b="1" i="1" spc="-180" dirty="0">
                <a:latin typeface="Verdana"/>
                <a:cs typeface="Verdana"/>
              </a:rPr>
              <a:t> </a:t>
            </a:r>
            <a:r>
              <a:rPr lang="ru-RU" sz="1800" b="1" i="1" spc="-380" dirty="0">
                <a:latin typeface="Verdana"/>
                <a:cs typeface="Verdana"/>
              </a:rPr>
              <a:t>–</a:t>
            </a:r>
            <a:r>
              <a:rPr lang="ru-RU" sz="1800" b="1" i="1" spc="-185" dirty="0">
                <a:latin typeface="Verdana"/>
                <a:cs typeface="Verdana"/>
              </a:rPr>
              <a:t>   </a:t>
            </a:r>
            <a:r>
              <a:rPr lang="ru-RU" sz="1800" b="1" i="1" spc="-275" dirty="0">
                <a:solidFill>
                  <a:srgbClr val="C63865"/>
                </a:solidFill>
                <a:latin typeface="Verdana"/>
                <a:cs typeface="Verdana"/>
              </a:rPr>
              <a:t>5, 7</a:t>
            </a:r>
            <a:endParaRPr lang="ru-RU" sz="1800" dirty="0">
              <a:latin typeface="Verdana"/>
              <a:cs typeface="Verdana"/>
            </a:endParaRPr>
          </a:p>
          <a:p>
            <a:pPr marL="379095">
              <a:spcBef>
                <a:spcPts val="800"/>
              </a:spcBef>
            </a:pPr>
            <a:r>
              <a:rPr sz="1800" b="1" i="1" spc="-310" dirty="0">
                <a:latin typeface="Verdana"/>
                <a:cs typeface="Verdana"/>
              </a:rPr>
              <a:t>20</a:t>
            </a:r>
            <a:r>
              <a:rPr lang="ru-RU" sz="1800" b="1" i="1" spc="-310" dirty="0">
                <a:latin typeface="Verdana"/>
                <a:cs typeface="Verdana"/>
              </a:rPr>
              <a:t>21</a:t>
            </a:r>
            <a:r>
              <a:rPr sz="1800" b="1" i="1" spc="-180" dirty="0">
                <a:latin typeface="Verdana"/>
                <a:cs typeface="Verdana"/>
              </a:rPr>
              <a:t> </a:t>
            </a:r>
            <a:r>
              <a:rPr sz="1800" b="1" i="1" spc="-380" dirty="0">
                <a:latin typeface="Verdana"/>
                <a:cs typeface="Verdana"/>
              </a:rPr>
              <a:t>–</a:t>
            </a:r>
            <a:r>
              <a:rPr sz="1800" b="1" i="1" spc="-185" dirty="0">
                <a:latin typeface="Verdana"/>
                <a:cs typeface="Verdana"/>
              </a:rPr>
              <a:t> </a:t>
            </a:r>
            <a:r>
              <a:rPr lang="ru-RU" sz="1800" b="1" i="1" spc="-185" dirty="0">
                <a:latin typeface="Verdana"/>
                <a:cs typeface="Verdana"/>
              </a:rPr>
              <a:t> </a:t>
            </a:r>
            <a:r>
              <a:rPr lang="ru-RU" sz="1800" b="1" i="1" spc="-275" dirty="0" smtClean="0">
                <a:solidFill>
                  <a:srgbClr val="C63865"/>
                </a:solidFill>
                <a:latin typeface="Verdana"/>
                <a:cs typeface="Verdana"/>
              </a:rPr>
              <a:t>6,0</a:t>
            </a:r>
            <a:endParaRPr sz="2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1700" dirty="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Verdana"/>
              <a:cs typeface="Verdana"/>
            </a:endParaRPr>
          </a:p>
          <a:p>
            <a:pPr marL="12700" marR="809625">
              <a:lnSpc>
                <a:spcPts val="3220"/>
              </a:lnSpc>
            </a:pPr>
            <a:r>
              <a:rPr spc="-45" dirty="0"/>
              <a:t>Количество</a:t>
            </a:r>
            <a:r>
              <a:rPr spc="-95" dirty="0"/>
              <a:t> </a:t>
            </a:r>
            <a:r>
              <a:rPr spc="-40" dirty="0"/>
              <a:t>крупных</a:t>
            </a:r>
            <a:r>
              <a:rPr spc="-85" dirty="0"/>
              <a:t> </a:t>
            </a:r>
            <a:r>
              <a:rPr spc="-40" dirty="0"/>
              <a:t>промышленных </a:t>
            </a:r>
            <a:r>
              <a:rPr spc="-595" dirty="0"/>
              <a:t> </a:t>
            </a:r>
            <a:r>
              <a:rPr spc="-40" dirty="0"/>
              <a:t>предприятий</a:t>
            </a:r>
            <a:r>
              <a:rPr spc="-80" dirty="0"/>
              <a:t> </a:t>
            </a:r>
            <a:r>
              <a:rPr spc="-45" dirty="0"/>
              <a:t>(</a:t>
            </a:r>
            <a:r>
              <a:rPr spc="-45" dirty="0" smtClean="0"/>
              <a:t>20</a:t>
            </a:r>
            <a:r>
              <a:rPr lang="ru-RU" spc="-45" dirty="0" smtClean="0"/>
              <a:t>2</a:t>
            </a:r>
            <a:r>
              <a:rPr spc="-45" dirty="0" smtClean="0"/>
              <a:t>1)</a:t>
            </a:r>
            <a:endParaRPr spc="-45" dirty="0"/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b="1" spc="-210" dirty="0">
                <a:solidFill>
                  <a:srgbClr val="C63865"/>
                </a:solidFill>
                <a:latin typeface="Tahoma"/>
                <a:cs typeface="Tahoma"/>
              </a:rPr>
              <a:t>8</a:t>
            </a:r>
          </a:p>
          <a:p>
            <a:pPr>
              <a:lnSpc>
                <a:spcPct val="100000"/>
              </a:lnSpc>
            </a:pPr>
            <a:endParaRPr sz="3300" dirty="0">
              <a:latin typeface="Tahoma"/>
              <a:cs typeface="Tahoma"/>
            </a:endParaRPr>
          </a:p>
          <a:p>
            <a:pPr marL="38100" marR="849630">
              <a:lnSpc>
                <a:spcPts val="3220"/>
              </a:lnSpc>
              <a:spcBef>
                <a:spcPts val="2260"/>
              </a:spcBef>
            </a:pPr>
            <a:r>
              <a:rPr spc="-45" dirty="0"/>
              <a:t>Количество</a:t>
            </a:r>
            <a:r>
              <a:rPr spc="-90" dirty="0"/>
              <a:t> </a:t>
            </a:r>
            <a:r>
              <a:rPr spc="-35" dirty="0"/>
              <a:t>микро,</a:t>
            </a:r>
            <a:r>
              <a:rPr spc="-90" dirty="0"/>
              <a:t> </a:t>
            </a:r>
            <a:r>
              <a:rPr spc="-35" dirty="0"/>
              <a:t>малых</a:t>
            </a:r>
            <a:r>
              <a:rPr spc="-85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spc="-40" dirty="0"/>
              <a:t>средних </a:t>
            </a:r>
            <a:r>
              <a:rPr spc="-595" dirty="0"/>
              <a:t> </a:t>
            </a:r>
            <a:r>
              <a:rPr spc="-40" dirty="0"/>
              <a:t>предприятий</a:t>
            </a:r>
            <a:r>
              <a:rPr spc="-80" dirty="0"/>
              <a:t> </a:t>
            </a:r>
            <a:r>
              <a:rPr spc="-45" dirty="0"/>
              <a:t>(20</a:t>
            </a:r>
            <a:r>
              <a:rPr lang="ru-RU" spc="-45" dirty="0"/>
              <a:t>21</a:t>
            </a:r>
            <a:r>
              <a:rPr spc="-45" dirty="0"/>
              <a:t>)</a:t>
            </a:r>
          </a:p>
          <a:p>
            <a:pPr marL="38100">
              <a:lnSpc>
                <a:spcPct val="100000"/>
              </a:lnSpc>
              <a:spcBef>
                <a:spcPts val="1225"/>
              </a:spcBef>
            </a:pPr>
            <a:r>
              <a:rPr lang="ru-RU" b="1" spc="-30" dirty="0" smtClean="0">
                <a:solidFill>
                  <a:srgbClr val="C63865"/>
                </a:solidFill>
              </a:rPr>
              <a:t>3 909</a:t>
            </a:r>
            <a:endParaRPr b="1" spc="-30" dirty="0">
              <a:solidFill>
                <a:srgbClr val="C63865"/>
              </a:solidFill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055069" y="2877427"/>
            <a:ext cx="9126855" cy="6574790"/>
            <a:chOff x="10055069" y="2877427"/>
            <a:chExt cx="9126855" cy="6574790"/>
          </a:xfrm>
        </p:grpSpPr>
        <p:sp>
          <p:nvSpPr>
            <p:cNvPr id="12" name="object 12"/>
            <p:cNvSpPr/>
            <p:nvPr/>
          </p:nvSpPr>
          <p:spPr>
            <a:xfrm>
              <a:off x="10055060" y="7259514"/>
              <a:ext cx="9126855" cy="2192655"/>
            </a:xfrm>
            <a:custGeom>
              <a:avLst/>
              <a:gdLst/>
              <a:ahLst/>
              <a:cxnLst/>
              <a:rect l="l" t="t" r="r" b="b"/>
              <a:pathLst>
                <a:path w="9126855" h="2192654">
                  <a:moveTo>
                    <a:pt x="1499273" y="0"/>
                  </a:moveTo>
                  <a:lnTo>
                    <a:pt x="0" y="0"/>
                  </a:lnTo>
                  <a:lnTo>
                    <a:pt x="0" y="2192337"/>
                  </a:lnTo>
                  <a:lnTo>
                    <a:pt x="1499273" y="2192337"/>
                  </a:lnTo>
                  <a:lnTo>
                    <a:pt x="1499273" y="0"/>
                  </a:lnTo>
                  <a:close/>
                </a:path>
                <a:path w="9126855" h="2192654">
                  <a:moveTo>
                    <a:pt x="9126398" y="0"/>
                  </a:moveTo>
                  <a:lnTo>
                    <a:pt x="1554022" y="0"/>
                  </a:lnTo>
                  <a:lnTo>
                    <a:pt x="1554022" y="2192337"/>
                  </a:lnTo>
                  <a:lnTo>
                    <a:pt x="9126398" y="2192337"/>
                  </a:lnTo>
                  <a:lnTo>
                    <a:pt x="9126398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54333" y="2877427"/>
              <a:ext cx="54760" cy="6574421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pc="-40" dirty="0"/>
              <a:t>Средняя</a:t>
            </a:r>
            <a:r>
              <a:rPr spc="-80" dirty="0"/>
              <a:t> </a:t>
            </a:r>
            <a:r>
              <a:rPr spc="-40" dirty="0"/>
              <a:t>стоимость</a:t>
            </a:r>
            <a:r>
              <a:rPr spc="-90" dirty="0"/>
              <a:t> </a:t>
            </a:r>
            <a:r>
              <a:rPr spc="-35" dirty="0"/>
              <a:t>жилья</a:t>
            </a:r>
            <a:r>
              <a:rPr spc="-75" dirty="0"/>
              <a:t> </a:t>
            </a:r>
            <a:r>
              <a:rPr spc="-45" dirty="0"/>
              <a:t>(руб./кв.м.)</a:t>
            </a: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lang="en-US" b="1" spc="-40" dirty="0" smtClean="0">
                <a:solidFill>
                  <a:srgbClr val="C63865"/>
                </a:solidFill>
                <a:latin typeface="Calibri"/>
                <a:cs typeface="Calibri"/>
              </a:rPr>
              <a:t>122 181</a:t>
            </a:r>
            <a:endParaRPr b="1" spc="-40" dirty="0">
              <a:solidFill>
                <a:srgbClr val="C63865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 dirty="0">
              <a:latin typeface="Calibri"/>
              <a:cs typeface="Calibri"/>
            </a:endParaRPr>
          </a:p>
          <a:p>
            <a:pPr marL="62865">
              <a:lnSpc>
                <a:spcPts val="3229"/>
              </a:lnSpc>
            </a:pPr>
            <a:r>
              <a:rPr spc="-40" dirty="0"/>
              <a:t>Средняя</a:t>
            </a:r>
            <a:r>
              <a:rPr spc="-95" dirty="0"/>
              <a:t> </a:t>
            </a:r>
            <a:r>
              <a:rPr spc="-40" dirty="0"/>
              <a:t>ставка</a:t>
            </a:r>
            <a:r>
              <a:rPr spc="-100" dirty="0"/>
              <a:t> </a:t>
            </a:r>
            <a:r>
              <a:rPr spc="-35" dirty="0"/>
              <a:t>аренды</a:t>
            </a:r>
          </a:p>
          <a:p>
            <a:pPr marL="62865">
              <a:lnSpc>
                <a:spcPts val="3229"/>
              </a:lnSpc>
            </a:pPr>
            <a:r>
              <a:rPr spc="-35" dirty="0"/>
              <a:t>офисных</a:t>
            </a:r>
            <a:r>
              <a:rPr spc="-75" dirty="0"/>
              <a:t> </a:t>
            </a:r>
            <a:r>
              <a:rPr spc="-40" dirty="0"/>
              <a:t>площадей</a:t>
            </a:r>
            <a:r>
              <a:rPr spc="-75" dirty="0"/>
              <a:t> </a:t>
            </a:r>
            <a:r>
              <a:rPr spc="-45" dirty="0"/>
              <a:t>(руб./кв.м./мес.)</a:t>
            </a:r>
          </a:p>
          <a:p>
            <a:pPr marL="135890">
              <a:lnSpc>
                <a:spcPct val="100000"/>
              </a:lnSpc>
              <a:spcBef>
                <a:spcPts val="1335"/>
              </a:spcBef>
            </a:pPr>
            <a:r>
              <a:rPr b="1" spc="-40" dirty="0">
                <a:solidFill>
                  <a:srgbClr val="C63865"/>
                </a:solidFill>
                <a:latin typeface="Calibri"/>
                <a:cs typeface="Calibri"/>
              </a:rPr>
              <a:t>700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850" dirty="0">
              <a:latin typeface="Calibri"/>
              <a:cs typeface="Calibri"/>
            </a:endParaRPr>
          </a:p>
          <a:p>
            <a:pPr marL="12700">
              <a:lnSpc>
                <a:spcPts val="3229"/>
              </a:lnSpc>
            </a:pPr>
            <a:r>
              <a:rPr spc="-40" dirty="0"/>
              <a:t>Средняя</a:t>
            </a:r>
            <a:r>
              <a:rPr spc="-95" dirty="0"/>
              <a:t> </a:t>
            </a:r>
            <a:r>
              <a:rPr spc="-40" dirty="0"/>
              <a:t>ставка</a:t>
            </a:r>
            <a:r>
              <a:rPr spc="-100" dirty="0"/>
              <a:t> </a:t>
            </a:r>
            <a:r>
              <a:rPr spc="-35" dirty="0"/>
              <a:t>аренды</a:t>
            </a:r>
          </a:p>
          <a:p>
            <a:pPr marL="12700">
              <a:lnSpc>
                <a:spcPts val="3229"/>
              </a:lnSpc>
            </a:pPr>
            <a:r>
              <a:rPr spc="-45" dirty="0"/>
              <a:t>производственных</a:t>
            </a:r>
            <a:r>
              <a:rPr spc="-65" dirty="0"/>
              <a:t> </a:t>
            </a:r>
            <a:r>
              <a:rPr spc="-40" dirty="0"/>
              <a:t>площадей</a:t>
            </a:r>
            <a:r>
              <a:rPr spc="-60" dirty="0"/>
              <a:t> </a:t>
            </a:r>
            <a:r>
              <a:rPr spc="-45" dirty="0"/>
              <a:t>(руб./кв.м./мес.)</a:t>
            </a: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b="1" spc="-40" dirty="0">
                <a:solidFill>
                  <a:srgbClr val="C63865"/>
                </a:solidFill>
                <a:latin typeface="Calibri"/>
                <a:cs typeface="Calibri"/>
              </a:rPr>
              <a:t>600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10470512" y="6011230"/>
            <a:ext cx="702310" cy="2722245"/>
            <a:chOff x="10470512" y="6011230"/>
            <a:chExt cx="702310" cy="272224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84225" y="6011230"/>
              <a:ext cx="687977" cy="6879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70512" y="8045449"/>
              <a:ext cx="687977" cy="687977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9870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ОСНОВНЫЕ</a:t>
            </a:r>
            <a:r>
              <a:rPr spc="-5" dirty="0"/>
              <a:t> </a:t>
            </a:r>
            <a:r>
              <a:rPr dirty="0"/>
              <a:t>ХАРАКТЕРИСТИКИ</a:t>
            </a:r>
            <a:r>
              <a:rPr spc="-10" dirty="0"/>
              <a:t> </a:t>
            </a:r>
            <a:r>
              <a:rPr dirty="0"/>
              <a:t>МУНИЦИПАЛИТЕТА</a:t>
            </a: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53098" y="8107161"/>
            <a:ext cx="687977" cy="68797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9637023" y="10762507"/>
            <a:ext cx="269875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sz="3000" dirty="0">
                <a:solidFill>
                  <a:srgbClr val="D1335D"/>
                </a:solidFill>
                <a:latin typeface="Calibri"/>
                <a:cs typeface="Calibri"/>
              </a:rPr>
              <a:pPr marL="38100">
                <a:lnSpc>
                  <a:spcPts val="3554"/>
                </a:lnSpc>
              </a:pPr>
              <a:t>5</a:t>
            </a:fld>
            <a:endParaRPr sz="3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33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693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КЛЮЧЕВЫЕ</a:t>
            </a:r>
            <a:r>
              <a:rPr spc="-5" dirty="0"/>
              <a:t> </a:t>
            </a:r>
            <a:r>
              <a:rPr dirty="0"/>
              <a:t>ОТРАСЛИ</a:t>
            </a:r>
            <a:r>
              <a:rPr spc="-20" dirty="0"/>
              <a:t> </a:t>
            </a:r>
            <a:r>
              <a:rPr dirty="0"/>
              <a:t>ЭКОНОМИКИ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80082" y="1879985"/>
            <a:ext cx="7816215" cy="1311275"/>
          </a:xfrm>
          <a:prstGeom prst="rect">
            <a:avLst/>
          </a:prstGeom>
        </p:spPr>
        <p:txBody>
          <a:bodyPr vert="horz" wrap="square" lIns="0" tIns="297815" rIns="0" bIns="0" rtlCol="0">
            <a:spAutoFit/>
          </a:bodyPr>
          <a:lstStyle/>
          <a:p>
            <a:pPr marL="540385">
              <a:lnSpc>
                <a:spcPct val="100000"/>
              </a:lnSpc>
              <a:spcBef>
                <a:spcPts val="2345"/>
              </a:spcBef>
            </a:pPr>
            <a:r>
              <a:rPr sz="3600" b="1" dirty="0">
                <a:solidFill>
                  <a:srgbClr val="7F7F7F"/>
                </a:solidFill>
                <a:latin typeface="Calibri"/>
                <a:cs typeface="Calibri"/>
              </a:rPr>
              <a:t>ТОП</a:t>
            </a:r>
            <a:r>
              <a:rPr sz="3600" b="1" spc="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F7F7F"/>
                </a:solidFill>
                <a:latin typeface="Calibri"/>
                <a:cs typeface="Calibri"/>
              </a:rPr>
              <a:t>5</a:t>
            </a:r>
            <a:r>
              <a:rPr sz="3600" b="1" spc="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F7F7F"/>
                </a:solidFill>
                <a:latin typeface="Calibri"/>
                <a:cs typeface="Calibri"/>
              </a:rPr>
              <a:t>ОТРАСЛЕЙ ПО</a:t>
            </a:r>
            <a:r>
              <a:rPr sz="3600" b="1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F7F7F"/>
                </a:solidFill>
                <a:latin typeface="Calibri"/>
                <a:cs typeface="Calibri"/>
              </a:rPr>
              <a:t>НАЛОГАМ</a:t>
            </a:r>
            <a:r>
              <a:rPr sz="3600" b="1" spc="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F7F7F"/>
                </a:solidFill>
                <a:latin typeface="Calibri"/>
                <a:cs typeface="Calibri"/>
              </a:rPr>
              <a:t>20</a:t>
            </a:r>
            <a:r>
              <a:rPr lang="ru-RU" sz="3600" b="1" dirty="0">
                <a:solidFill>
                  <a:srgbClr val="7F7F7F"/>
                </a:solidFill>
                <a:latin typeface="Calibri"/>
                <a:cs typeface="Calibri"/>
              </a:rPr>
              <a:t>21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950" i="1" dirty="0" err="1">
                <a:latin typeface="Calibri"/>
                <a:cs typeface="Calibri"/>
              </a:rPr>
              <a:t>в</a:t>
            </a:r>
            <a:r>
              <a:rPr sz="1950" i="1" spc="-5" dirty="0">
                <a:latin typeface="Calibri"/>
                <a:cs typeface="Calibri"/>
              </a:rPr>
              <a:t> </a:t>
            </a:r>
            <a:r>
              <a:rPr lang="ru-RU" sz="1950" i="1" spc="10" dirty="0">
                <a:latin typeface="Calibri"/>
                <a:cs typeface="Calibri"/>
              </a:rPr>
              <a:t>млн</a:t>
            </a:r>
            <a:r>
              <a:rPr sz="1950" i="1" spc="10" dirty="0">
                <a:latin typeface="Calibri"/>
                <a:cs typeface="Calibri"/>
              </a:rPr>
              <a:t>.</a:t>
            </a:r>
            <a:r>
              <a:rPr sz="1950" i="1" spc="-10" dirty="0">
                <a:latin typeface="Calibri"/>
                <a:cs typeface="Calibri"/>
              </a:rPr>
              <a:t> </a:t>
            </a:r>
            <a:r>
              <a:rPr sz="1950" i="1" dirty="0">
                <a:latin typeface="Calibri"/>
                <a:cs typeface="Calibri"/>
              </a:rPr>
              <a:t>руб.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637023" y="10762507"/>
            <a:ext cx="269875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sz="3000" dirty="0">
                <a:solidFill>
                  <a:srgbClr val="D1335D"/>
                </a:solidFill>
                <a:latin typeface="Calibri"/>
                <a:cs typeface="Calibri"/>
              </a:rPr>
              <a:pPr marL="38100">
                <a:lnSpc>
                  <a:spcPts val="3554"/>
                </a:lnSpc>
              </a:pPr>
              <a:t>6</a:t>
            </a:fld>
            <a:endParaRPr sz="30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48908"/>
              </p:ext>
            </p:extLst>
          </p:nvPr>
        </p:nvGraphicFramePr>
        <p:xfrm>
          <a:off x="858471" y="3469333"/>
          <a:ext cx="18552793" cy="3941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5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89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7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Отрасль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Налоги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КБ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МО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1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ru-RU"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млн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Доля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всех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налогов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г.о.,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651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ТРАНСПОРТИРОВКА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ХРАНЕНИЕ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3004,19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478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lang="ru-RU" sz="18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,9%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478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73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5" dirty="0">
                          <a:latin typeface="+mn-lt"/>
                          <a:cs typeface="Calibri"/>
                        </a:rPr>
                        <a:t>ОБРАБАТЫВАЮЩИЕ</a:t>
                      </a:r>
                      <a:r>
                        <a:rPr lang="ru-RU" sz="18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5" dirty="0" smtClean="0">
                          <a:latin typeface="+mn-lt"/>
                          <a:cs typeface="Calibri"/>
                        </a:rPr>
                        <a:t>ПРОИЗВОДСТВА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25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5" dirty="0">
                          <a:latin typeface="+mn-lt"/>
                          <a:cs typeface="Calibri"/>
                        </a:rPr>
                        <a:t>1611,68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</a:txBody>
                  <a:tcPr marL="0" marR="0" marT="14541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spc="-5" dirty="0">
                          <a:latin typeface="Calibri"/>
                          <a:cs typeface="Calibri"/>
                        </a:rPr>
                        <a:t>20,9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541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63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spc="-5" dirty="0">
                          <a:latin typeface="+mn-lt"/>
                          <a:cs typeface="Calibri"/>
                        </a:rPr>
                        <a:t>ТОРГОВЛЯ</a:t>
                      </a:r>
                      <a:r>
                        <a:rPr lang="ru-RU" sz="18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5" dirty="0">
                          <a:latin typeface="+mn-lt"/>
                          <a:cs typeface="Calibri"/>
                        </a:rPr>
                        <a:t>ОПТОВАЯ</a:t>
                      </a:r>
                      <a:r>
                        <a:rPr lang="ru-RU" sz="18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>
                          <a:latin typeface="+mn-lt"/>
                          <a:cs typeface="Calibri"/>
                        </a:rPr>
                        <a:t>И</a:t>
                      </a:r>
                      <a:r>
                        <a:rPr lang="ru-RU" sz="18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5" dirty="0">
                          <a:latin typeface="+mn-lt"/>
                          <a:cs typeface="Calibri"/>
                        </a:rPr>
                        <a:t>РОЗНИЧНАЯ 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</a:txBody>
                  <a:tcPr marL="0" marR="0" marT="889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spc="-5" dirty="0">
                          <a:latin typeface="+mn-lt"/>
                          <a:cs typeface="Calibri"/>
                        </a:rPr>
                        <a:t>1431,13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605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spc="-5" dirty="0">
                          <a:latin typeface="Calibri"/>
                          <a:cs typeface="Calibri"/>
                        </a:rPr>
                        <a:t>18,6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605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latin typeface="Calibri"/>
                          <a:cs typeface="Calibri"/>
                        </a:rPr>
                        <a:t>4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63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spc="-5" dirty="0">
                          <a:latin typeface="+mn-lt"/>
                          <a:cs typeface="Calibri"/>
                        </a:rPr>
                        <a:t>ДЕЯТЕЛЬНОСТЬ</a:t>
                      </a:r>
                      <a:r>
                        <a:rPr lang="ru-RU" sz="18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5" dirty="0">
                          <a:latin typeface="+mn-lt"/>
                          <a:cs typeface="Calibri"/>
                        </a:rPr>
                        <a:t>ПРОФЕССИОНАЛЬНАЯ,</a:t>
                      </a:r>
                      <a:r>
                        <a:rPr lang="ru-RU" sz="18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5" dirty="0">
                          <a:latin typeface="+mn-lt"/>
                          <a:cs typeface="Calibri"/>
                        </a:rPr>
                        <a:t>НАУЧНАЯ</a:t>
                      </a:r>
                      <a:r>
                        <a:rPr lang="ru-RU" sz="18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>
                          <a:latin typeface="+mn-lt"/>
                          <a:cs typeface="Calibri"/>
                        </a:rPr>
                        <a:t>И</a:t>
                      </a:r>
                      <a:r>
                        <a:rPr lang="ru-RU" sz="18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5" dirty="0" smtClean="0">
                          <a:latin typeface="+mn-lt"/>
                          <a:cs typeface="Calibri"/>
                        </a:rPr>
                        <a:t>ТЕХНИЧЕСКАЯ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</a:txBody>
                  <a:tcPr marL="0" marR="0" marT="14414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5" dirty="0">
                          <a:latin typeface="+mn-lt"/>
                          <a:cs typeface="Calibri"/>
                        </a:rPr>
                        <a:t>443,59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</a:txBody>
                  <a:tcPr marL="0" marR="0" marT="14414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spc="-5" dirty="0">
                          <a:latin typeface="Calibri"/>
                          <a:cs typeface="Calibri"/>
                        </a:rPr>
                        <a:t>5,7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414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007421"/>
                  </a:ext>
                </a:extLst>
              </a:tr>
              <a:tr h="602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63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ОПЕРАЦИИ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НЕДВИЖИМЫМ 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ИМУЩЕСТВОМ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25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spc="-5" dirty="0">
                          <a:latin typeface="Calibri"/>
                          <a:cs typeface="Calibri"/>
                        </a:rPr>
                        <a:t>299,08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541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spc="-5" dirty="0">
                          <a:latin typeface="Calibri"/>
                          <a:cs typeface="Calibri"/>
                        </a:rPr>
                        <a:t>3,9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541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940298" y="7585707"/>
            <a:ext cx="695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ТО</a:t>
            </a:r>
            <a:r>
              <a:rPr sz="1800" b="1" spc="-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64416" y="7562850"/>
            <a:ext cx="936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latin typeface="Calibri"/>
                <a:cs typeface="Calibri"/>
              </a:rPr>
              <a:t>6 789, 67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50715" y="7562850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8</a:t>
            </a:r>
            <a:r>
              <a:rPr lang="ru-RU" sz="1800" b="1" spc="-5" dirty="0">
                <a:latin typeface="Calibri"/>
                <a:cs typeface="Calibri"/>
              </a:rPr>
              <a:t>8</a:t>
            </a:r>
            <a:r>
              <a:rPr sz="1800" b="1" spc="-5" dirty="0">
                <a:latin typeface="Calibri"/>
                <a:cs typeface="Calibri"/>
              </a:rPr>
              <a:t>%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52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084971"/>
              </p:ext>
            </p:extLst>
          </p:nvPr>
        </p:nvGraphicFramePr>
        <p:xfrm>
          <a:off x="908050" y="2919496"/>
          <a:ext cx="18335396" cy="7355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9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481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606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1195705">
                        <a:lnSpc>
                          <a:spcPct val="100000"/>
                        </a:lnSpc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Предприятие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104139" algn="ctr">
                        <a:lnSpc>
                          <a:spcPct val="100400"/>
                        </a:lnSpc>
                        <a:spcBef>
                          <a:spcPts val="869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личе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тво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рабочих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мест,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ед.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35"/>
                        </a:lnSpc>
                        <a:spcBef>
                          <a:spcPts val="1105"/>
                        </a:spcBef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Налоги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  <a:p>
                      <a:pPr marL="73025" marR="64769" algn="ctr">
                        <a:lnSpc>
                          <a:spcPts val="2090"/>
                        </a:lnSpc>
                        <a:spcBef>
                          <a:spcPts val="25"/>
                        </a:spcBef>
                      </a:pPr>
                      <a:r>
                        <a:rPr lang="ru-RU" sz="1700" b="1" spc="-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700" b="1" spc="-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мес.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7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7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</a:t>
                      </a:r>
                      <a:r>
                        <a:rPr sz="1700" b="1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тыс. </a:t>
                      </a:r>
                      <a:r>
                        <a:rPr sz="1700" b="1" spc="-3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35"/>
                        </a:lnSpc>
                        <a:spcBef>
                          <a:spcPts val="1105"/>
                        </a:spcBef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Налоги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  <a:p>
                      <a:pPr marL="294005" marR="285750" algn="ctr">
                        <a:lnSpc>
                          <a:spcPts val="2090"/>
                        </a:lnSpc>
                        <a:spcBef>
                          <a:spcPts val="25"/>
                        </a:spcBef>
                      </a:pPr>
                      <a:r>
                        <a:rPr lang="ru-RU" sz="1700" b="1" spc="-3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700" b="1" spc="-3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мес.</a:t>
                      </a:r>
                      <a:r>
                        <a:rPr sz="17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7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7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sz="1700" b="1" spc="-37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тыс.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30"/>
                        </a:lnSpc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Изменение,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030"/>
                        </a:lnSpc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7556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lang="ru-RU" sz="1700" b="1" spc="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Доля</a:t>
                      </a:r>
                      <a:r>
                        <a:rPr lang="ru-RU" sz="1700" b="1" spc="-3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700" b="1" spc="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от</a:t>
                      </a:r>
                      <a:r>
                        <a:rPr lang="ru-RU" sz="1700" b="1" spc="-2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700" b="1" spc="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налогов</a:t>
                      </a:r>
                      <a:r>
                        <a:rPr lang="ru-RU" sz="1700" b="1" spc="-4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в КБ МО</a:t>
                      </a:r>
                      <a:r>
                        <a:rPr lang="ru-RU" sz="1700" b="1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, %</a:t>
                      </a:r>
                      <a:endParaRPr lang="ru-RU" sz="1700" dirty="0" smtClean="0">
                        <a:latin typeface="+mn-lt"/>
                        <a:cs typeface="Calibri"/>
                      </a:endParaRPr>
                    </a:p>
                  </a:txBody>
                  <a:tcPr marL="0" marR="0" marT="140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Причины</a:t>
                      </a:r>
                      <a:r>
                        <a:rPr sz="17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снижения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ts val="245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АО</a:t>
                      </a:r>
                      <a:r>
                        <a:rPr sz="2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"ТЕТРА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ПАК"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319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1 478</a:t>
                      </a:r>
                      <a:r>
                        <a:rPr lang="ru-RU" sz="2100" baseline="0" dirty="0" smtClean="0">
                          <a:latin typeface="Calibri"/>
                          <a:cs typeface="Calibri"/>
                        </a:rPr>
                        <a:t> 354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2100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40" dirty="0" smtClean="0">
                          <a:latin typeface="Calibri"/>
                          <a:cs typeface="Calibri"/>
                        </a:rPr>
                        <a:t>192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86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8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720725" indent="0" algn="l" defTabSz="914400" eaLnBrk="1" fontAlgn="auto" latinLnBrk="0" hangingPunct="1">
                        <a:lnSpc>
                          <a:spcPts val="247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Увеличение </a:t>
                      </a:r>
                      <a:r>
                        <a:rPr lang="ru-RU" sz="2100" baseline="0" dirty="0" smtClean="0">
                          <a:latin typeface="+mn-lt"/>
                          <a:cs typeface="Calibri"/>
                        </a:rPr>
                        <a:t>расходов на модернизацию оборудования, снижение прибыли за счет курсовых разниц</a:t>
                      </a:r>
                      <a:r>
                        <a:rPr lang="ru-RU" sz="2100" baseline="0" dirty="0" smtClean="0">
                          <a:latin typeface="Calibri"/>
                          <a:cs typeface="Calibri"/>
                        </a:rPr>
                        <a:t>, выплаты дивидендов, уплаты процентов по долговым обязательствам</a:t>
                      </a:r>
                      <a:endParaRPr lang="ru-RU" sz="2100" dirty="0" smtClean="0">
                        <a:latin typeface="+mn-lt"/>
                        <a:cs typeface="Calibri"/>
                      </a:endParaRPr>
                    </a:p>
                  </a:txBody>
                  <a:tcPr marL="0" marR="0" marT="3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ts val="2450"/>
                        </a:lnSpc>
                      </a:pPr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"СТИЛ ТЕХНОЛОДЖИ КОМПАНИ"</a:t>
                      </a:r>
                      <a:endParaRPr sz="2100" b="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429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40" dirty="0" smtClean="0">
                          <a:latin typeface="Calibri"/>
                          <a:cs typeface="Calibri"/>
                        </a:rPr>
                        <a:t>603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21</a:t>
                      </a:r>
                      <a:r>
                        <a:rPr sz="2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8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47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66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1,14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4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Увеличение </a:t>
                      </a:r>
                      <a:r>
                        <a:rPr lang="ru-RU" sz="2100" baseline="0" dirty="0" smtClean="0">
                          <a:latin typeface="+mn-lt"/>
                          <a:cs typeface="Calibri"/>
                        </a:rPr>
                        <a:t>расходов на модернизацию оборудования, снижение прибыли за счет возврата кредитов</a:t>
                      </a:r>
                      <a:endParaRPr lang="ru-RU" sz="2100" dirty="0" smtClean="0">
                        <a:latin typeface="+mn-lt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3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0" indent="0" algn="l" defTabSz="914400" eaLnBrk="1" fontAlgn="auto" latinLnBrk="0" hangingPunct="1">
                        <a:lnSpc>
                          <a:spcPts val="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ООО</a:t>
                      </a:r>
                      <a:r>
                        <a:rPr lang="ru-RU" sz="2100" spc="-3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"КМП"</a:t>
                      </a:r>
                      <a:endParaRPr lang="ru-RU" sz="2100" dirty="0" smtClean="0">
                        <a:latin typeface="+mn-lt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315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40" dirty="0" smtClean="0">
                          <a:latin typeface="Calibri"/>
                          <a:cs typeface="Calibri"/>
                        </a:rPr>
                        <a:t>812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30 780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41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61</a:t>
                      </a:r>
                      <a:r>
                        <a:rPr lang="ru-RU" sz="21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4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Увеличение </a:t>
                      </a:r>
                      <a:r>
                        <a:rPr lang="ru-RU" sz="2100" baseline="0" dirty="0" smtClean="0">
                          <a:latin typeface="+mn-lt"/>
                          <a:cs typeface="Calibri"/>
                        </a:rPr>
                        <a:t>расходов на модернизацию оборудования, снижение прибыли за счет возврата кредитов</a:t>
                      </a:r>
                      <a:endParaRPr lang="ru-RU" sz="2100" dirty="0" smtClean="0">
                        <a:latin typeface="+mn-lt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ts val="2445"/>
                        </a:lnSpc>
                      </a:pPr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"УК "УНИВЕРСАЛЬНЫЕ ИНВЕСТИЦИИ"</a:t>
                      </a:r>
                      <a:endParaRPr sz="2100" b="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5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22 007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40" dirty="0" smtClean="0">
                          <a:latin typeface="Calibri"/>
                          <a:cs typeface="Calibri"/>
                        </a:rPr>
                        <a:t>385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-8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9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5288" marR="379095" indent="-1665288" algn="l">
                        <a:lnSpc>
                          <a:spcPts val="2470"/>
                        </a:lnSpc>
                        <a:spcBef>
                          <a:spcPts val="5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Излишняя уплата земельного налога в 2021 году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0" indent="0" algn="l" defTabSz="914400" eaLnBrk="1" fontAlgn="auto" latinLnBrk="0" hangingPunct="1">
                        <a:lnSpc>
                          <a:spcPts val="2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Московский ТЦФТО ОАО </a:t>
                      </a:r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РЖД</a:t>
                      </a:r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278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lang="ru-RU" sz="2100" spc="-40" dirty="0" smtClean="0">
                          <a:latin typeface="Calibri"/>
                          <a:cs typeface="Calibri"/>
                        </a:rPr>
                        <a:t>15</a:t>
                      </a:r>
                      <a:r>
                        <a:rPr sz="2100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9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26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2100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39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67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7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69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Перевод численности работников в другое структурное подразделение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0" indent="0" algn="l" defTabSz="914400" eaLnBrk="1" fontAlgn="auto" latinLnBrk="0" hangingPunct="1">
                        <a:lnSpc>
                          <a:spcPts val="2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ООО</a:t>
                      </a:r>
                      <a:r>
                        <a:rPr lang="ru-RU" sz="2100" spc="-3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"КМП ЦЕНТР"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790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8 311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0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100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lang="ru-RU" sz="21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2100" dirty="0" smtClean="0"/>
                        <a:t>Прекращение деятельности юридического лица путем реорганизации в форме присоединения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4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ts val="2445"/>
                        </a:lnSpc>
                      </a:pPr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"</a:t>
                      </a:r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 УАЙ КЕЙ АУТО ЛОДЖИСТИКС (РУС)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"</a:t>
                      </a:r>
                      <a:endParaRPr sz="2100" b="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345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18 771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14 002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25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73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6520" indent="0" algn="l">
                        <a:lnSpc>
                          <a:spcPts val="2470"/>
                        </a:lnSpc>
                        <a:spcBef>
                          <a:spcPts val="5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Снижение земельного налога в связи с переоценкой кадастровой стоимости земельного участка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ООО ИК "НИИЖБ"</a:t>
                      </a:r>
                      <a:endParaRPr lang="ru-RU" sz="2100" b="0" dirty="0"/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Calibri" panose="020F0502020204030204" pitchFamily="34" charset="0"/>
                        </a:rPr>
                        <a:t>4 297</a:t>
                      </a:r>
                      <a:endParaRPr lang="ru-RU" sz="2100" dirty="0">
                        <a:latin typeface="Calibri" panose="020F0502020204030204" pitchFamily="34" charset="0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Calibri" panose="020F0502020204030204" pitchFamily="34" charset="0"/>
                        </a:rPr>
                        <a:t>470</a:t>
                      </a:r>
                      <a:endParaRPr lang="ru-RU" sz="2100" dirty="0">
                        <a:latin typeface="Calibri" panose="020F0502020204030204" pitchFamily="34" charset="0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Calibri" panose="020F0502020204030204" pitchFamily="34" charset="0"/>
                        </a:rPr>
                        <a:t>-89 %</a:t>
                      </a:r>
                      <a:endParaRPr lang="ru-RU" sz="2100" dirty="0">
                        <a:latin typeface="Calibri" panose="020F0502020204030204" pitchFamily="34" charset="0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Calibri" panose="020F0502020204030204" pitchFamily="34" charset="0"/>
                        </a:rPr>
                        <a:t>0,02 %</a:t>
                      </a:r>
                      <a:endParaRPr lang="ru-RU" sz="2100" dirty="0">
                        <a:latin typeface="Calibri" panose="020F0502020204030204" pitchFamily="34" charset="0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Снижение объема</a:t>
                      </a:r>
                      <a:r>
                        <a:rPr lang="ru-RU" sz="2100" baseline="0" dirty="0" smtClean="0">
                          <a:latin typeface="+mn-lt"/>
                          <a:cs typeface="Calibri"/>
                        </a:rPr>
                        <a:t> оказанных услуг</a:t>
                      </a:r>
                      <a:endParaRPr lang="ru-RU" sz="2100" dirty="0"/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0" indent="0" algn="l" defTabSz="914400" eaLnBrk="1" fontAlgn="auto" latinLnBrk="0" hangingPunct="1">
                        <a:lnSpc>
                          <a:spcPts val="2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ГБУЗ МО </a:t>
                      </a:r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ЛЦГБ</a:t>
                      </a:r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884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19 710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16 196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-18 %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0,85 %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Снижение стимулирующих выплат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ts val="2445"/>
                        </a:lnSpc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ООО</a:t>
                      </a:r>
                      <a:r>
                        <a:rPr sz="2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"ПРОТЕИН"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35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2 778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-0,6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-1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00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0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Перевод деятельности на другое юридическое лицо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420858" y="10426518"/>
            <a:ext cx="8070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Calibri"/>
                <a:cs typeface="Calibri"/>
              </a:rPr>
              <a:t>И</a:t>
            </a:r>
            <a:r>
              <a:rPr sz="2100" b="1" dirty="0">
                <a:latin typeface="Calibri"/>
                <a:cs typeface="Calibri"/>
              </a:rPr>
              <a:t>Т</a:t>
            </a:r>
            <a:r>
              <a:rPr sz="2100" b="1" spc="-10" dirty="0">
                <a:latin typeface="Calibri"/>
                <a:cs typeface="Calibri"/>
              </a:rPr>
              <a:t>О</a:t>
            </a:r>
            <a:r>
              <a:rPr sz="2100" b="1" dirty="0">
                <a:latin typeface="Calibri"/>
                <a:cs typeface="Calibri"/>
              </a:rPr>
              <a:t>ГО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2324" y="10426517"/>
            <a:ext cx="893872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dirty="0" smtClean="0">
                <a:latin typeface="Calibri"/>
                <a:cs typeface="Calibri"/>
              </a:rPr>
              <a:t>3 407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9799" y="10426518"/>
            <a:ext cx="90106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dirty="0" smtClean="0">
                <a:latin typeface="Calibri"/>
                <a:cs typeface="Calibri"/>
              </a:rPr>
              <a:t>429</a:t>
            </a:r>
            <a:r>
              <a:rPr sz="2100" b="1" spc="-75" dirty="0" smtClean="0">
                <a:latin typeface="Calibri"/>
                <a:cs typeface="Calibri"/>
              </a:rPr>
              <a:t> </a:t>
            </a:r>
            <a:r>
              <a:rPr lang="ru-RU" sz="2100" b="1" spc="-75" dirty="0" smtClean="0">
                <a:latin typeface="Calibri"/>
                <a:cs typeface="Calibri"/>
              </a:rPr>
              <a:t>980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4027" y="10426518"/>
            <a:ext cx="90106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dirty="0" smtClean="0">
                <a:latin typeface="Calibri"/>
                <a:cs typeface="Calibri"/>
              </a:rPr>
              <a:t>121</a:t>
            </a:r>
            <a:r>
              <a:rPr sz="2100" b="1" spc="-75" dirty="0" smtClean="0">
                <a:latin typeface="Calibri"/>
                <a:cs typeface="Calibri"/>
              </a:rPr>
              <a:t> </a:t>
            </a:r>
            <a:r>
              <a:rPr lang="ru-RU" sz="2100" b="1" spc="-75" dirty="0" smtClean="0">
                <a:latin typeface="Calibri"/>
                <a:cs typeface="Calibri"/>
              </a:rPr>
              <a:t>110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4450" y="10426518"/>
            <a:ext cx="732956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 smtClean="0">
                <a:latin typeface="Calibri"/>
                <a:cs typeface="Calibri"/>
              </a:rPr>
              <a:t>-</a:t>
            </a:r>
            <a:r>
              <a:rPr lang="ru-RU" sz="2100" b="1" dirty="0" smtClean="0">
                <a:latin typeface="Calibri"/>
                <a:cs typeface="Calibri"/>
              </a:rPr>
              <a:t>7</a:t>
            </a:r>
            <a:r>
              <a:rPr sz="2100" b="1" dirty="0" smtClean="0">
                <a:latin typeface="Calibri"/>
                <a:cs typeface="Calibri"/>
              </a:rPr>
              <a:t>2</a:t>
            </a:r>
            <a:r>
              <a:rPr lang="ru-RU" sz="2100" b="1" dirty="0" smtClean="0">
                <a:latin typeface="Calibri"/>
                <a:cs typeface="Calibri"/>
              </a:rPr>
              <a:t> </a:t>
            </a:r>
            <a:r>
              <a:rPr sz="2100" b="1" dirty="0" smtClean="0">
                <a:latin typeface="Calibri"/>
                <a:cs typeface="Calibri"/>
              </a:rPr>
              <a:t>%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18678" y="10426518"/>
            <a:ext cx="49212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dirty="0" smtClean="0">
                <a:latin typeface="Calibri"/>
                <a:cs typeface="Calibri"/>
              </a:rPr>
              <a:t>6 </a:t>
            </a:r>
            <a:r>
              <a:rPr sz="2100" b="1" dirty="0" smtClean="0">
                <a:latin typeface="Calibri"/>
                <a:cs typeface="Calibri"/>
              </a:rPr>
              <a:t>%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2823" y="2122848"/>
            <a:ext cx="10200005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75"/>
              </a:lnSpc>
              <a:spcBef>
                <a:spcPts val="100"/>
              </a:spcBef>
            </a:pPr>
            <a:r>
              <a:rPr sz="2550" spc="5" dirty="0">
                <a:latin typeface="Calibri"/>
                <a:cs typeface="Calibri"/>
              </a:rPr>
              <a:t>1.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ТОП-10</a:t>
            </a:r>
            <a:r>
              <a:rPr sz="2550" spc="20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ПРЕДПРИЯТИЙ</a:t>
            </a:r>
            <a:r>
              <a:rPr sz="2550" spc="2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С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ОТРИЦАТЕЛЬНОЙ</a:t>
            </a:r>
            <a:r>
              <a:rPr sz="2550" spc="2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ДИНАМИКОЙ</a:t>
            </a:r>
            <a:r>
              <a:rPr sz="2550" spc="25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ПО</a:t>
            </a:r>
            <a:r>
              <a:rPr sz="2550" spc="2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НАЛОГАМ</a:t>
            </a:r>
            <a:endParaRPr sz="2550" dirty="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800" i="1" dirty="0">
                <a:latin typeface="Times New Roman"/>
                <a:cs typeface="Times New Roman"/>
              </a:rPr>
              <a:t>в</a:t>
            </a:r>
            <a:r>
              <a:rPr sz="1800" i="1" spc="-50" dirty="0">
                <a:latin typeface="Times New Roman"/>
                <a:cs typeface="Times New Roman"/>
              </a:rPr>
              <a:t> </a:t>
            </a:r>
            <a:r>
              <a:rPr sz="1800" i="1" spc="-20" dirty="0">
                <a:latin typeface="Times New Roman"/>
                <a:cs typeface="Times New Roman"/>
              </a:rPr>
              <a:t>тыс.</a:t>
            </a:r>
            <a:r>
              <a:rPr sz="1800" i="1" spc="-45" dirty="0">
                <a:latin typeface="Times New Roman"/>
                <a:cs typeface="Times New Roman"/>
              </a:rPr>
              <a:t> </a:t>
            </a:r>
            <a:r>
              <a:rPr sz="1800" i="1" spc="-20" dirty="0"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957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ВЛИЯНИЕ</a:t>
            </a:r>
            <a:r>
              <a:rPr spc="-5" dirty="0"/>
              <a:t> </a:t>
            </a:r>
            <a:r>
              <a:rPr lang="ru-RU" dirty="0" smtClean="0"/>
              <a:t>САНКЦИЙ</a:t>
            </a:r>
            <a:r>
              <a:rPr spc="-10" dirty="0" smtClean="0"/>
              <a:t> </a:t>
            </a:r>
            <a:r>
              <a:rPr dirty="0"/>
              <a:t>НА</a:t>
            </a:r>
            <a:r>
              <a:rPr spc="-5" dirty="0"/>
              <a:t> </a:t>
            </a:r>
            <a:r>
              <a:rPr dirty="0"/>
              <a:t>ПРЕДПРИЯТИЯ</a:t>
            </a:r>
            <a:r>
              <a:rPr spc="-10" dirty="0"/>
              <a:t> </a:t>
            </a:r>
            <a:r>
              <a:rPr dirty="0"/>
              <a:t>ОКРУГА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9568510" y="10762507"/>
            <a:ext cx="462280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sz="3000" dirty="0">
                <a:solidFill>
                  <a:srgbClr val="D1335D"/>
                </a:solidFill>
                <a:latin typeface="Calibri"/>
                <a:cs typeface="Calibri"/>
              </a:rPr>
              <a:pPr marL="38100">
                <a:lnSpc>
                  <a:spcPts val="3554"/>
                </a:lnSpc>
              </a:pPr>
              <a:t>7</a:t>
            </a:fld>
            <a:endParaRPr sz="3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33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61566"/>
              </p:ext>
            </p:extLst>
          </p:nvPr>
        </p:nvGraphicFramePr>
        <p:xfrm>
          <a:off x="870405" y="2900597"/>
          <a:ext cx="18367039" cy="6925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6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4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9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93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606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L="1109980">
                        <a:lnSpc>
                          <a:spcPct val="100000"/>
                        </a:lnSpc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Предприятие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36830" indent="635" algn="ctr">
                        <a:lnSpc>
                          <a:spcPct val="100400"/>
                        </a:lnSpc>
                        <a:spcBef>
                          <a:spcPts val="869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Количество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рабочих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мест, </a:t>
                      </a:r>
                      <a:r>
                        <a:rPr sz="1800" b="1" spc="-3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ед.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35"/>
                        </a:lnSpc>
                        <a:spcBef>
                          <a:spcPts val="1105"/>
                        </a:spcBef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Налоги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  <a:p>
                      <a:pPr marL="44450" marR="36195" algn="ctr">
                        <a:lnSpc>
                          <a:spcPts val="2090"/>
                        </a:lnSpc>
                        <a:spcBef>
                          <a:spcPts val="25"/>
                        </a:spcBef>
                      </a:pPr>
                      <a:r>
                        <a:rPr lang="ru-RU" sz="1700" b="1" spc="-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700" b="1" spc="-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мес.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7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17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lang="ru-RU" sz="17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тыс. </a:t>
                      </a:r>
                      <a:r>
                        <a:rPr sz="1700" b="1" spc="-3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35"/>
                        </a:lnSpc>
                        <a:spcBef>
                          <a:spcPts val="1105"/>
                        </a:spcBef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Налоги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  <a:p>
                      <a:pPr marL="265430" marR="257175" algn="ctr">
                        <a:lnSpc>
                          <a:spcPts val="2090"/>
                        </a:lnSpc>
                        <a:spcBef>
                          <a:spcPts val="25"/>
                        </a:spcBef>
                      </a:pPr>
                      <a:r>
                        <a:rPr lang="ru-RU" sz="1700" b="1" spc="-3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700" b="1" spc="-3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мес.</a:t>
                      </a:r>
                      <a:r>
                        <a:rPr sz="17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7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7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sz="1700" b="1" spc="-37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тыс.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30"/>
                        </a:lnSpc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Изменение,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030"/>
                        </a:lnSpc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7556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lang="ru-RU" sz="1700" b="1" spc="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Доля</a:t>
                      </a:r>
                      <a:r>
                        <a:rPr lang="ru-RU" sz="1700" b="1" spc="-3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700" b="1" spc="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от</a:t>
                      </a:r>
                      <a:r>
                        <a:rPr lang="ru-RU" sz="1700" b="1" spc="-2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700" b="1" spc="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налогов</a:t>
                      </a:r>
                      <a:r>
                        <a:rPr lang="ru-RU" sz="1700" b="1" spc="-4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в</a:t>
                      </a:r>
                      <a:r>
                        <a:rPr lang="ru-RU" sz="1800" b="1" spc="-3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КБ</a:t>
                      </a:r>
                      <a:r>
                        <a:rPr lang="ru-RU" sz="1800" b="1" spc="-3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МО</a:t>
                      </a:r>
                      <a:r>
                        <a:rPr lang="ru-RU" sz="1700" b="1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, %</a:t>
                      </a:r>
                      <a:endParaRPr lang="ru-RU" sz="1700" dirty="0" smtClean="0">
                        <a:latin typeface="+mn-lt"/>
                        <a:cs typeface="Calibri"/>
                      </a:endParaRPr>
                    </a:p>
                  </a:txBody>
                  <a:tcPr marL="0" marR="0" marT="140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Причины</a:t>
                      </a:r>
                      <a:r>
                        <a:rPr sz="17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роста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1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</a:pPr>
                      <a:r>
                        <a:rPr sz="2100" spc="-5" dirty="0" smtClean="0">
                          <a:latin typeface="Calibri"/>
                          <a:cs typeface="Calibri"/>
                        </a:rPr>
                        <a:t>ПАО</a:t>
                      </a:r>
                      <a:r>
                        <a:rPr sz="2100" spc="-3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"АЭРОФЛОТ"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2100" dirty="0" smtClean="0">
                          <a:latin typeface="Calibri" panose="020F0502020204030204" pitchFamily="34" charset="0"/>
                          <a:cs typeface="Times New Roman"/>
                        </a:rPr>
                        <a:t>15 030</a:t>
                      </a:r>
                      <a:endParaRPr sz="2100" dirty="0"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1 478 354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1 640 065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+1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8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36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6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lnSpc>
                          <a:spcPts val="2065"/>
                        </a:lnSpc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Снятие ограничительных</a:t>
                      </a:r>
                      <a:r>
                        <a:rPr lang="ru-RU" sz="2100" baseline="0" dirty="0" smtClean="0">
                          <a:latin typeface="Calibri"/>
                          <a:cs typeface="Calibri"/>
                        </a:rPr>
                        <a:t> мер 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международные регулярные и чартерные рейсы и авиаперевозки по РФ, введенных из-за угрозы распространения новой </a:t>
                      </a:r>
                      <a:r>
                        <a:rPr lang="ru-RU" sz="2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коронавирусной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инфекции (COVID-2019)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ООО</a:t>
                      </a:r>
                      <a:r>
                        <a:rPr lang="ru-RU" sz="2100" spc="-3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"ФЕРОН"</a:t>
                      </a:r>
                      <a:endParaRPr lang="ru-RU" sz="2100" dirty="0" smtClean="0">
                        <a:latin typeface="+mn-lt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80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20 612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109 772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2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100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6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4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Увеличение спроса на лекарственную продукцию</a:t>
                      </a: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2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ООО</a:t>
                      </a:r>
                      <a:r>
                        <a:rPr lang="ru-RU" sz="2100" spc="-1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"ДЁЛЕР</a:t>
                      </a:r>
                      <a:r>
                        <a:rPr lang="ru-RU" sz="2100" spc="-1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НФ</a:t>
                      </a:r>
                      <a:r>
                        <a:rPr lang="ru-RU" sz="2100" spc="-1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И</a:t>
                      </a:r>
                      <a:r>
                        <a:rPr lang="ru-RU" sz="2100" spc="-1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БИ"</a:t>
                      </a:r>
                      <a:endParaRPr lang="ru-RU" sz="2100" dirty="0" smtClean="0">
                        <a:latin typeface="+mn-lt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296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125  441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243 387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+35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lnSpc>
                          <a:spcPts val="2500"/>
                        </a:lnSpc>
                      </a:pP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Увеличение спроса на выпускаемую и</a:t>
                      </a:r>
                      <a:r>
                        <a:rPr lang="ru-RU" sz="2100" baseline="0" dirty="0" smtClean="0">
                          <a:latin typeface="+mn-lt"/>
                          <a:cs typeface="Calibri"/>
                        </a:rPr>
                        <a:t> реализуемую 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продукцию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2100" spc="-5" dirty="0" smtClean="0">
                          <a:latin typeface="Calibri"/>
                          <a:cs typeface="Calibri"/>
                        </a:rPr>
                        <a:t>А</a:t>
                      </a:r>
                      <a:r>
                        <a:rPr sz="2100" spc="-5" dirty="0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21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 smtClean="0">
                          <a:latin typeface="Calibri"/>
                          <a:cs typeface="Calibri"/>
                        </a:rPr>
                        <a:t>"</a:t>
                      </a:r>
                      <a:r>
                        <a:rPr lang="ru-RU" sz="2100" spc="-5" dirty="0" smtClean="0">
                          <a:latin typeface="Calibri"/>
                          <a:cs typeface="Calibri"/>
                        </a:rPr>
                        <a:t>ПЕТРОМАКС</a:t>
                      </a:r>
                      <a:r>
                        <a:rPr sz="2100" spc="-5" dirty="0" smtClean="0">
                          <a:latin typeface="Calibri"/>
                          <a:cs typeface="Calibri"/>
                        </a:rPr>
                        <a:t>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163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6 135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22 965 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2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100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8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Увеличение объема</a:t>
                      </a:r>
                      <a:r>
                        <a:rPr lang="ru-RU" sz="2100" baseline="0" dirty="0" smtClean="0">
                          <a:latin typeface="+mn-lt"/>
                          <a:cs typeface="Calibri"/>
                        </a:rPr>
                        <a:t> оказанных услуг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ООО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 smtClean="0">
                          <a:latin typeface="Calibri"/>
                          <a:cs typeface="Calibri"/>
                        </a:rPr>
                        <a:t>"</a:t>
                      </a:r>
                      <a:r>
                        <a:rPr lang="ru-RU" sz="2100" spc="-5" dirty="0" smtClean="0">
                          <a:latin typeface="Calibri"/>
                          <a:cs typeface="Calibri"/>
                        </a:rPr>
                        <a:t>МВПС-СЕРВИС</a:t>
                      </a:r>
                      <a:r>
                        <a:rPr sz="2100" spc="-5" dirty="0" smtClean="0">
                          <a:latin typeface="Calibri"/>
                          <a:cs typeface="Calibri"/>
                        </a:rPr>
                        <a:t>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297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19 399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34 529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2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100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7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Расширение деятельности, связанной с железнодорожным транспортом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ООО«ЗВИ»</a:t>
                      </a:r>
                      <a:endParaRPr lang="ru-RU" sz="2100" b="0" dirty="0" smtClean="0"/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124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15 524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25 480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+64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Увеличение спроса на </a:t>
                      </a:r>
                      <a:r>
                        <a:rPr lang="ru-RU" sz="2100" baseline="0" dirty="0" smtClean="0">
                          <a:latin typeface="+mn-lt"/>
                          <a:cs typeface="Calibri"/>
                        </a:rPr>
                        <a:t>реализуемую </a:t>
                      </a:r>
                      <a:r>
                        <a:rPr lang="ru-RU" sz="2100" dirty="0" smtClean="0">
                          <a:latin typeface="+mn-lt"/>
                          <a:cs typeface="Calibri"/>
                        </a:rPr>
                        <a:t>продукцию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1018540" algn="l">
                        <a:lnSpc>
                          <a:spcPts val="2540"/>
                        </a:lnSpc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ООО</a:t>
                      </a:r>
                      <a:r>
                        <a:rPr sz="2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 smtClean="0">
                          <a:latin typeface="Calibri"/>
                          <a:cs typeface="Calibri"/>
                        </a:rPr>
                        <a:t>"</a:t>
                      </a:r>
                      <a:r>
                        <a:rPr lang="ru-RU" sz="2100" spc="-5" dirty="0" smtClean="0">
                          <a:latin typeface="Calibri"/>
                          <a:cs typeface="Calibri"/>
                        </a:rPr>
                        <a:t>ЮТЭК-ТЕХНО</a:t>
                      </a:r>
                      <a:r>
                        <a:rPr sz="2100" spc="-5" dirty="0" smtClean="0">
                          <a:latin typeface="Calibri"/>
                          <a:cs typeface="Calibri"/>
                        </a:rPr>
                        <a:t>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67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832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9 314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2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100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5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marR="605155" indent="0" algn="l" defTabSz="914400" eaLnBrk="1" fontAlgn="auto" latinLnBrk="0" hangingPunct="1">
                        <a:lnSpc>
                          <a:spcPts val="248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Увеличение объема</a:t>
                      </a:r>
                      <a:r>
                        <a:rPr lang="ru-RU" sz="2100" baseline="0" dirty="0" smtClean="0">
                          <a:latin typeface="+mn-lt"/>
                          <a:cs typeface="Calibri"/>
                        </a:rPr>
                        <a:t> оказанных услуг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ООО</a:t>
                      </a:r>
                      <a:r>
                        <a:rPr lang="ru-RU" sz="2100" spc="-2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1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"АГРО-АВТО"</a:t>
                      </a:r>
                      <a:endParaRPr lang="ru-RU" sz="2100" dirty="0" smtClean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9 509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Calibri" panose="020F0502020204030204" pitchFamily="34" charset="0"/>
                        </a:rPr>
                        <a:t>67 803</a:t>
                      </a:r>
                      <a:endParaRPr lang="ru-RU" sz="2100" dirty="0">
                        <a:latin typeface="Calibri" panose="020F0502020204030204" pitchFamily="34" charset="0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Calibri" panose="020F0502020204030204" pitchFamily="34" charset="0"/>
                        </a:rPr>
                        <a:t>77 943</a:t>
                      </a:r>
                      <a:endParaRPr lang="ru-RU" sz="2100" dirty="0">
                        <a:latin typeface="Calibri" panose="020F0502020204030204" pitchFamily="34" charset="0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Calibri" panose="020F0502020204030204" pitchFamily="34" charset="0"/>
                        </a:rPr>
                        <a:t>+22 %</a:t>
                      </a:r>
                      <a:endParaRPr lang="ru-RU" sz="2100" dirty="0">
                        <a:latin typeface="Calibri" panose="020F0502020204030204" pitchFamily="34" charset="0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Calibri" panose="020F0502020204030204" pitchFamily="34" charset="0"/>
                        </a:rPr>
                        <a:t>2,1 %</a:t>
                      </a:r>
                      <a:endParaRPr lang="ru-RU" sz="2100" dirty="0">
                        <a:latin typeface="Calibri" panose="020F0502020204030204" pitchFamily="34" charset="0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Увеличение объема</a:t>
                      </a:r>
                      <a:r>
                        <a:rPr lang="ru-RU" sz="2100" baseline="0" dirty="0" smtClean="0">
                          <a:latin typeface="+mn-lt"/>
                          <a:cs typeface="Calibri"/>
                        </a:rPr>
                        <a:t> перевозок автомобильным грузовым транспортом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6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9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2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ООО</a:t>
                      </a:r>
                      <a:r>
                        <a:rPr lang="ru-RU" sz="2100" spc="-2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"ЗТИ</a:t>
                      </a:r>
                      <a:r>
                        <a:rPr lang="ru-RU" sz="2100" spc="-5" baseline="0" dirty="0" smtClean="0">
                          <a:latin typeface="+mn-lt"/>
                          <a:cs typeface="Calibri"/>
                        </a:rPr>
                        <a:t> МЕТАЛЛПАК</a:t>
                      </a:r>
                      <a:r>
                        <a:rPr lang="ru-RU" sz="2100" spc="-5" dirty="0" smtClean="0">
                          <a:latin typeface="+mn-lt"/>
                          <a:cs typeface="Calibri"/>
                        </a:rPr>
                        <a:t>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181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29 541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33 459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+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64</a:t>
                      </a:r>
                      <a:r>
                        <a:rPr lang="ru-RU" sz="21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9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marR="467995" algn="l">
                        <a:lnSpc>
                          <a:spcPts val="2480"/>
                        </a:lnSpc>
                        <a:spcBef>
                          <a:spcPts val="3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Модернизация производства и увеличение спроса на выпускаемую продукцию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ООО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 smtClean="0">
                          <a:latin typeface="Calibri"/>
                          <a:cs typeface="Calibri"/>
                        </a:rPr>
                        <a:t>"</a:t>
                      </a:r>
                      <a:r>
                        <a:rPr lang="ru-RU" sz="2100" spc="-5" dirty="0" smtClean="0">
                          <a:latin typeface="Calibri"/>
                          <a:cs typeface="Calibri"/>
                        </a:rPr>
                        <a:t>БЕЛОК</a:t>
                      </a:r>
                      <a:r>
                        <a:rPr sz="2100" spc="-5" dirty="0" smtClean="0">
                          <a:latin typeface="Calibri"/>
                          <a:cs typeface="Calibri"/>
                        </a:rPr>
                        <a:t>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73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0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20 715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2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100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100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32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+mn-lt"/>
                          <a:cs typeface="Calibri"/>
                        </a:rPr>
                        <a:t>Регистрация юридического лица</a:t>
                      </a:r>
                    </a:p>
                  </a:txBody>
                  <a:tcPr marL="0" marR="0" marT="360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489280" y="10023696"/>
            <a:ext cx="8070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Calibri"/>
                <a:cs typeface="Calibri"/>
              </a:rPr>
              <a:t>И</a:t>
            </a:r>
            <a:r>
              <a:rPr sz="2100" b="1" dirty="0">
                <a:latin typeface="Calibri"/>
                <a:cs typeface="Calibri"/>
              </a:rPr>
              <a:t>Т</a:t>
            </a:r>
            <a:r>
              <a:rPr sz="2100" b="1" spc="-10" dirty="0">
                <a:latin typeface="Calibri"/>
                <a:cs typeface="Calibri"/>
              </a:rPr>
              <a:t>О</a:t>
            </a:r>
            <a:r>
              <a:rPr sz="2100" b="1" dirty="0">
                <a:latin typeface="Calibri"/>
                <a:cs typeface="Calibri"/>
              </a:rPr>
              <a:t>ГО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8332" y="10033147"/>
            <a:ext cx="1020262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dirty="0" smtClean="0">
                <a:latin typeface="Calibri"/>
                <a:cs typeface="Calibri"/>
              </a:rPr>
              <a:t>25 820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4495" y="10033147"/>
            <a:ext cx="109728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dirty="0" smtClean="0">
                <a:latin typeface="Calibri"/>
                <a:cs typeface="Calibri"/>
              </a:rPr>
              <a:t>1 638 200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65490" y="9994898"/>
            <a:ext cx="117165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dirty="0" smtClean="0">
                <a:latin typeface="Calibri"/>
                <a:cs typeface="Calibri"/>
              </a:rPr>
              <a:t>2 217 629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90862" y="9994898"/>
            <a:ext cx="786022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dirty="0" smtClean="0">
                <a:latin typeface="Calibri"/>
                <a:cs typeface="Calibri"/>
              </a:rPr>
              <a:t>+35 </a:t>
            </a:r>
            <a:r>
              <a:rPr sz="2100" b="1" dirty="0" smtClean="0">
                <a:latin typeface="Calibri"/>
                <a:cs typeface="Calibri"/>
              </a:rPr>
              <a:t>%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30600" y="9986875"/>
            <a:ext cx="55364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 smtClean="0">
                <a:latin typeface="Calibri"/>
                <a:cs typeface="Calibri"/>
              </a:rPr>
              <a:t>5</a:t>
            </a:r>
            <a:r>
              <a:rPr lang="ru-RU" sz="2100" b="1" dirty="0" smtClean="0">
                <a:latin typeface="Calibri"/>
                <a:cs typeface="Calibri"/>
              </a:rPr>
              <a:t>2 </a:t>
            </a:r>
            <a:r>
              <a:rPr sz="2100" b="1" dirty="0" smtClean="0">
                <a:latin typeface="Calibri"/>
                <a:cs typeface="Calibri"/>
              </a:rPr>
              <a:t>%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2823" y="2122848"/>
            <a:ext cx="10370185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75"/>
              </a:lnSpc>
              <a:spcBef>
                <a:spcPts val="100"/>
              </a:spcBef>
            </a:pPr>
            <a:r>
              <a:rPr sz="2550" spc="5" dirty="0">
                <a:latin typeface="Calibri"/>
                <a:cs typeface="Calibri"/>
              </a:rPr>
              <a:t>2.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ТОП-10</a:t>
            </a:r>
            <a:r>
              <a:rPr sz="2550" spc="20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ПРЕДПРИЯТИЙ</a:t>
            </a:r>
            <a:r>
              <a:rPr sz="2550" spc="2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С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ПОЛОЖИТЕЛЬНОЙ</a:t>
            </a:r>
            <a:r>
              <a:rPr sz="2550" spc="2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ДИНАМИКОЙ</a:t>
            </a:r>
            <a:r>
              <a:rPr sz="2550" spc="20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ПО</a:t>
            </a:r>
            <a:r>
              <a:rPr sz="2550" spc="3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НАЛОГАМ</a:t>
            </a:r>
            <a:endParaRPr sz="255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800" i="1" dirty="0">
                <a:latin typeface="Times New Roman"/>
                <a:cs typeface="Times New Roman"/>
              </a:rPr>
              <a:t>в</a:t>
            </a:r>
            <a:r>
              <a:rPr sz="1800" i="1" spc="-50" dirty="0">
                <a:latin typeface="Times New Roman"/>
                <a:cs typeface="Times New Roman"/>
              </a:rPr>
              <a:t> </a:t>
            </a:r>
            <a:r>
              <a:rPr sz="1800" i="1" spc="-20" dirty="0">
                <a:latin typeface="Times New Roman"/>
                <a:cs typeface="Times New Roman"/>
              </a:rPr>
              <a:t>тыс.</a:t>
            </a:r>
            <a:r>
              <a:rPr sz="1800" i="1" spc="-45" dirty="0">
                <a:latin typeface="Times New Roman"/>
                <a:cs typeface="Times New Roman"/>
              </a:rPr>
              <a:t> </a:t>
            </a:r>
            <a:r>
              <a:rPr sz="1800" i="1" spc="-20" dirty="0">
                <a:latin typeface="Times New Roman"/>
                <a:cs typeface="Times New Roman"/>
              </a:rPr>
              <a:t>руб.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9575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ВЛИЯНИЕ</a:t>
            </a:r>
            <a:r>
              <a:rPr spc="-5" dirty="0"/>
              <a:t> </a:t>
            </a:r>
            <a:r>
              <a:rPr lang="ru-RU" spc="-5" dirty="0" smtClean="0"/>
              <a:t>САНКЦИЙ</a:t>
            </a:r>
            <a:r>
              <a:rPr spc="-10" dirty="0" smtClean="0"/>
              <a:t> </a:t>
            </a:r>
            <a:r>
              <a:rPr dirty="0"/>
              <a:t>НА</a:t>
            </a:r>
            <a:r>
              <a:rPr spc="-5" dirty="0"/>
              <a:t> </a:t>
            </a:r>
            <a:r>
              <a:rPr dirty="0"/>
              <a:t>ПРЕДПРИЯТИЯ</a:t>
            </a:r>
            <a:r>
              <a:rPr spc="-10" dirty="0"/>
              <a:t> </a:t>
            </a:r>
            <a:r>
              <a:rPr dirty="0"/>
              <a:t>ОКРУГА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9568510" y="10762507"/>
            <a:ext cx="462280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sz="3000" dirty="0">
                <a:solidFill>
                  <a:srgbClr val="D1335D"/>
                </a:solidFill>
                <a:latin typeface="Calibri"/>
                <a:cs typeface="Calibri"/>
              </a:rPr>
              <a:pPr marL="38100">
                <a:lnSpc>
                  <a:spcPts val="3554"/>
                </a:lnSpc>
              </a:pPr>
              <a:t>8</a:t>
            </a:fld>
            <a:endParaRPr sz="3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137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94" y="363916"/>
            <a:ext cx="18651000" cy="728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563" y="1123262"/>
            <a:ext cx="17127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ТОП-10</a:t>
            </a:r>
            <a:r>
              <a:rPr spc="15" dirty="0"/>
              <a:t> </a:t>
            </a:r>
            <a:r>
              <a:rPr dirty="0"/>
              <a:t>КОМПАНИЙ</a:t>
            </a:r>
            <a:r>
              <a:rPr spc="10" dirty="0"/>
              <a:t> </a:t>
            </a:r>
            <a:r>
              <a:rPr dirty="0"/>
              <a:t>МУНИЦИПАЛИТЕТА</a:t>
            </a:r>
            <a:r>
              <a:rPr spc="10" dirty="0"/>
              <a:t> </a:t>
            </a:r>
            <a:r>
              <a:rPr dirty="0"/>
              <a:t>ПО</a:t>
            </a:r>
            <a:r>
              <a:rPr spc="15" dirty="0"/>
              <a:t> </a:t>
            </a:r>
            <a:r>
              <a:rPr dirty="0"/>
              <a:t>НАЛОГОВЫМ</a:t>
            </a:r>
            <a:r>
              <a:rPr spc="10" dirty="0"/>
              <a:t> </a:t>
            </a:r>
            <a:r>
              <a:rPr dirty="0" smtClean="0"/>
              <a:t>ДОХОДАМ</a:t>
            </a:r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06" y="1839571"/>
            <a:ext cx="9010810" cy="547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0562" y="2203608"/>
            <a:ext cx="9001125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7F7F7F"/>
                </a:solidFill>
                <a:latin typeface="Calibri"/>
                <a:cs typeface="Calibri"/>
              </a:rPr>
              <a:t>ТОП-10</a:t>
            </a:r>
            <a:r>
              <a:rPr sz="2400" b="1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7F7F"/>
                </a:solidFill>
                <a:latin typeface="Calibri"/>
                <a:cs typeface="Calibri"/>
              </a:rPr>
              <a:t>КОМПАНИЙ</a:t>
            </a:r>
            <a:r>
              <a:rPr sz="2400" b="1" spc="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7F7F"/>
                </a:solidFill>
                <a:latin typeface="Calibri"/>
                <a:cs typeface="Calibri"/>
              </a:rPr>
              <a:t>ПО</a:t>
            </a:r>
            <a:r>
              <a:rPr sz="2400" b="1" spc="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7F7F"/>
                </a:solidFill>
                <a:latin typeface="Calibri"/>
                <a:cs typeface="Calibri"/>
              </a:rPr>
              <a:t>НАЛОГОВЫМ</a:t>
            </a:r>
            <a:r>
              <a:rPr sz="2400" b="1" spc="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2400" b="1" dirty="0" smtClean="0">
                <a:solidFill>
                  <a:srgbClr val="7F7F7F"/>
                </a:solidFill>
                <a:latin typeface="Calibri"/>
                <a:cs typeface="Calibri"/>
              </a:rPr>
              <a:t>ДОХОДАМ</a:t>
            </a:r>
            <a:endParaRPr sz="2400" dirty="0">
              <a:latin typeface="Calibri"/>
              <a:cs typeface="Calibri"/>
            </a:endParaRPr>
          </a:p>
          <a:p>
            <a:pPr marL="67945">
              <a:lnSpc>
                <a:spcPct val="100000"/>
              </a:lnSpc>
              <a:spcBef>
                <a:spcPts val="70"/>
              </a:spcBef>
            </a:pPr>
            <a:r>
              <a:rPr sz="1500" i="1" dirty="0">
                <a:latin typeface="Calibri"/>
                <a:cs typeface="Calibri"/>
              </a:rPr>
              <a:t>в</a:t>
            </a:r>
            <a:r>
              <a:rPr sz="1500" i="1" spc="-3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тыс.</a:t>
            </a:r>
            <a:r>
              <a:rPr sz="1500" i="1" spc="-3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руб.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68510" y="10762507"/>
            <a:ext cx="462280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554"/>
              </a:lnSpc>
            </a:pPr>
            <a:fld id="{81D60167-4931-47E6-BA6A-407CBD079E47}" type="slidenum">
              <a:rPr sz="3000" dirty="0">
                <a:solidFill>
                  <a:srgbClr val="D1335D"/>
                </a:solidFill>
                <a:latin typeface="Calibri"/>
                <a:cs typeface="Calibri"/>
              </a:rPr>
              <a:pPr marL="38100">
                <a:lnSpc>
                  <a:spcPts val="3554"/>
                </a:lnSpc>
              </a:pPr>
              <a:t>9</a:t>
            </a:fld>
            <a:endParaRPr sz="30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435332"/>
              </p:ext>
            </p:extLst>
          </p:nvPr>
        </p:nvGraphicFramePr>
        <p:xfrm>
          <a:off x="868025" y="2832893"/>
          <a:ext cx="18700484" cy="8020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0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3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2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5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2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59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82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организации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151765" indent="-127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500" b="1" spc="-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Поступления</a:t>
                      </a:r>
                      <a:r>
                        <a:rPr sz="15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КБ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МО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5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15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тыс.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marL="172085" marR="164465" indent="-127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Поступления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за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500" b="1" spc="-3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500" b="1" spc="-3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мес.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5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15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sz="1500" b="1" spc="-3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тыс.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193040" indent="-127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Поступления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за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500" b="1" spc="-3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500" b="1" spc="-3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мес.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5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5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sz="1500" b="1" spc="-3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тыс.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572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Колич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тв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 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рабочих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мест,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ед.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Вид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marL="108585" marR="101600" indent="-63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Регистрация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бенефициара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(страна,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субъект,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7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ПАО</a:t>
                      </a:r>
                      <a:r>
                        <a:rPr sz="2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"АЭРОФЛОТ"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lang="ru-RU" sz="2100" spc="-25" dirty="0" smtClean="0">
                          <a:latin typeface="Calibri"/>
                          <a:cs typeface="Calibri"/>
                        </a:rPr>
                        <a:t>2 708</a:t>
                      </a:r>
                      <a:r>
                        <a:rPr sz="21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lang="ru-RU" sz="2100" dirty="0" smtClean="0">
                          <a:latin typeface="Calibri"/>
                          <a:cs typeface="Calibri"/>
                        </a:rPr>
                        <a:t>71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92</a:t>
                      </a:r>
                      <a:r>
                        <a:rPr sz="2100" spc="-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689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1 370</a:t>
                      </a:r>
                      <a:r>
                        <a:rPr lang="ru-RU" sz="21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905</a:t>
                      </a:r>
                      <a:endParaRPr lang="ru-RU" sz="210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i="0" spc="-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ru-RU" sz="2100" i="0" spc="-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5 030</a:t>
                      </a:r>
                      <a:endParaRPr sz="210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0" marR="1206500" indent="-125095" algn="ctr">
                        <a:lnSpc>
                          <a:spcPts val="216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51.10.1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 err="1">
                          <a:latin typeface="Calibri"/>
                          <a:cs typeface="Calibri"/>
                        </a:rPr>
                        <a:t>Перевозка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 err="1" smtClean="0">
                          <a:latin typeface="Calibri"/>
                          <a:cs typeface="Calibri"/>
                        </a:rPr>
                        <a:t>воздушным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9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пассажирским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транспортом,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1287145" algn="ctr">
                        <a:lnSpc>
                          <a:spcPts val="205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подчиняющимся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расписанию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 err="1" smtClean="0">
                          <a:latin typeface="Calibri"/>
                          <a:cs typeface="Calibri"/>
                        </a:rPr>
                        <a:t>Россия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Москва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ООО</a:t>
                      </a:r>
                      <a:r>
                        <a:rPr sz="2100" spc="-1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"ДЁЛЕР</a:t>
                      </a:r>
                      <a:r>
                        <a:rPr sz="2100" spc="-1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НФ</a:t>
                      </a:r>
                      <a:r>
                        <a:rPr sz="2100" spc="-1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100" spc="-1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БИ"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406</a:t>
                      </a:r>
                      <a:r>
                        <a:rPr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120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234 927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ru-RU" sz="2100" i="0" spc="-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296</a:t>
                      </a:r>
                      <a:endParaRPr sz="210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0209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46.90 Торговля</a:t>
                      </a:r>
                      <a:r>
                        <a:rPr sz="1800" spc="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оптовая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неспециализированная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Германия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9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АО</a:t>
                      </a:r>
                      <a:r>
                        <a:rPr lang="ru-RU" sz="2100" spc="-2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1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"ТЕТРА</a:t>
                      </a:r>
                      <a:r>
                        <a:rPr lang="ru-RU" sz="2100" spc="-1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1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ПАК"</a:t>
                      </a:r>
                      <a:endParaRPr lang="ru-RU" sz="2100" dirty="0" smtClean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413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222 989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102 064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i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319</a:t>
                      </a:r>
                      <a:endParaRPr sz="210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marR="179070" indent="-88900" algn="ctr" defTabSz="914400" eaLnBrk="1" fontAlgn="auto" latinLnBrk="0" hangingPunct="1">
                        <a:lnSpc>
                          <a:spcPts val="21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72.19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Научные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исследования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и</a:t>
                      </a: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разработки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в</a:t>
                      </a: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области </a:t>
                      </a:r>
                      <a:r>
                        <a:rPr lang="ru-RU" sz="1800" spc="-39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естественных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и</a:t>
                      </a: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технических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наук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прочие</a:t>
                      </a:r>
                      <a:endParaRPr lang="ru-RU" sz="1800" spc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Швеция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1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ООО</a:t>
                      </a:r>
                      <a:r>
                        <a:rPr sz="21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"КМП"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37</a:t>
                      </a:r>
                      <a:r>
                        <a:rPr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291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52 466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126</a:t>
                      </a:r>
                      <a:r>
                        <a:rPr lang="ru-RU" sz="21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969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lang="ru-RU" sz="2100" i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315</a:t>
                      </a:r>
                      <a:endParaRPr sz="210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1955" marR="156210" indent="-1508760" algn="ctr">
                        <a:lnSpc>
                          <a:spcPts val="2180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24.33 Производство профилей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помощью холодной </a:t>
                      </a:r>
                      <a:r>
                        <a:rPr sz="1800" spc="-39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штамповки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или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гибки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Россия, МО, Лобня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2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1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ООО</a:t>
                      </a:r>
                      <a:r>
                        <a:rPr sz="21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"ЗИКА"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22</a:t>
                      </a:r>
                      <a:r>
                        <a:rPr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61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775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59</a:t>
                      </a:r>
                      <a:r>
                        <a:rPr lang="ru-RU" sz="21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430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2100" i="0" spc="-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254</a:t>
                      </a:r>
                      <a:endParaRPr sz="210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209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46.90 Торговля</a:t>
                      </a:r>
                      <a:r>
                        <a:rPr sz="1800" spc="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оптовая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неспециализированная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Швейцария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8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АО "ШНЕЙДЕР ЭЛЕКТРИК"</a:t>
                      </a:r>
                      <a:endParaRPr lang="ru-RU" sz="2100" b="0" dirty="0"/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171 437</a:t>
                      </a:r>
                      <a:endParaRPr lang="ru-RU" sz="2100" dirty="0"/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1"/>
                          </a:solidFill>
                        </a:rPr>
                        <a:t>41 590</a:t>
                      </a:r>
                      <a:endParaRPr lang="ru-RU" sz="2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1"/>
                          </a:solidFill>
                        </a:rPr>
                        <a:t>51 434</a:t>
                      </a:r>
                      <a:endParaRPr lang="ru-RU" sz="2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i="0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ru-RU" sz="2100" i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46.69.5 Торговля оптовая производственным электротехническим оборудованием, машинами, аппаратурой и материалами</a:t>
                      </a:r>
                      <a:endParaRPr lang="ru-RU" b="0" dirty="0"/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Россия, Москва</a:t>
                      </a:r>
                      <a:endParaRPr lang="ru-RU" dirty="0"/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1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«ФЕРОН"</a:t>
                      </a:r>
                      <a:endParaRPr sz="2100" b="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35 798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6 780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108 085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ru-RU" dirty="0" smtClean="0"/>
                        <a:t>80</a:t>
                      </a:r>
                      <a:endParaRPr dirty="0"/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0209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ru-RU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24.33 Производство профилей с помощью холодной штамповки или гибки</a:t>
                      </a:r>
                      <a:endParaRPr sz="1800" b="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Россия, МО, Лобня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9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АО "МЕТАЛЛОТОРГ"</a:t>
                      </a:r>
                      <a:endParaRPr lang="ru-RU" sz="2100" b="0" dirty="0"/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133 406</a:t>
                      </a:r>
                      <a:endParaRPr lang="ru-RU" sz="2100" dirty="0"/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1"/>
                          </a:solidFill>
                        </a:rPr>
                        <a:t>15 635</a:t>
                      </a:r>
                      <a:endParaRPr lang="ru-RU" sz="2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1"/>
                          </a:solidFill>
                        </a:rPr>
                        <a:t>47 474</a:t>
                      </a:r>
                      <a:endParaRPr lang="ru-RU" sz="2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i="0" dirty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ru-RU" sz="2100" i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46.72.21 Торговля оптовая черными металлами в первичных формах</a:t>
                      </a:r>
                      <a:endParaRPr lang="ru-RU" b="0" dirty="0"/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Россия, Ярославская область</a:t>
                      </a:r>
                      <a:endParaRPr lang="ru-RU" dirty="0"/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1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1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ООО</a:t>
                      </a:r>
                      <a:r>
                        <a:rPr sz="21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"АГРО-АВТО"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lang="ru-RU"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34</a:t>
                      </a:r>
                      <a:r>
                        <a:rPr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05</a:t>
                      </a:r>
                      <a:r>
                        <a:rPr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lang="ru-RU"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71</a:t>
                      </a:r>
                      <a:r>
                        <a:rPr lang="ru-RU" sz="2100" spc="-4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274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lang="ru-RU" sz="2100" i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9 509</a:t>
                      </a:r>
                      <a:endParaRPr sz="210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6475" marR="498475" indent="-500380" algn="ctr">
                        <a:lnSpc>
                          <a:spcPts val="2180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49.4 Деятельность автомобильного грузового </a:t>
                      </a:r>
                      <a:r>
                        <a:rPr sz="1800" spc="-39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транспорта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услуги по перевозкам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5" dirty="0" smtClean="0">
                          <a:latin typeface="+mn-lt"/>
                          <a:cs typeface="Calibri"/>
                        </a:rPr>
                        <a:t>Россия,</a:t>
                      </a:r>
                      <a:r>
                        <a:rPr lang="ru-RU" sz="1800" spc="-4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spc="-5" dirty="0" smtClean="0">
                          <a:latin typeface="+mn-lt"/>
                          <a:cs typeface="Calibri"/>
                        </a:rPr>
                        <a:t>Москва</a:t>
                      </a:r>
                      <a:endParaRPr lang="ru-RU" sz="1800" dirty="0" smtClean="0">
                        <a:latin typeface="+mn-lt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87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2100" spc="-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ГБУЗ</a:t>
                      </a:r>
                      <a:r>
                        <a:rPr lang="ru-RU" sz="2100" spc="-5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МО « ЛЦГБ»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82</a:t>
                      </a:r>
                      <a:r>
                        <a:rPr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61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2100" spc="-4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19 710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38 492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2100" i="0" spc="-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884</a:t>
                      </a:r>
                      <a:endParaRPr sz="210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209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46.90 Торговля</a:t>
                      </a:r>
                      <a:r>
                        <a:rPr sz="1800" spc="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оптовая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неспециализированная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Швейцария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3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2100" b="1" spc="-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ИТОГО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2100" b="1" spc="-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2100" b="1" spc="-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b="1" spc="-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298</a:t>
                      </a:r>
                      <a:r>
                        <a:rPr sz="2100" b="1" spc="-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b="1" spc="-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896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1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100" b="1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b="1" spc="-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21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2100" b="1" spc="-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b="1" spc="-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855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2100" b="1" spc="-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100" b="1" spc="-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b="1" spc="-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039</a:t>
                      </a:r>
                      <a:r>
                        <a:rPr sz="2100" b="1" spc="-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100" b="1" spc="-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779</a:t>
                      </a:r>
                      <a:endParaRPr sz="2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2100" b="1" i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27 227</a:t>
                      </a:r>
                      <a:endParaRPr sz="2100" b="1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0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446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D0D0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D0D0D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3124</TotalTime>
  <Words>3021</Words>
  <Application>Microsoft Office PowerPoint</Application>
  <PresentationFormat>Произвольный</PresentationFormat>
  <Paragraphs>946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Verdana</vt:lpstr>
      <vt:lpstr>Office Theme</vt:lpstr>
      <vt:lpstr>ИНВЕСТИЦИОННЫЙ ПАСПОРТ  ГОРОДСКОГО ОКРУГА ЛОБНЯ</vt:lpstr>
      <vt:lpstr>Блок 1</vt:lpstr>
      <vt:lpstr>ОСНОВНЫЕ ХАРАКТЕРИСТИКИ МУНИЦИПАЛИТЕТА</vt:lpstr>
      <vt:lpstr>КЛЮЧЕВЫЕ ПОКАЗАТЕЛИ</vt:lpstr>
      <vt:lpstr>ОСНОВНЫЕ ХАРАКТЕРИСТИКИ МУНИЦИПАЛИТЕТА</vt:lpstr>
      <vt:lpstr>КЛЮЧЕВЫЕ ОТРАСЛИ ЭКОНОМИКИ</vt:lpstr>
      <vt:lpstr>ВЛИЯНИЕ САНКЦИЙ НА ПРЕДПРИЯТИЯ ОКРУГА</vt:lpstr>
      <vt:lpstr>ВЛИЯНИЕ САНКЦИЙ НА ПРЕДПРИЯТИЯ ОКРУГА</vt:lpstr>
      <vt:lpstr>ТОП-10 КОМПАНИЙ МУНИЦИПАЛИТЕТА ПО НАЛОГОВЫМ ДОХОДАМ</vt:lpstr>
      <vt:lpstr>ТОП-10 КОМПАНИЙ МУНИЦИПАЛИТЕТА ПО ВЫРУЧКЕ</vt:lpstr>
      <vt:lpstr>Блок 2</vt:lpstr>
      <vt:lpstr>ПЕРСПЕКТИВНЫЕ ОТРАСЛИ РАЗВИТИЯ БИЗНЕСА</vt:lpstr>
      <vt:lpstr>ПЕРЕЧЕНЬ ПЕРСПЕКТИВНЫХ ИНВЕСТ. ПРОЕКТОВ</vt:lpstr>
      <vt:lpstr>ПЕРЕЧЕНЬ ПОТЕНЦИАЛЬНЫХ ПРОЕКТОВ ГЧП</vt:lpstr>
      <vt:lpstr>ИНДУСТРИАЛЬНЫЕ ПАРКИ В МУНИЦИПАЛИТЕТЕ</vt:lpstr>
      <vt:lpstr>ПЕРЕЧЕНЬ ЗУ ДЛЯ ВОВЛЕЧЕНИЯ В ОБОРОТ</vt:lpstr>
      <vt:lpstr>Блок 3</vt:lpstr>
      <vt:lpstr>ПЕРЕЧЕНЬ ЮР. ЛИЦ В ПРОРАБОТКЕ</vt:lpstr>
      <vt:lpstr>ПЕРЕЧЕНЬ ФИЗ. ЛИЦ В ПРОРАБОТКЕ</vt:lpstr>
      <vt:lpstr>Блок 4</vt:lpstr>
      <vt:lpstr>СОСТОЯНИЕ И РАЗВИТИЕ МСП</vt:lpstr>
      <vt:lpstr>ИНФРАСТРУКТУРА И МЕРЫ ПОДДЕРЖКИ МСП РЕАЛИЗОВАННЫЕ В МУНИЦИПАЛИТЕТЕ</vt:lpstr>
      <vt:lpstr>ПРИМЕР ПОЛУЧАТЕЛЯ ПОДДЕРЖКИ</vt:lpstr>
      <vt:lpstr>ПРИМЕР ПОЛУЧАТЕЛЯ ПОДДЕРЖКИ</vt:lpstr>
      <vt:lpstr>ПРИМЕР ПОЛУЧАТЕЛЯ ПОДДЕРЖКИ</vt:lpstr>
      <vt:lpstr>ПРОБЛЕМНЫЕ ВОПРОСЫ, ТРЕБУЮЩИЕ РЕШЕНИЯ  (ПО ВСЕМ НАПРАВЛЕНИЯМ РАЗВИТИЯ)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 ГОРОДСКОГО ОКРУГА ЛОБНЯ</dc:title>
  <dc:creator>Зябкина Нонна Теймуразовна</dc:creator>
  <cp:lastModifiedBy>technician</cp:lastModifiedBy>
  <cp:revision>67</cp:revision>
  <cp:lastPrinted>2022-08-31T13:44:05Z</cp:lastPrinted>
  <dcterms:created xsi:type="dcterms:W3CDTF">2022-04-28T13:53:19Z</dcterms:created>
  <dcterms:modified xsi:type="dcterms:W3CDTF">2023-11-14T07:42:34Z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2020-09-15T00:00:00Z</vt:filetime>
  </property>
  <property fmtid="{D5CDD505-2E9C-101B-9397-08002B2CF9AE}" pid="3" name="LastSaved">
    <vt:filetime>2022-04-28T00:00:00Z</vt:filetime>
  </property>
</Properties>
</file>